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68.xml"/>
  <Override ContentType="application/vnd.openxmlformats-officedocument.presentationml.notesSlide+xml" PartName="/ppt/notesSlides/notesSlide222.xml"/>
  <Override ContentType="application/vnd.openxmlformats-officedocument.presentationml.notesSlide+xml" PartName="/ppt/notesSlides/notesSlide257.xml"/>
  <Override ContentType="application/vnd.openxmlformats-officedocument.presentationml.notesSlide+xml" PartName="/ppt/notesSlides/notesSlide265.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249.xml"/>
  <Override ContentType="application/vnd.openxmlformats-officedocument.presentationml.notesSlide+xml" PartName="/ppt/notesSlides/notesSlide206.xml"/>
  <Override ContentType="application/vnd.openxmlformats-officedocument.presentationml.notesSlide+xml" PartName="/ppt/notesSlides/notesSlide230.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76.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16.xml"/>
  <Override ContentType="application/vnd.openxmlformats-officedocument.presentationml.notesSlide+xml" PartName="/ppt/notesSlides/notesSlide214.xml"/>
  <Override ContentType="application/vnd.openxmlformats-officedocument.presentationml.notesSlide+xml" PartName="/ppt/notesSlides/notesSlide1.xml"/>
  <Override ContentType="application/vnd.openxmlformats-officedocument.presentationml.notesSlide+xml" PartName="/ppt/notesSlides/notesSlide196.xml"/>
  <Override ContentType="application/vnd.openxmlformats-officedocument.presentationml.notesSlide+xml" PartName="/ppt/notesSlides/notesSlide250.xml"/>
  <Override ContentType="application/vnd.openxmlformats-officedocument.presentationml.notesSlide+xml" PartName="/ppt/notesSlides/notesSlide105.xml"/>
  <Override ContentType="application/vnd.openxmlformats-officedocument.presentationml.notesSlide+xml" PartName="/ppt/notesSlides/notesSlide148.xml"/>
  <Override ContentType="application/vnd.openxmlformats-officedocument.presentationml.notesSlide+xml" PartName="/ppt/notesSlides/notesSlide202.xml"/>
  <Override ContentType="application/vnd.openxmlformats-officedocument.presentationml.notesSlide+xml" PartName="/ppt/notesSlides/notesSlide39.xml"/>
  <Override ContentType="application/vnd.openxmlformats-officedocument.presentationml.notesSlide+xml" PartName="/ppt/notesSlides/notesSlide137.xml"/>
  <Override ContentType="application/vnd.openxmlformats-officedocument.presentationml.notesSlide+xml" PartName="/ppt/notesSlides/notesSlide87.xml"/>
  <Override ContentType="application/vnd.openxmlformats-officedocument.presentationml.notesSlide+xml" PartName="/ppt/notesSlides/notesSlide44.xml"/>
  <Override ContentType="application/vnd.openxmlformats-officedocument.presentationml.notesSlide+xml" PartName="/ppt/notesSlides/notesSlide23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110.xml"/>
  <Override ContentType="application/vnd.openxmlformats-officedocument.presentationml.notesSlide+xml" PartName="/ppt/notesSlides/notesSlide184.xml"/>
  <Override ContentType="application/vnd.openxmlformats-officedocument.presentationml.notesSlide+xml" PartName="/ppt/notesSlides/notesSlide75.xml"/>
  <Override ContentType="application/vnd.openxmlformats-officedocument.presentationml.notesSlide+xml" PartName="/ppt/notesSlides/notesSlide229.xml"/>
  <Override ContentType="application/vnd.openxmlformats-officedocument.presentationml.notesSlide+xml" PartName="/ppt/notesSlides/notesSlide180.xml"/>
  <Override ContentType="application/vnd.openxmlformats-officedocument.presentationml.notesSlide+xml" PartName="/ppt/notesSlides/notesSlide172.xml"/>
  <Override ContentType="application/vnd.openxmlformats-officedocument.presentationml.notesSlide+xml" PartName="/ppt/notesSlides/notesSlide261.xml"/>
  <Override ContentType="application/vnd.openxmlformats-officedocument.presentationml.notesSlide+xml" PartName="/ppt/notesSlides/notesSlide9.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21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253.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238.xml"/>
  <Override ContentType="application/vnd.openxmlformats-officedocument.presentationml.notesSlide+xml" PartName="/ppt/notesSlides/notesSlide15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52.xml"/>
  <Override ContentType="application/vnd.openxmlformats-officedocument.presentationml.notesSlide+xml" PartName="/ppt/notesSlides/notesSlide35.xml"/>
  <Override ContentType="application/vnd.openxmlformats-officedocument.presentationml.notesSlide+xml" PartName="/ppt/notesSlides/notesSlide161.xml"/>
  <Override ContentType="application/vnd.openxmlformats-officedocument.presentationml.notesSlide+xml" PartName="/ppt/notesSlides/notesSlide5.xml"/>
  <Override ContentType="application/vnd.openxmlformats-officedocument.presentationml.notesSlide+xml" PartName="/ppt/notesSlides/notesSlide187.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225.xml"/>
  <Override ContentType="application/vnd.openxmlformats-officedocument.presentationml.notesSlide+xml" PartName="/ppt/notesSlides/notesSlide24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24.xml"/>
  <Override ContentType="application/vnd.openxmlformats-officedocument.presentationml.notesSlide+xml" PartName="/ppt/notesSlides/notesSlide256.xml"/>
  <Override ContentType="application/vnd.openxmlformats-officedocument.presentationml.notesSlide+xml" PartName="/ppt/notesSlides/notesSlide213.xml"/>
  <Override ContentType="application/vnd.openxmlformats-officedocument.presentationml.notesSlide+xml" PartName="/ppt/notesSlides/notesSlide223.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177.xml"/>
  <Override ContentType="application/vnd.openxmlformats-officedocument.presentationml.notesSlide+xml" PartName="/ppt/notesSlides/notesSlide231.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266.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203.xml"/>
  <Override ContentType="application/vnd.openxmlformats-officedocument.presentationml.notesSlide+xml" PartName="/ppt/notesSlides/notesSlide13.xml"/>
  <Override ContentType="application/vnd.openxmlformats-officedocument.presentationml.notesSlide+xml" PartName="/ppt/notesSlides/notesSlide24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95.xml"/>
  <Override ContentType="application/vnd.openxmlformats-officedocument.presentationml.notesSlide+xml" PartName="/ppt/notesSlides/notesSlide183.xml"/>
  <Override ContentType="application/vnd.openxmlformats-officedocument.presentationml.notesSlide+xml" PartName="/ppt/notesSlides/notesSlide217.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167.xml"/>
  <Override ContentType="application/vnd.openxmlformats-officedocument.presentationml.notesSlide+xml" PartName="/ppt/notesSlides/notesSlide140.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51.xml"/>
  <Override ContentType="application/vnd.openxmlformats-officedocument.presentationml.notesSlide+xml" PartName="/ppt/notesSlides/notesSlide149.xml"/>
  <Override ContentType="application/vnd.openxmlformats-officedocument.presentationml.notesSlide+xml" PartName="/ppt/notesSlides/notesSlide252.xml"/>
  <Override ContentType="application/vnd.openxmlformats-officedocument.presentationml.notesSlide+xml" PartName="/ppt/notesSlides/notesSlide62.xml"/>
  <Override ContentType="application/vnd.openxmlformats-officedocument.presentationml.notesSlide+xml" PartName="/ppt/notesSlides/notesSlide235.xml"/>
  <Override ContentType="application/vnd.openxmlformats-officedocument.presentationml.notesSlide+xml" PartName="/ppt/notesSlides/notesSlide45.xml"/>
  <Override ContentType="application/vnd.openxmlformats-officedocument.presentationml.notesSlide+xml" PartName="/ppt/notesSlides/notesSlide28.xml"/>
  <Override ContentType="application/vnd.openxmlformats-officedocument.presentationml.notesSlide+xml" PartName="/ppt/notesSlides/notesSlide139.xml"/>
  <Override ContentType="application/vnd.openxmlformats-officedocument.presentationml.notesSlide+xml" PartName="/ppt/notesSlides/notesSlide228.xml"/>
  <Override ContentType="application/vnd.openxmlformats-officedocument.presentationml.notesSlide+xml" PartName="/ppt/notesSlides/notesSlide55.xml"/>
  <Override ContentType="application/vnd.openxmlformats-officedocument.presentationml.notesSlide+xml" PartName="/ppt/notesSlides/notesSlide156.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199.xml"/>
  <Override ContentType="application/vnd.openxmlformats-officedocument.presentationml.notesSlide+xml" PartName="/ppt/notesSlides/notesSlide245.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90.xml"/>
  <Override ContentType="application/vnd.openxmlformats-officedocument.presentationml.notesSlide+xml" PartName="/ppt/notesSlides/notesSlide218.xml"/>
  <Override ContentType="application/vnd.openxmlformats-officedocument.presentationml.notesSlide+xml" PartName="/ppt/notesSlides/notesSlide262.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173.xml"/>
  <Override ContentType="application/vnd.openxmlformats-officedocument.presentationml.notesSlide+xml" PartName="/ppt/notesSlides/notesSlide128.xml"/>
  <Override ContentType="application/vnd.openxmlformats-officedocument.presentationml.notesSlide+xml" PartName="/ppt/notesSlides/notesSlide267.xml"/>
  <Override ContentType="application/vnd.openxmlformats-officedocument.presentationml.notesSlide+xml" PartName="/ppt/notesSlides/notesSlide224.xml"/>
  <Override ContentType="application/vnd.openxmlformats-officedocument.presentationml.notesSlide+xml" PartName="/ppt/notesSlides/notesSlide241.xml"/>
  <Override ContentType="application/vnd.openxmlformats-officedocument.presentationml.notesSlide+xml" PartName="/ppt/notesSlides/notesSlide162.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207.xml"/>
  <Override ContentType="application/vnd.openxmlformats-officedocument.presentationml.notesSlide+xml" PartName="/ppt/notesSlides/notesSlide102.xml"/>
  <Override ContentType="application/vnd.openxmlformats-officedocument.presentationml.notesSlide+xml" PartName="/ppt/notesSlides/notesSlide8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88.xml"/>
  <Override ContentType="application/vnd.openxmlformats-officedocument.presentationml.notesSlide+xml" PartName="/ppt/notesSlides/notesSlide3.xml"/>
  <Override ContentType="application/vnd.openxmlformats-officedocument.presentationml.notesSlide+xml" PartName="/ppt/notesSlides/notesSlide50.xml"/>
  <Override ContentType="application/vnd.openxmlformats-officedocument.presentationml.notesSlide+xml" PartName="/ppt/notesSlides/notesSlide239.xml"/>
  <Override ContentType="application/vnd.openxmlformats-officedocument.presentationml.notesSlide+xml" PartName="/ppt/notesSlides/notesSlide240.xml"/>
  <Override ContentType="application/vnd.openxmlformats-officedocument.presentationml.notesSlide+xml" PartName="/ppt/notesSlides/notesSlide107.xml"/>
  <Override ContentType="application/vnd.openxmlformats-officedocument.presentationml.notesSlide+xml" PartName="/ppt/notesSlides/notesSlide186.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232.xml"/>
  <Override ContentType="application/vnd.openxmlformats-officedocument.presentationml.notesSlide+xml" PartName="/ppt/notesSlides/notesSlide85.xml"/>
  <Override ContentType="application/vnd.openxmlformats-officedocument.presentationml.notesSlide+xml" PartName="/ppt/notesSlides/notesSlide194.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263.xml"/>
  <Override ContentType="application/vnd.openxmlformats-officedocument.presentationml.notesSlide+xml" PartName="/ppt/notesSlides/notesSlide259.xml"/>
  <Override ContentType="application/vnd.openxmlformats-officedocument.presentationml.notesSlide+xml" PartName="/ppt/notesSlides/notesSlide81.xml"/>
  <Override ContentType="application/vnd.openxmlformats-officedocument.presentationml.notesSlide+xml" PartName="/ppt/notesSlides/notesSlide166.xml"/>
  <Override ContentType="application/vnd.openxmlformats-officedocument.presentationml.notesSlide+xml" PartName="/ppt/notesSlides/notesSlide182.xml"/>
  <Override ContentType="application/vnd.openxmlformats-officedocument.presentationml.notesSlide+xml" PartName="/ppt/notesSlides/notesSlide30.xml"/>
  <Override ContentType="application/vnd.openxmlformats-officedocument.presentationml.notesSlide+xml" PartName="/ppt/notesSlides/notesSlide220.xml"/>
  <Override ContentType="application/vnd.openxmlformats-officedocument.presentationml.notesSlide+xml" PartName="/ppt/notesSlides/notesSlide69.xml"/>
  <Override ContentType="application/vnd.openxmlformats-officedocument.presentationml.notesSlide+xml" PartName="/ppt/notesSlides/notesSlide178.xml"/>
  <Override ContentType="application/vnd.openxmlformats-officedocument.presentationml.notesSlide+xml" PartName="/ppt/notesSlides/notesSlide26.xml"/>
  <Override ContentType="application/vnd.openxmlformats-officedocument.presentationml.notesSlide+xml" PartName="/ppt/notesSlides/notesSlide135.xml"/>
  <Override ContentType="application/vnd.openxmlformats-officedocument.presentationml.notesSlide+xml" PartName="/ppt/notesSlides/notesSlide93.xml"/>
  <Override ContentType="application/vnd.openxmlformats-officedocument.presentationml.notesSlide+xml" PartName="/ppt/notesSlides/notesSlide204.xml"/>
  <Override ContentType="application/vnd.openxmlformats-officedocument.presentationml.notesSlide+xml" PartName="/ppt/notesSlides/notesSlide247.xml"/>
  <Override ContentType="application/vnd.openxmlformats-officedocument.presentationml.notesSlide+xml" PartName="/ppt/notesSlides/notesSlide57.xml"/>
  <Override ContentType="application/vnd.openxmlformats-officedocument.presentationml.notesSlide+xml" PartName="/ppt/notesSlides/notesSlide123.xml"/>
  <Override ContentType="application/vnd.openxmlformats-officedocument.presentationml.notesSlide+xml" PartName="/ppt/notesSlides/notesSlide171.xml"/>
  <Override ContentType="application/vnd.openxmlformats-officedocument.presentationml.notesSlide+xml" PartName="/ppt/notesSlides/notesSlide14.xml"/>
  <Override ContentType="application/vnd.openxmlformats-officedocument.presentationml.notesSlide+xml" PartName="/ppt/notesSlides/notesSlide216.xml"/>
  <Override ContentType="application/vnd.openxmlformats-officedocument.presentationml.notesSlide+xml" PartName="/ppt/notesSlides/notesSlide227.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163.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98.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155.xml"/>
  <Override ContentType="application/vnd.openxmlformats-officedocument.presentationml.notesSlide+xml" PartName="/ppt/notesSlides/notesSlide189.xml"/>
  <Override ContentType="application/vnd.openxmlformats-officedocument.presentationml.notesSlide+xml" PartName="/ppt/notesSlides/notesSlide46.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219.xml"/>
  <Override ContentType="application/vnd.openxmlformats-officedocument.presentationml.notesSlide+xml" PartName="/ppt/notesSlides/notesSlide11.xml"/>
  <Override ContentType="application/vnd.openxmlformats-officedocument.presentationml.notesSlide+xml" PartName="/ppt/notesSlides/notesSlide120.xml"/>
  <Override ContentType="application/vnd.openxmlformats-officedocument.presentationml.notesSlide+xml" PartName="/ppt/notesSlides/notesSlide236.xml"/>
  <Override ContentType="application/vnd.openxmlformats-officedocument.presentationml.notesSlide+xml" PartName="/ppt/notesSlides/notesSlide244.xml"/>
  <Override ContentType="application/vnd.openxmlformats-officedocument.presentationml.notesSlide+xml" PartName="/ppt/notesSlides/notesSlide201.xml"/>
  <Override ContentType="application/vnd.openxmlformats-officedocument.presentationml.notesSlide+xml" PartName="/ppt/notesSlides/notesSlide1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91.xml"/>
  <Override ContentType="application/vnd.openxmlformats-officedocument.presentationml.notesSlide+xml" PartName="/ppt/notesSlides/notesSlide20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65.xml"/>
  <Override ContentType="application/vnd.openxmlformats-officedocument.presentationml.notesSlide+xml" PartName="/ppt/notesSlides/notesSlide174.xml"/>
  <Override ContentType="application/vnd.openxmlformats-officedocument.presentationml.notesSlide+xml" PartName="/ppt/notesSlides/notesSlide255.xml"/>
  <Override ContentType="application/vnd.openxmlformats-officedocument.presentationml.notesSlide+xml" PartName="/ppt/notesSlides/notesSlide212.xml"/>
  <Override ContentType="application/vnd.openxmlformats-officedocument.presentationml.notesSlide+xml" PartName="/ppt/notesSlides/notesSlide92.xml"/>
  <Override ContentType="application/vnd.openxmlformats-officedocument.presentationml.notesSlide+xml" PartName="/ppt/notesSlides/notesSlide193.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248.xml"/>
  <Override ContentType="application/vnd.openxmlformats-officedocument.presentationml.notesSlide+xml" PartName="/ppt/notesSlides/notesSlide116.xml"/>
  <Override ContentType="application/vnd.openxmlformats-officedocument.presentationml.notesSlide+xml" PartName="/ppt/notesSlides/notesSlide15.xml"/>
  <Override ContentType="application/vnd.openxmlformats-officedocument.presentationml.notesSlide+xml" PartName="/ppt/notesSlides/notesSlide159.xml"/>
  <Override ContentType="application/vnd.openxmlformats-officedocument.presentationml.notesSlide+xml" PartName="/ppt/notesSlides/notesSlide185.xml"/>
  <Override ContentType="application/vnd.openxmlformats-officedocument.presentationml.notesSlide+xml" PartName="/ppt/notesSlides/notesSlide215.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258.xml"/>
  <Override ContentType="application/vnd.openxmlformats-officedocument.presentationml.notesSlide+xml" PartName="/ppt/notesSlides/notesSlide169.xml"/>
  <Override ContentType="application/vnd.openxmlformats-officedocument.presentationml.notesSlide+xml" PartName="/ppt/notesSlides/notesSlide205.xml"/>
  <Override ContentType="application/vnd.openxmlformats-officedocument.presentationml.notesSlide+xml" PartName="/ppt/notesSlides/notesSlide108.xml"/>
  <Override ContentType="application/vnd.openxmlformats-officedocument.presentationml.notesSlide+xml" PartName="/ppt/notesSlides/notesSlide25.xml"/>
  <Override ContentType="application/vnd.openxmlformats-officedocument.presentationml.notesSlide+xml" PartName="/ppt/notesSlides/notesSlide160.xml"/>
  <Override ContentType="application/vnd.openxmlformats-officedocument.presentationml.notesSlide+xml" PartName="/ppt/notesSlides/notesSlide43.xml"/>
  <Override ContentType="application/vnd.openxmlformats-officedocument.presentationml.notesSlide+xml" PartName="/ppt/notesSlides/notesSlide86.xml"/>
  <Override ContentType="application/vnd.openxmlformats-officedocument.presentationml.notesSlide+xml" PartName="/ppt/notesSlides/notesSlide179.xml"/>
  <Override ContentType="application/vnd.openxmlformats-officedocument.presentationml.notesSlide+xml" PartName="/ppt/notesSlides/notesSlide233.xml"/>
  <Override ContentType="application/vnd.openxmlformats-officedocument.presentationml.notesSlide+xml" PartName="/ppt/notesSlides/notesSlide165.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264.xml"/>
  <Override ContentType="application/vnd.openxmlformats-officedocument.presentationml.notesSlide+xml" PartName="/ppt/notesSlides/notesSlide74.xml"/>
  <Override ContentType="application/vnd.openxmlformats-officedocument.presentationml.notesSlide+xml" PartName="/ppt/notesSlides/notesSlide170.xml"/>
  <Override ContentType="application/vnd.openxmlformats-officedocument.presentationml.notesSlide+xml" PartName="/ppt/notesSlides/notesSlide197.xml"/>
  <Override ContentType="application/vnd.openxmlformats-officedocument.presentationml.notesSlide+xml" PartName="/ppt/notesSlides/notesSlide221.xml"/>
  <Override ContentType="application/vnd.openxmlformats-officedocument.presentationml.notesSlide+xml" PartName="/ppt/notesSlides/notesSlide58.xml"/>
  <Override ContentType="application/vnd.openxmlformats-officedocument.presentationml.notesSlide+xml" PartName="/ppt/notesSlides/notesSlide154.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260.xml"/>
  <Override ContentType="application/vnd.openxmlformats-officedocument.presentationml.notesSlide+xml" PartName="/ppt/notesSlides/notesSlide70.xml"/>
  <Override ContentType="application/vnd.openxmlformats-officedocument.presentationml.notesSlide+xml" PartName="/ppt/notesSlides/notesSlide243.xml"/>
  <Override ContentType="application/vnd.openxmlformats-officedocument.presentationml.notesSlide+xml" PartName="/ppt/notesSlides/notesSlide111.xml"/>
  <Override ContentType="application/vnd.openxmlformats-officedocument.presentationml.notesSlide+xml" PartName="/ppt/notesSlides/notesSlide226.xml"/>
  <Override ContentType="application/vnd.openxmlformats-officedocument.presentationml.notesSlide+xml" PartName="/ppt/notesSlides/notesSlide200.xml"/>
  <Override ContentType="application/vnd.openxmlformats-officedocument.presentationml.notesSlide+xml" PartName="/ppt/notesSlides/notesSlide181.xml"/>
  <Override ContentType="application/vnd.openxmlformats-officedocument.presentationml.notesSlide+xml" PartName="/ppt/notesSlides/notesSlide47.xml"/>
  <Override ContentType="application/vnd.openxmlformats-officedocument.presentationml.notesSlide+xml" PartName="/ppt/notesSlides/notesSlide209.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164.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237.xml"/>
  <Override ContentType="application/vnd.openxmlformats-officedocument.presentationml.notesSlide+xml" PartName="/ppt/notesSlides/notesSlide211.xml"/>
  <Override ContentType="application/vnd.openxmlformats-officedocument.presentationml.notesSlide+xml" PartName="/ppt/notesSlides/notesSlide254.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96.xml"/>
  <Override ContentType="application/vnd.openxmlformats-officedocument.presentationml.notesSlide+xml" PartName="/ppt/notesSlides/notesSlide192.xml"/>
  <Override ContentType="application/vnd.openxmlformats-officedocument.presentationml.notesSlide+xml" PartName="/ppt/notesSlides/notesSlide19.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158.xml"/>
  <Override ContentType="application/vnd.openxmlformats-officedocument.presentationml.notesSlide+xml" PartName="/ppt/notesSlides/notesSlide175.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164.xml"/>
  <Override ContentType="application/vnd.openxmlformats-officedocument.presentationml.slide+xml" PartName="/ppt/slides/slide253.xml"/>
  <Override ContentType="application/vnd.openxmlformats-officedocument.presentationml.slide+xml" PartName="/ppt/slides/slide43.xml"/>
  <Override ContentType="application/vnd.openxmlformats-officedocument.presentationml.slide+xml" PartName="/ppt/slides/slide199.xml"/>
  <Override ContentType="application/vnd.openxmlformats-officedocument.presentationml.slide+xml" PartName="/ppt/slides/slide210.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202.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72.xml"/>
  <Override ContentType="application/vnd.openxmlformats-officedocument.presentationml.slide+xml" PartName="/ppt/slides/slide19.xml"/>
  <Override ContentType="application/vnd.openxmlformats-officedocument.presentationml.slide+xml" PartName="/ppt/slides/slide5.xml"/>
  <Override ContentType="application/vnd.openxmlformats-officedocument.presentationml.slide+xml" PartName="/ppt/slides/slide237.xml"/>
  <Override ContentType="application/vnd.openxmlformats-officedocument.presentationml.slide+xml" PartName="/ppt/slides/slide261.xml"/>
  <Override ContentType="application/vnd.openxmlformats-officedocument.presentationml.slide+xml" PartName="/ppt/slides/slide51.xml"/>
  <Override ContentType="application/vnd.openxmlformats-officedocument.presentationml.slide+xml" PartName="/ppt/slides/slide245.xml"/>
  <Override ContentType="application/vnd.openxmlformats-officedocument.presentationml.slide+xml" PartName="/ppt/slides/slide113.xml"/>
  <Override ContentType="application/vnd.openxmlformats-officedocument.presentationml.slide+xml" PartName="/ppt/slides/slide94.xml"/>
  <Override ContentType="application/vnd.openxmlformats-officedocument.presentationml.slide+xml" PartName="/ppt/slides/slide156.xml"/>
  <Override ContentType="application/vnd.openxmlformats-officedocument.presentationml.slide+xml" PartName="/ppt/slides/slide217.xml"/>
  <Override ContentType="application/vnd.openxmlformats-officedocument.presentationml.slide+xml" PartName="/ppt/slides/slide71.xml"/>
  <Override ContentType="application/vnd.openxmlformats-officedocument.presentationml.slide+xml" PartName="/ppt/slides/slide179.xml"/>
  <Override ContentType="application/vnd.openxmlformats-officedocument.presentationml.slide+xml" PartName="/ppt/slides/slide233.xml"/>
  <Override ContentType="application/vnd.openxmlformats-officedocument.presentationml.slide+xml" PartName="/ppt/slides/slide66.xml"/>
  <Override ContentType="application/vnd.openxmlformats-officedocument.presentationml.slide+xml" PartName="/ppt/slides/slide265.xml"/>
  <Override ContentType="application/vnd.openxmlformats-officedocument.presentationml.slide+xml" PartName="/ppt/slides/slide23.xml"/>
  <Override ContentType="application/vnd.openxmlformats-officedocument.presentationml.slide+xml" PartName="/ppt/slides/slide229.xml"/>
  <Override ContentType="application/vnd.openxmlformats-officedocument.presentationml.slide+xml" PartName="/ppt/slides/slide136.xml"/>
  <Override ContentType="application/vnd.openxmlformats-officedocument.presentationml.slide+xml" PartName="/ppt/slides/slide184.xml"/>
  <Override ContentType="application/vnd.openxmlformats-officedocument.presentationml.slide+xml" PartName="/ppt/slides/slide141.xml"/>
  <Override ContentType="application/vnd.openxmlformats-officedocument.presentationml.slide+xml" PartName="/ppt/slides/slide82.xml"/>
  <Override ContentType="application/vnd.openxmlformats-officedocument.presentationml.slide+xml" PartName="/ppt/slides/slide9.xml"/>
  <Override ContentType="application/vnd.openxmlformats-officedocument.presentationml.slide+xml" PartName="/ppt/slides/slide16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187.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257.xml"/>
  <Override ContentType="application/vnd.openxmlformats-officedocument.presentationml.slide+xml" PartName="/ppt/slides/slide20.xml"/>
  <Override ContentType="application/vnd.openxmlformats-officedocument.presentationml.slide+xml" PartName="/ppt/slides/slide161.xml"/>
  <Override ContentType="application/vnd.openxmlformats-officedocument.presentationml.slide+xml" PartName="/ppt/slides/slide214.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206.xml"/>
  <Override ContentType="application/vnd.openxmlformats-officedocument.presentationml.slide+xml" PartName="/ppt/slides/slide55.xml"/>
  <Override ContentType="application/vnd.openxmlformats-officedocument.presentationml.slide+xml" PartName="/ppt/slides/slide249.xml"/>
  <Override ContentType="application/vnd.openxmlformats-officedocument.presentationml.slide+xml" PartName="/ppt/slides/slide195.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242.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59.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176.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225.xml"/>
  <Override ContentType="application/vnd.openxmlformats-officedocument.presentationml.slide+xml" PartName="/ppt/slides/slide180.xml"/>
  <Override ContentType="application/vnd.openxmlformats-officedocument.presentationml.slide+xml" PartName="/ppt/slides/slide18.xml"/>
  <Override ContentType="application/vnd.openxmlformats-officedocument.presentationml.slide+xml" PartName="/ppt/slides/slide201.xml"/>
  <Override ContentType="application/vnd.openxmlformats-officedocument.presentationml.slide+xml" PartName="/ppt/slides/slide244.xml"/>
  <Override ContentType="application/vnd.openxmlformats-officedocument.presentationml.slide+xml" PartName="/ppt/slides/slide52.xml"/>
  <Override ContentType="application/vnd.openxmlformats-officedocument.presentationml.slide+xml" PartName="/ppt/slides/slide95.xml"/>
  <Override ContentType="application/vnd.openxmlformats-officedocument.presentationml.slide+xml" PartName="/ppt/slides/slide181.xml"/>
  <Override ContentType="application/vnd.openxmlformats-officedocument.presentationml.slide+xml" PartName="/ppt/slides/slide157.xml"/>
  <Override ContentType="application/vnd.openxmlformats-officedocument.presentationml.slide+xml" PartName="/ppt/slides/slide211.xml"/>
  <Override ContentType="application/vnd.openxmlformats-officedocument.presentationml.slide+xml" PartName="/ppt/slides/slide77.xml"/>
  <Override ContentType="application/vnd.openxmlformats-officedocument.presentationml.slide+xml" PartName="/ppt/slides/slide165.xml"/>
  <Override ContentType="application/vnd.openxmlformats-officedocument.presentationml.slide+xml" PartName="/ppt/slides/slide34.xml"/>
  <Override ContentType="application/vnd.openxmlformats-officedocument.presentationml.slide+xml" PartName="/ppt/slides/slide254.xml"/>
  <Override ContentType="application/vnd.openxmlformats-officedocument.presentationml.slide+xml" PartName="/ppt/slides/slide122.xml"/>
  <Override ContentType="application/vnd.openxmlformats-officedocument.presentationml.slide+xml" PartName="/ppt/slides/slide147.xml"/>
  <Override ContentType="application/vnd.openxmlformats-officedocument.presentationml.slide+xml" PartName="/ppt/slides/slide191.xml"/>
  <Override ContentType="application/vnd.openxmlformats-officedocument.presentationml.slide+xml" PartName="/ppt/slides/slide23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250.xml"/>
  <Override ContentType="application/vnd.openxmlformats-officedocument.presentationml.slide+xml" PartName="/ppt/slides/slide153.xml"/>
  <Override ContentType="application/vnd.openxmlformats-officedocument.presentationml.slide+xml" PartName="/ppt/slides/slide248.xml"/>
  <Override ContentType="application/vnd.openxmlformats-officedocument.presentationml.slide+xml" PartName="/ppt/slides/slide67.xml"/>
  <Override ContentType="application/vnd.openxmlformats-officedocument.presentationml.slide+xml" PartName="/ppt/slides/slide196.xml"/>
  <Override ContentType="application/vnd.openxmlformats-officedocument.presentationml.slide+xml" PartName="/ppt/slides/slide171.xml"/>
  <Override ContentType="application/vnd.openxmlformats-officedocument.presentationml.slide+xml" PartName="/ppt/slides/slide259.xml"/>
  <Override ContentType="application/vnd.openxmlformats-officedocument.presentationml.slide+xml" PartName="/ppt/slides/slide49.xml"/>
  <Override ContentType="application/vnd.openxmlformats-officedocument.presentationml.slide+xml" PartName="/ppt/slides/slide216.xml"/>
  <Override ContentType="application/vnd.openxmlformats-officedocument.presentationml.slide+xml" PartName="/ppt/slides/slide83.xml"/>
  <Override ContentType="application/vnd.openxmlformats-officedocument.presentationml.slide+xml" PartName="/ppt/slides/slide6.xml"/>
  <Override ContentType="application/vnd.openxmlformats-officedocument.presentationml.slide+xml" PartName="/ppt/slides/slide264.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221.xml"/>
  <Override ContentType="application/vnd.openxmlformats-officedocument.presentationml.slide+xml" PartName="/ppt/slides/slide73.xml"/>
  <Override ContentType="application/vnd.openxmlformats-officedocument.presentationml.slide+xml" PartName="/ppt/slides/slide169.xml"/>
  <Override ContentType="application/vnd.openxmlformats-officedocument.presentationml.slide+xml" PartName="/ppt/slides/slide258.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86.xml"/>
  <Override ContentType="application/vnd.openxmlformats-officedocument.presentationml.slide+xml" PartName="/ppt/slides/slide215.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222.xml"/>
  <Override ContentType="application/vnd.openxmlformats-officedocument.presentationml.slide+xml" PartName="/ppt/slides/slide205.xml"/>
  <Override ContentType="application/vnd.openxmlformats-officedocument.presentationml.slide+xml" PartName="/ppt/slides/slide160.xml"/>
  <Override ContentType="application/vnd.openxmlformats-officedocument.presentationml.slide+xml" PartName="/ppt/slides/slide232.xml"/>
  <Override ContentType="application/vnd.openxmlformats-officedocument.presentationml.slide+xml" PartName="/ppt/slides/slide100.xml"/>
  <Override ContentType="application/vnd.openxmlformats-officedocument.presentationml.slide+xml" PartName="/ppt/slides/slide90.xml"/>
  <Override ContentType="application/vnd.openxmlformats-officedocument.presentationml.slide+xml" PartName="/ppt/slides/slide143.xml"/>
  <Override ContentType="application/vnd.openxmlformats-officedocument.presentationml.slide+xml" PartName="/ppt/slides/slide132.xml"/>
  <Override ContentType="application/vnd.openxmlformats-officedocument.presentationml.slide+xml" PartName="/ppt/slides/slide62.xml"/>
  <Override ContentType="application/vnd.openxmlformats-officedocument.presentationml.slide+xml" PartName="/ppt/slides/slide175.xml"/>
  <Override ContentType="application/vnd.openxmlformats-officedocument.presentationml.slide+xml" PartName="/ppt/slides/slide1.xml"/>
  <Override ContentType="application/vnd.openxmlformats-officedocument.presentationml.slide+xml" PartName="/ppt/slides/slide192.xml"/>
  <Override ContentType="application/vnd.openxmlformats-officedocument.presentationml.slide+xml" PartName="/ppt/slides/slide45.xml"/>
  <Override ContentType="application/vnd.openxmlformats-officedocument.presentationml.slide+xml" PartName="/ppt/slides/slide226.xml"/>
  <Override ContentType="application/vnd.openxmlformats-officedocument.presentationml.slide+xml" PartName="/ppt/slides/slide28.xml"/>
  <Override ContentType="application/vnd.openxmlformats-officedocument.presentationml.slide+xml" PartName="/ppt/slides/slide209.xml"/>
  <Override ContentType="application/vnd.openxmlformats-officedocument.presentationml.slide+xml" PartName="/ppt/slides/slide200.xml"/>
  <Override ContentType="application/vnd.openxmlformats-officedocument.presentationml.slide+xml" PartName="/ppt/slides/slide243.xml"/>
  <Override ContentType="application/vnd.openxmlformats-officedocument.presentationml.slide+xml" PartName="/ppt/slides/slide88.xml"/>
  <Override ContentType="application/vnd.openxmlformats-officedocument.presentationml.slide+xml" PartName="/ppt/slides/slide158.xml"/>
  <Override ContentType="application/vnd.openxmlformats-officedocument.presentationml.slide+xml" PartName="/ppt/slides/slide115.xml"/>
  <Override ContentType="application/vnd.openxmlformats-officedocument.presentationml.slide+xml" PartName="/ppt/slides/slide260.xml"/>
  <Override ContentType="application/vnd.openxmlformats-officedocument.presentationml.slide+xml" PartName="/ppt/slides/slide3.xml"/>
  <Override ContentType="application/vnd.openxmlformats-officedocument.presentationml.slide+xml" PartName="/ppt/slides/slide182.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5.xml"/>
  <Override ContentType="application/vnd.openxmlformats-officedocument.presentationml.slide+xml" PartName="/ppt/slides/slide174.xml"/>
  <Override ContentType="application/vnd.openxmlformats-officedocument.presentationml.slide+xml" PartName="/ppt/slides/slide190.xml"/>
  <Override ContentType="application/vnd.openxmlformats-officedocument.presentationml.slide+xml" PartName="/ppt/slides/slide227.xml"/>
  <Override ContentType="application/vnd.openxmlformats-officedocument.presentationml.slide+xml" PartName="/ppt/slides/slide33.xml"/>
  <Override ContentType="application/vnd.openxmlformats-officedocument.presentationml.slide+xml" PartName="/ppt/slides/slide219.xml"/>
  <Override ContentType="application/vnd.openxmlformats-officedocument.presentationml.slide+xml" PartName="/ppt/slides/slide68.xml"/>
  <Override ContentType="application/vnd.openxmlformats-officedocument.presentationml.slide+xml" PartName="/ppt/slides/slide170.xml"/>
  <Override ContentType="application/vnd.openxmlformats-officedocument.presentationml.slide+xml" PartName="/ppt/slides/slide204.xml"/>
  <Override ContentType="application/vnd.openxmlformats-officedocument.presentationml.slide+xml" PartName="/ppt/slides/slide247.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220.xml"/>
  <Override ContentType="application/vnd.openxmlformats-officedocument.presentationml.slide+xml" PartName="/ppt/slides/slide263.xml"/>
  <Override ContentType="application/vnd.openxmlformats-officedocument.presentationml.slide+xml" PartName="/ppt/slides/slide166.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235.xml"/>
  <Override ContentType="application/vnd.openxmlformats-officedocument.presentationml.slide+xml" PartName="/ppt/slides/slide154.xml"/>
  <Override ContentType="application/vnd.openxmlformats-officedocument.presentationml.slide+xml" PartName="/ppt/slides/slide197.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25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3.xml"/>
  <Override ContentType="application/vnd.openxmlformats-officedocument.presentationml.slide+xml" PartName="/ppt/slides/slide266.xml"/>
  <Override ContentType="application/vnd.openxmlformats-officedocument.presentationml.slide+xml" PartName="/ppt/slides/slide240.xml"/>
  <Override ContentType="application/vnd.openxmlformats-officedocument.presentationml.slide+xml" PartName="/ppt/slides/slide22.xml"/>
  <Override ContentType="application/vnd.openxmlformats-officedocument.presentationml.slide+xml" PartName="/ppt/slides/slide185.xml"/>
  <Override ContentType="application/vnd.openxmlformats-officedocument.presentationml.slide+xml" PartName="/ppt/slides/slide231.xml"/>
  <Override ContentType="application/vnd.openxmlformats-officedocument.presentationml.slide+xml" PartName="/ppt/slides/slide65.xml"/>
  <Override ContentType="application/vnd.openxmlformats-officedocument.presentationml.slide+xml" PartName="/ppt/slides/slide118.xml"/>
  <Override ContentType="application/vnd.openxmlformats-officedocument.presentationml.slide+xml" PartName="/ppt/slides/slide142.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178.xml"/>
  <Override ContentType="application/vnd.openxmlformats-officedocument.presentationml.slide+xml" PartName="/ppt/slides/slide29.xml"/>
  <Override ContentType="application/vnd.openxmlformats-officedocument.presentationml.slide+xml" PartName="/ppt/slides/slide212.xml"/>
  <Override ContentType="application/vnd.openxmlformats-officedocument.presentationml.slide+xml" PartName="/ppt/slides/slide255.xml"/>
  <Override ContentType="application/vnd.openxmlformats-officedocument.presentationml.slide+xml" PartName="/ppt/slides/slide76.xml"/>
  <Override ContentType="application/vnd.openxmlformats-officedocument.presentationml.slide+xml" PartName="/ppt/slides/slide131.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14.xml"/>
  <Override ContentType="application/vnd.openxmlformats-officedocument.presentationml.slide+xml" PartName="/ppt/slides/slide163.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89.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57.xml"/>
  <Override ContentType="application/vnd.openxmlformats-officedocument.presentationml.slide+xml" PartName="/ppt/slides/slide238.xml"/>
  <Override ContentType="application/vnd.openxmlformats-officedocument.presentationml.slide+xml" PartName="/ppt/slides/slide44.xml"/>
  <Override ContentType="application/vnd.openxmlformats-officedocument.presentationml.slide+xml" PartName="/ppt/slides/slide193.xml"/>
  <Override ContentType="application/vnd.openxmlformats-officedocument.presentationml.slide+xml" PartName="/ppt/slides/slide208.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228.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198.xml"/>
  <Override ContentType="application/vnd.openxmlformats-officedocument.presentationml.slide+xml" PartName="/ppt/slides/slide15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218.xml"/>
  <Override ContentType="application/vnd.openxmlformats-officedocument.presentationml.slide+xml" PartName="/ppt/slides/slide130.xml"/>
  <Override ContentType="application/vnd.openxmlformats-officedocument.presentationml.slide+xml" PartName="/ppt/slides/slide173.xml"/>
  <Override ContentType="application/vnd.openxmlformats-officedocument.presentationml.slide+xml" PartName="/ppt/slides/slide16.xml"/>
  <Override ContentType="application/vnd.openxmlformats-officedocument.presentationml.slide+xml" PartName="/ppt/slides/slide262.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83.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246.xml"/>
  <Override ContentType="application/vnd.openxmlformats-officedocument.presentationml.slide+xml" PartName="/ppt/slides/slide149.xml"/>
  <Override ContentType="application/vnd.openxmlformats-officedocument.presentationml.slide+xml" PartName="/ppt/slides/slide203.xml"/>
  <Override ContentType="application/vnd.openxmlformats-officedocument.presentationml.slide+xml" PartName="/ppt/slides/slide252.xml"/>
  <Override ContentType="application/vnd.openxmlformats-officedocument.presentationml.slide+xml" PartName="/ppt/slides/slide124.xml"/>
  <Override ContentType="application/vnd.openxmlformats-officedocument.presentationml.slide+xml" PartName="/ppt/slides/slide106.xml"/>
  <Override ContentType="application/vnd.openxmlformats-officedocument.presentationml.slide+xml" PartName="/ppt/slides/slide167.xml"/>
  <Override ContentType="application/vnd.openxmlformats-officedocument.presentationml.slide+xml" PartName="/ppt/slides/slide70.xml"/>
  <Override ContentType="application/vnd.openxmlformats-officedocument.presentationml.slide+xml" PartName="/ppt/slides/slide234.xml"/>
  <Override ContentType="application/vnd.openxmlformats-officedocument.presentationml.slide+xml" PartName="/ppt/slides/slide194.xml"/>
  <Override ContentType="application/vnd.openxmlformats-officedocument.presentationml.slide+xml" PartName="/ppt/slides/slide151.xml"/>
  <Override ContentType="application/vnd.openxmlformats-officedocument.presentationml.slide+xml" PartName="/ppt/slides/slide177.xml"/>
  <Override ContentType="application/vnd.openxmlformats-officedocument.presentationml.slide+xml" PartName="/ppt/slides/slide134.xml"/>
  <Override ContentType="application/vnd.openxmlformats-officedocument.presentationml.slide+xml" PartName="/ppt/slides/slide207.xml"/>
  <Override ContentType="application/vnd.openxmlformats-officedocument.presentationml.slide+xml" PartName="/ppt/slides/slide224.xml"/>
  <Override ContentType="application/vnd.openxmlformats-officedocument.presentationml.slide+xml" PartName="/ppt/slides/slide47.xml"/>
  <Override ContentType="application/vnd.openxmlformats-officedocument.presentationml.slide+xml" PartName="/ppt/slides/slide267.xml"/>
  <Override ContentType="application/vnd.openxmlformats-officedocument.presentationml.slide+xml" PartName="/ppt/slides/slide241.xml"/>
  <Override ContentType="application/vnd.openxmlformats-officedocument.presentationml.slide+xml" PartName="/ppt/slides/slide21.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145.xml"/>
  <Override ContentType="application/vnd.openxmlformats-officedocument.presentationml.slide+xml" PartName="/ppt/slides/slide188.xml"/>
  <Override ContentType="application/vnd.openxmlformats-officedocument.presentationml.slide+xml" PartName="/ppt/slides/slide162.xml"/>
  <Override ContentType="application/vnd.openxmlformats-officedocument.presentationml.slide+xml" PartName="/ppt/slides/slide32.xml"/>
  <Override ContentType="application/vnd.openxmlformats-officedocument.presentationml.slide+xml" PartName="/ppt/slides/slide75.xml"/>
  <Override ContentType="application/vnd.openxmlformats-officedocument.presentationml.slide+xml" PartName="/ppt/slides/slide213.xml"/>
  <Override ContentType="application/vnd.openxmlformats-officedocument.presentationml.slide+xml" PartName="/ppt/slides/slide58.xml"/>
  <Override ContentType="application/vnd.openxmlformats-officedocument.presentationml.slide+xml" PartName="/ppt/slides/slide239.xml"/>
  <Override ContentType="application/vnd.openxmlformats-officedocument.presentationml.slide+xml" PartName="/ppt/slides/slide15.xml"/>
  <Override ContentType="application/vnd.openxmlformats-officedocument.presentationml.slide+xml" PartName="/ppt/slides/slide230.xml"/>
  <Override ContentType="application/vnd.openxmlformats-officedocument.presentationml.slide+xml" PartName="/ppt/slides/slide256.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3" r:id="rId104"/>
    <p:sldId id="354" r:id="rId105"/>
    <p:sldId id="355" r:id="rId106"/>
    <p:sldId id="356" r:id="rId107"/>
    <p:sldId id="357" r:id="rId108"/>
    <p:sldId id="358" r:id="rId109"/>
    <p:sldId id="359" r:id="rId110"/>
    <p:sldId id="360" r:id="rId111"/>
    <p:sldId id="361" r:id="rId112"/>
    <p:sldId id="362" r:id="rId113"/>
    <p:sldId id="363" r:id="rId114"/>
    <p:sldId id="364" r:id="rId115"/>
    <p:sldId id="365" r:id="rId116"/>
    <p:sldId id="366" r:id="rId117"/>
    <p:sldId id="367" r:id="rId118"/>
    <p:sldId id="368" r:id="rId119"/>
    <p:sldId id="369" r:id="rId120"/>
    <p:sldId id="370" r:id="rId121"/>
    <p:sldId id="371" r:id="rId122"/>
    <p:sldId id="372" r:id="rId123"/>
    <p:sldId id="373" r:id="rId124"/>
    <p:sldId id="374" r:id="rId125"/>
    <p:sldId id="375" r:id="rId126"/>
    <p:sldId id="376" r:id="rId127"/>
    <p:sldId id="377" r:id="rId128"/>
    <p:sldId id="378" r:id="rId129"/>
    <p:sldId id="379" r:id="rId130"/>
    <p:sldId id="380" r:id="rId131"/>
    <p:sldId id="381" r:id="rId132"/>
    <p:sldId id="382" r:id="rId133"/>
    <p:sldId id="383" r:id="rId134"/>
    <p:sldId id="384" r:id="rId135"/>
    <p:sldId id="385" r:id="rId136"/>
    <p:sldId id="386" r:id="rId137"/>
    <p:sldId id="387" r:id="rId138"/>
    <p:sldId id="388" r:id="rId139"/>
    <p:sldId id="389" r:id="rId140"/>
    <p:sldId id="390" r:id="rId141"/>
    <p:sldId id="391" r:id="rId142"/>
    <p:sldId id="392" r:id="rId143"/>
    <p:sldId id="393" r:id="rId144"/>
    <p:sldId id="394" r:id="rId145"/>
    <p:sldId id="395" r:id="rId146"/>
    <p:sldId id="396" r:id="rId147"/>
    <p:sldId id="397" r:id="rId148"/>
    <p:sldId id="398" r:id="rId149"/>
    <p:sldId id="399" r:id="rId150"/>
    <p:sldId id="400" r:id="rId151"/>
    <p:sldId id="401" r:id="rId152"/>
    <p:sldId id="402" r:id="rId153"/>
    <p:sldId id="403" r:id="rId154"/>
    <p:sldId id="404" r:id="rId155"/>
    <p:sldId id="405" r:id="rId156"/>
    <p:sldId id="406" r:id="rId157"/>
    <p:sldId id="407" r:id="rId158"/>
    <p:sldId id="408" r:id="rId159"/>
    <p:sldId id="409" r:id="rId160"/>
    <p:sldId id="410" r:id="rId161"/>
    <p:sldId id="411" r:id="rId162"/>
    <p:sldId id="412" r:id="rId163"/>
    <p:sldId id="413" r:id="rId164"/>
    <p:sldId id="414" r:id="rId165"/>
    <p:sldId id="415" r:id="rId166"/>
    <p:sldId id="416" r:id="rId167"/>
    <p:sldId id="417" r:id="rId168"/>
    <p:sldId id="418" r:id="rId169"/>
    <p:sldId id="419" r:id="rId170"/>
    <p:sldId id="420" r:id="rId171"/>
    <p:sldId id="421" r:id="rId172"/>
    <p:sldId id="422" r:id="rId173"/>
    <p:sldId id="423" r:id="rId174"/>
    <p:sldId id="424" r:id="rId175"/>
    <p:sldId id="425" r:id="rId176"/>
    <p:sldId id="426" r:id="rId177"/>
    <p:sldId id="427" r:id="rId178"/>
    <p:sldId id="428" r:id="rId179"/>
    <p:sldId id="429" r:id="rId180"/>
    <p:sldId id="430" r:id="rId181"/>
    <p:sldId id="431" r:id="rId182"/>
    <p:sldId id="432" r:id="rId183"/>
    <p:sldId id="433" r:id="rId184"/>
    <p:sldId id="434" r:id="rId185"/>
    <p:sldId id="435" r:id="rId186"/>
    <p:sldId id="436" r:id="rId187"/>
    <p:sldId id="437" r:id="rId188"/>
    <p:sldId id="438" r:id="rId189"/>
    <p:sldId id="439" r:id="rId190"/>
    <p:sldId id="440" r:id="rId191"/>
    <p:sldId id="441" r:id="rId192"/>
    <p:sldId id="442" r:id="rId193"/>
    <p:sldId id="443" r:id="rId194"/>
    <p:sldId id="444" r:id="rId195"/>
    <p:sldId id="445" r:id="rId196"/>
    <p:sldId id="446" r:id="rId197"/>
    <p:sldId id="447" r:id="rId198"/>
    <p:sldId id="448" r:id="rId199"/>
    <p:sldId id="449" r:id="rId200"/>
    <p:sldId id="450" r:id="rId201"/>
    <p:sldId id="451" r:id="rId202"/>
    <p:sldId id="452" r:id="rId203"/>
    <p:sldId id="453" r:id="rId204"/>
    <p:sldId id="454" r:id="rId205"/>
    <p:sldId id="455" r:id="rId206"/>
    <p:sldId id="456" r:id="rId207"/>
    <p:sldId id="457" r:id="rId208"/>
    <p:sldId id="458" r:id="rId209"/>
    <p:sldId id="459" r:id="rId210"/>
    <p:sldId id="460" r:id="rId211"/>
    <p:sldId id="461" r:id="rId212"/>
    <p:sldId id="462" r:id="rId213"/>
    <p:sldId id="463" r:id="rId214"/>
    <p:sldId id="464" r:id="rId215"/>
    <p:sldId id="465" r:id="rId216"/>
    <p:sldId id="466" r:id="rId217"/>
    <p:sldId id="467" r:id="rId218"/>
    <p:sldId id="468" r:id="rId219"/>
    <p:sldId id="469" r:id="rId220"/>
    <p:sldId id="470" r:id="rId221"/>
    <p:sldId id="471" r:id="rId222"/>
    <p:sldId id="472" r:id="rId223"/>
    <p:sldId id="473" r:id="rId224"/>
    <p:sldId id="474" r:id="rId225"/>
    <p:sldId id="475" r:id="rId226"/>
    <p:sldId id="476" r:id="rId227"/>
    <p:sldId id="477" r:id="rId228"/>
    <p:sldId id="478" r:id="rId229"/>
    <p:sldId id="479" r:id="rId230"/>
    <p:sldId id="480" r:id="rId231"/>
    <p:sldId id="481" r:id="rId232"/>
    <p:sldId id="482" r:id="rId233"/>
    <p:sldId id="483" r:id="rId234"/>
    <p:sldId id="484" r:id="rId235"/>
    <p:sldId id="485" r:id="rId236"/>
    <p:sldId id="486" r:id="rId237"/>
    <p:sldId id="487" r:id="rId238"/>
    <p:sldId id="488" r:id="rId239"/>
    <p:sldId id="489" r:id="rId240"/>
    <p:sldId id="490" r:id="rId241"/>
    <p:sldId id="491" r:id="rId242"/>
    <p:sldId id="492" r:id="rId243"/>
    <p:sldId id="493" r:id="rId244"/>
    <p:sldId id="494" r:id="rId245"/>
    <p:sldId id="495" r:id="rId246"/>
    <p:sldId id="496" r:id="rId247"/>
    <p:sldId id="497" r:id="rId248"/>
    <p:sldId id="498" r:id="rId249"/>
    <p:sldId id="499" r:id="rId250"/>
    <p:sldId id="500" r:id="rId251"/>
    <p:sldId id="501" r:id="rId252"/>
    <p:sldId id="502" r:id="rId253"/>
    <p:sldId id="503" r:id="rId254"/>
    <p:sldId id="504" r:id="rId255"/>
    <p:sldId id="505" r:id="rId256"/>
    <p:sldId id="506" r:id="rId257"/>
    <p:sldId id="507" r:id="rId258"/>
    <p:sldId id="508" r:id="rId259"/>
    <p:sldId id="509" r:id="rId260"/>
    <p:sldId id="510" r:id="rId261"/>
    <p:sldId id="511" r:id="rId262"/>
    <p:sldId id="512" r:id="rId263"/>
    <p:sldId id="513" r:id="rId264"/>
    <p:sldId id="514" r:id="rId265"/>
    <p:sldId id="515" r:id="rId266"/>
    <p:sldId id="516" r:id="rId267"/>
    <p:sldId id="517" r:id="rId268"/>
    <p:sldId id="518" r:id="rId269"/>
    <p:sldId id="519" r:id="rId270"/>
    <p:sldId id="520" r:id="rId271"/>
    <p:sldId id="521" r:id="rId272"/>
    <p:sldId id="522" r:id="rId273"/>
  </p:sldIdLst>
  <p:sldSz cy="5143500" cx="9144000"/>
  <p:notesSz cx="6858000" cy="9144000"/>
  <p:embeddedFontLst>
    <p:embeddedFont>
      <p:font typeface="Roboto"/>
      <p:regular r:id="rId274"/>
      <p:bold r:id="rId275"/>
      <p:italic r:id="rId276"/>
      <p:boldItalic r:id="rId277"/>
    </p:embeddedFont>
    <p:embeddedFont>
      <p:font typeface="Montserrat"/>
      <p:regular r:id="rId278"/>
      <p:bold r:id="rId279"/>
      <p:italic r:id="rId280"/>
      <p:boldItalic r:id="rId281"/>
    </p:embeddedFont>
    <p:embeddedFont>
      <p:font typeface="Source Code Pro"/>
      <p:regular r:id="rId282"/>
      <p:bold r:id="rId283"/>
      <p:italic r:id="rId284"/>
      <p:boldItalic r:id="rId285"/>
    </p:embeddedFont>
    <p:embeddedFont>
      <p:font typeface="Overpass"/>
      <p:regular r:id="rId286"/>
      <p:bold r:id="rId287"/>
      <p:italic r:id="rId288"/>
      <p:boldItalic r:id="rId289"/>
    </p:embeddedFont>
    <p:embeddedFont>
      <p:font typeface="Oswald"/>
      <p:regular r:id="rId290"/>
      <p:bold r:id="rId29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0065D98-05BB-46B3-81D8-F95FA9E1DD92}">
  <a:tblStyle styleId="{D0065D98-05BB-46B3-81D8-F95FA9E1DD9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190" Type="http://schemas.openxmlformats.org/officeDocument/2006/relationships/slide" Target="slides/slide18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194" Type="http://schemas.openxmlformats.org/officeDocument/2006/relationships/slide" Target="slides/slide188.xml"/><Relationship Id="rId43" Type="http://schemas.openxmlformats.org/officeDocument/2006/relationships/slide" Target="slides/slide37.xml"/><Relationship Id="rId193" Type="http://schemas.openxmlformats.org/officeDocument/2006/relationships/slide" Target="slides/slide187.xml"/><Relationship Id="rId46" Type="http://schemas.openxmlformats.org/officeDocument/2006/relationships/slide" Target="slides/slide40.xml"/><Relationship Id="rId192" Type="http://schemas.openxmlformats.org/officeDocument/2006/relationships/slide" Target="slides/slide186.xml"/><Relationship Id="rId45" Type="http://schemas.openxmlformats.org/officeDocument/2006/relationships/slide" Target="slides/slide39.xml"/><Relationship Id="rId191" Type="http://schemas.openxmlformats.org/officeDocument/2006/relationships/slide" Target="slides/slide185.xml"/><Relationship Id="rId48" Type="http://schemas.openxmlformats.org/officeDocument/2006/relationships/slide" Target="slides/slide42.xml"/><Relationship Id="rId187" Type="http://schemas.openxmlformats.org/officeDocument/2006/relationships/slide" Target="slides/slide181.xml"/><Relationship Id="rId47" Type="http://schemas.openxmlformats.org/officeDocument/2006/relationships/slide" Target="slides/slide41.xml"/><Relationship Id="rId186" Type="http://schemas.openxmlformats.org/officeDocument/2006/relationships/slide" Target="slides/slide180.xml"/><Relationship Id="rId185" Type="http://schemas.openxmlformats.org/officeDocument/2006/relationships/slide" Target="slides/slide179.xml"/><Relationship Id="rId49" Type="http://schemas.openxmlformats.org/officeDocument/2006/relationships/slide" Target="slides/slide43.xml"/><Relationship Id="rId184" Type="http://schemas.openxmlformats.org/officeDocument/2006/relationships/slide" Target="slides/slide178.xml"/><Relationship Id="rId189" Type="http://schemas.openxmlformats.org/officeDocument/2006/relationships/slide" Target="slides/slide183.xml"/><Relationship Id="rId188" Type="http://schemas.openxmlformats.org/officeDocument/2006/relationships/slide" Target="slides/slide18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183" Type="http://schemas.openxmlformats.org/officeDocument/2006/relationships/slide" Target="slides/slide177.xml"/><Relationship Id="rId32" Type="http://schemas.openxmlformats.org/officeDocument/2006/relationships/slide" Target="slides/slide26.xml"/><Relationship Id="rId182" Type="http://schemas.openxmlformats.org/officeDocument/2006/relationships/slide" Target="slides/slide176.xml"/><Relationship Id="rId35" Type="http://schemas.openxmlformats.org/officeDocument/2006/relationships/slide" Target="slides/slide29.xml"/><Relationship Id="rId181" Type="http://schemas.openxmlformats.org/officeDocument/2006/relationships/slide" Target="slides/slide175.xml"/><Relationship Id="rId34" Type="http://schemas.openxmlformats.org/officeDocument/2006/relationships/slide" Target="slides/slide28.xml"/><Relationship Id="rId180" Type="http://schemas.openxmlformats.org/officeDocument/2006/relationships/slide" Target="slides/slide174.xml"/><Relationship Id="rId37" Type="http://schemas.openxmlformats.org/officeDocument/2006/relationships/slide" Target="slides/slide31.xml"/><Relationship Id="rId176" Type="http://schemas.openxmlformats.org/officeDocument/2006/relationships/slide" Target="slides/slide170.xml"/><Relationship Id="rId36" Type="http://schemas.openxmlformats.org/officeDocument/2006/relationships/slide" Target="slides/slide30.xml"/><Relationship Id="rId175" Type="http://schemas.openxmlformats.org/officeDocument/2006/relationships/slide" Target="slides/slide169.xml"/><Relationship Id="rId39" Type="http://schemas.openxmlformats.org/officeDocument/2006/relationships/slide" Target="slides/slide33.xml"/><Relationship Id="rId174" Type="http://schemas.openxmlformats.org/officeDocument/2006/relationships/slide" Target="slides/slide168.xml"/><Relationship Id="rId38" Type="http://schemas.openxmlformats.org/officeDocument/2006/relationships/slide" Target="slides/slide32.xml"/><Relationship Id="rId173" Type="http://schemas.openxmlformats.org/officeDocument/2006/relationships/slide" Target="slides/slide167.xml"/><Relationship Id="rId179" Type="http://schemas.openxmlformats.org/officeDocument/2006/relationships/slide" Target="slides/slide173.xml"/><Relationship Id="rId178" Type="http://schemas.openxmlformats.org/officeDocument/2006/relationships/slide" Target="slides/slide172.xml"/><Relationship Id="rId177" Type="http://schemas.openxmlformats.org/officeDocument/2006/relationships/slide" Target="slides/slide171.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98" Type="http://schemas.openxmlformats.org/officeDocument/2006/relationships/slide" Target="slides/slide192.xml"/><Relationship Id="rId14" Type="http://schemas.openxmlformats.org/officeDocument/2006/relationships/slide" Target="slides/slide8.xml"/><Relationship Id="rId197" Type="http://schemas.openxmlformats.org/officeDocument/2006/relationships/slide" Target="slides/slide191.xml"/><Relationship Id="rId17" Type="http://schemas.openxmlformats.org/officeDocument/2006/relationships/slide" Target="slides/slide11.xml"/><Relationship Id="rId196" Type="http://schemas.openxmlformats.org/officeDocument/2006/relationships/slide" Target="slides/slide190.xml"/><Relationship Id="rId16" Type="http://schemas.openxmlformats.org/officeDocument/2006/relationships/slide" Target="slides/slide10.xml"/><Relationship Id="rId195" Type="http://schemas.openxmlformats.org/officeDocument/2006/relationships/slide" Target="slides/slide189.xml"/><Relationship Id="rId19" Type="http://schemas.openxmlformats.org/officeDocument/2006/relationships/slide" Target="slides/slide13.xml"/><Relationship Id="rId18" Type="http://schemas.openxmlformats.org/officeDocument/2006/relationships/slide" Target="slides/slide12.xml"/><Relationship Id="rId199" Type="http://schemas.openxmlformats.org/officeDocument/2006/relationships/slide" Target="slides/slide193.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150" Type="http://schemas.openxmlformats.org/officeDocument/2006/relationships/slide" Target="slides/slide144.xml"/><Relationship Id="rId271" Type="http://schemas.openxmlformats.org/officeDocument/2006/relationships/slide" Target="slides/slide265.xml"/><Relationship Id="rId87" Type="http://schemas.openxmlformats.org/officeDocument/2006/relationships/slide" Target="slides/slide81.xml"/><Relationship Id="rId270" Type="http://schemas.openxmlformats.org/officeDocument/2006/relationships/slide" Target="slides/slide264.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149" Type="http://schemas.openxmlformats.org/officeDocument/2006/relationships/slide" Target="slides/slide143.xml"/><Relationship Id="rId4" Type="http://schemas.openxmlformats.org/officeDocument/2006/relationships/slideMaster" Target="slideMasters/slideMaster1.xml"/><Relationship Id="rId148" Type="http://schemas.openxmlformats.org/officeDocument/2006/relationships/slide" Target="slides/slide142.xml"/><Relationship Id="rId269" Type="http://schemas.openxmlformats.org/officeDocument/2006/relationships/slide" Target="slides/slide263.xml"/><Relationship Id="rId9" Type="http://schemas.openxmlformats.org/officeDocument/2006/relationships/slide" Target="slides/slide3.xml"/><Relationship Id="rId143" Type="http://schemas.openxmlformats.org/officeDocument/2006/relationships/slide" Target="slides/slide137.xml"/><Relationship Id="rId264" Type="http://schemas.openxmlformats.org/officeDocument/2006/relationships/slide" Target="slides/slide258.xml"/><Relationship Id="rId142" Type="http://schemas.openxmlformats.org/officeDocument/2006/relationships/slide" Target="slides/slide136.xml"/><Relationship Id="rId263" Type="http://schemas.openxmlformats.org/officeDocument/2006/relationships/slide" Target="slides/slide257.xml"/><Relationship Id="rId141" Type="http://schemas.openxmlformats.org/officeDocument/2006/relationships/slide" Target="slides/slide135.xml"/><Relationship Id="rId262" Type="http://schemas.openxmlformats.org/officeDocument/2006/relationships/slide" Target="slides/slide256.xml"/><Relationship Id="rId140" Type="http://schemas.openxmlformats.org/officeDocument/2006/relationships/slide" Target="slides/slide134.xml"/><Relationship Id="rId261" Type="http://schemas.openxmlformats.org/officeDocument/2006/relationships/slide" Target="slides/slide255.xml"/><Relationship Id="rId5" Type="http://schemas.openxmlformats.org/officeDocument/2006/relationships/slideMaster" Target="slideMasters/slideMaster2.xml"/><Relationship Id="rId147" Type="http://schemas.openxmlformats.org/officeDocument/2006/relationships/slide" Target="slides/slide141.xml"/><Relationship Id="rId268" Type="http://schemas.openxmlformats.org/officeDocument/2006/relationships/slide" Target="slides/slide262.xml"/><Relationship Id="rId6" Type="http://schemas.openxmlformats.org/officeDocument/2006/relationships/notesMaster" Target="notesMasters/notesMaster1.xml"/><Relationship Id="rId146" Type="http://schemas.openxmlformats.org/officeDocument/2006/relationships/slide" Target="slides/slide140.xml"/><Relationship Id="rId267" Type="http://schemas.openxmlformats.org/officeDocument/2006/relationships/slide" Target="slides/slide261.xml"/><Relationship Id="rId7" Type="http://schemas.openxmlformats.org/officeDocument/2006/relationships/slide" Target="slides/slide1.xml"/><Relationship Id="rId145" Type="http://schemas.openxmlformats.org/officeDocument/2006/relationships/slide" Target="slides/slide139.xml"/><Relationship Id="rId266" Type="http://schemas.openxmlformats.org/officeDocument/2006/relationships/slide" Target="slides/slide260.xml"/><Relationship Id="rId8" Type="http://schemas.openxmlformats.org/officeDocument/2006/relationships/slide" Target="slides/slide2.xml"/><Relationship Id="rId144" Type="http://schemas.openxmlformats.org/officeDocument/2006/relationships/slide" Target="slides/slide138.xml"/><Relationship Id="rId265" Type="http://schemas.openxmlformats.org/officeDocument/2006/relationships/slide" Target="slides/slide259.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260" Type="http://schemas.openxmlformats.org/officeDocument/2006/relationships/slide" Target="slides/slide254.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139" Type="http://schemas.openxmlformats.org/officeDocument/2006/relationships/slide" Target="slides/slide133.xml"/><Relationship Id="rId138" Type="http://schemas.openxmlformats.org/officeDocument/2006/relationships/slide" Target="slides/slide132.xml"/><Relationship Id="rId259" Type="http://schemas.openxmlformats.org/officeDocument/2006/relationships/slide" Target="slides/slide253.xml"/><Relationship Id="rId137" Type="http://schemas.openxmlformats.org/officeDocument/2006/relationships/slide" Target="slides/slide131.xml"/><Relationship Id="rId258" Type="http://schemas.openxmlformats.org/officeDocument/2006/relationships/slide" Target="slides/slide252.xml"/><Relationship Id="rId132" Type="http://schemas.openxmlformats.org/officeDocument/2006/relationships/slide" Target="slides/slide126.xml"/><Relationship Id="rId253" Type="http://schemas.openxmlformats.org/officeDocument/2006/relationships/slide" Target="slides/slide247.xml"/><Relationship Id="rId131" Type="http://schemas.openxmlformats.org/officeDocument/2006/relationships/slide" Target="slides/slide125.xml"/><Relationship Id="rId252" Type="http://schemas.openxmlformats.org/officeDocument/2006/relationships/slide" Target="slides/slide246.xml"/><Relationship Id="rId130" Type="http://schemas.openxmlformats.org/officeDocument/2006/relationships/slide" Target="slides/slide124.xml"/><Relationship Id="rId251" Type="http://schemas.openxmlformats.org/officeDocument/2006/relationships/slide" Target="slides/slide245.xml"/><Relationship Id="rId250" Type="http://schemas.openxmlformats.org/officeDocument/2006/relationships/slide" Target="slides/slide244.xml"/><Relationship Id="rId136" Type="http://schemas.openxmlformats.org/officeDocument/2006/relationships/slide" Target="slides/slide130.xml"/><Relationship Id="rId257" Type="http://schemas.openxmlformats.org/officeDocument/2006/relationships/slide" Target="slides/slide251.xml"/><Relationship Id="rId135" Type="http://schemas.openxmlformats.org/officeDocument/2006/relationships/slide" Target="slides/slide129.xml"/><Relationship Id="rId256" Type="http://schemas.openxmlformats.org/officeDocument/2006/relationships/slide" Target="slides/slide250.xml"/><Relationship Id="rId134" Type="http://schemas.openxmlformats.org/officeDocument/2006/relationships/slide" Target="slides/slide128.xml"/><Relationship Id="rId255" Type="http://schemas.openxmlformats.org/officeDocument/2006/relationships/slide" Target="slides/slide249.xml"/><Relationship Id="rId133" Type="http://schemas.openxmlformats.org/officeDocument/2006/relationships/slide" Target="slides/slide127.xml"/><Relationship Id="rId254" Type="http://schemas.openxmlformats.org/officeDocument/2006/relationships/slide" Target="slides/slide248.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172" Type="http://schemas.openxmlformats.org/officeDocument/2006/relationships/slide" Target="slides/slide166.xml"/><Relationship Id="rId65" Type="http://schemas.openxmlformats.org/officeDocument/2006/relationships/slide" Target="slides/slide59.xml"/><Relationship Id="rId171" Type="http://schemas.openxmlformats.org/officeDocument/2006/relationships/slide" Target="slides/slide165.xml"/><Relationship Id="rId68" Type="http://schemas.openxmlformats.org/officeDocument/2006/relationships/slide" Target="slides/slide62.xml"/><Relationship Id="rId170" Type="http://schemas.openxmlformats.org/officeDocument/2006/relationships/slide" Target="slides/slide164.xml"/><Relationship Id="rId291" Type="http://schemas.openxmlformats.org/officeDocument/2006/relationships/font" Target="fonts/Oswald-bold.fntdata"/><Relationship Id="rId67" Type="http://schemas.openxmlformats.org/officeDocument/2006/relationships/slide" Target="slides/slide61.xml"/><Relationship Id="rId290" Type="http://schemas.openxmlformats.org/officeDocument/2006/relationships/font" Target="fonts/Oswald-regular.fntdata"/><Relationship Id="rId60" Type="http://schemas.openxmlformats.org/officeDocument/2006/relationships/slide" Target="slides/slide54.xml"/><Relationship Id="rId165" Type="http://schemas.openxmlformats.org/officeDocument/2006/relationships/slide" Target="slides/slide159.xml"/><Relationship Id="rId286" Type="http://schemas.openxmlformats.org/officeDocument/2006/relationships/font" Target="fonts/Overpass-regular.fntdata"/><Relationship Id="rId69" Type="http://schemas.openxmlformats.org/officeDocument/2006/relationships/slide" Target="slides/slide63.xml"/><Relationship Id="rId164" Type="http://schemas.openxmlformats.org/officeDocument/2006/relationships/slide" Target="slides/slide158.xml"/><Relationship Id="rId285" Type="http://schemas.openxmlformats.org/officeDocument/2006/relationships/font" Target="fonts/SourceCodePro-boldItalic.fntdata"/><Relationship Id="rId163" Type="http://schemas.openxmlformats.org/officeDocument/2006/relationships/slide" Target="slides/slide157.xml"/><Relationship Id="rId284" Type="http://schemas.openxmlformats.org/officeDocument/2006/relationships/font" Target="fonts/SourceCodePro-italic.fntdata"/><Relationship Id="rId162" Type="http://schemas.openxmlformats.org/officeDocument/2006/relationships/slide" Target="slides/slide156.xml"/><Relationship Id="rId283" Type="http://schemas.openxmlformats.org/officeDocument/2006/relationships/font" Target="fonts/SourceCodePro-bold.fntdata"/><Relationship Id="rId169" Type="http://schemas.openxmlformats.org/officeDocument/2006/relationships/slide" Target="slides/slide163.xml"/><Relationship Id="rId168" Type="http://schemas.openxmlformats.org/officeDocument/2006/relationships/slide" Target="slides/slide162.xml"/><Relationship Id="rId289" Type="http://schemas.openxmlformats.org/officeDocument/2006/relationships/font" Target="fonts/Overpass-boldItalic.fntdata"/><Relationship Id="rId167" Type="http://schemas.openxmlformats.org/officeDocument/2006/relationships/slide" Target="slides/slide161.xml"/><Relationship Id="rId288" Type="http://schemas.openxmlformats.org/officeDocument/2006/relationships/font" Target="fonts/Overpass-italic.fntdata"/><Relationship Id="rId166" Type="http://schemas.openxmlformats.org/officeDocument/2006/relationships/slide" Target="slides/slide160.xml"/><Relationship Id="rId287" Type="http://schemas.openxmlformats.org/officeDocument/2006/relationships/font" Target="fonts/Overpass-bold.fntdata"/><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161" Type="http://schemas.openxmlformats.org/officeDocument/2006/relationships/slide" Target="slides/slide155.xml"/><Relationship Id="rId282" Type="http://schemas.openxmlformats.org/officeDocument/2006/relationships/font" Target="fonts/SourceCodePro-regular.fntdata"/><Relationship Id="rId54" Type="http://schemas.openxmlformats.org/officeDocument/2006/relationships/slide" Target="slides/slide48.xml"/><Relationship Id="rId160" Type="http://schemas.openxmlformats.org/officeDocument/2006/relationships/slide" Target="slides/slide154.xml"/><Relationship Id="rId281" Type="http://schemas.openxmlformats.org/officeDocument/2006/relationships/font" Target="fonts/Montserrat-boldItalic.fntdata"/><Relationship Id="rId57" Type="http://schemas.openxmlformats.org/officeDocument/2006/relationships/slide" Target="slides/slide51.xml"/><Relationship Id="rId280" Type="http://schemas.openxmlformats.org/officeDocument/2006/relationships/font" Target="fonts/Montserrat-italic.fntdata"/><Relationship Id="rId56" Type="http://schemas.openxmlformats.org/officeDocument/2006/relationships/slide" Target="slides/slide50.xml"/><Relationship Id="rId159" Type="http://schemas.openxmlformats.org/officeDocument/2006/relationships/slide" Target="slides/slide153.xml"/><Relationship Id="rId59" Type="http://schemas.openxmlformats.org/officeDocument/2006/relationships/slide" Target="slides/slide53.xml"/><Relationship Id="rId154" Type="http://schemas.openxmlformats.org/officeDocument/2006/relationships/slide" Target="slides/slide148.xml"/><Relationship Id="rId275" Type="http://schemas.openxmlformats.org/officeDocument/2006/relationships/font" Target="fonts/Roboto-bold.fntdata"/><Relationship Id="rId58" Type="http://schemas.openxmlformats.org/officeDocument/2006/relationships/slide" Target="slides/slide52.xml"/><Relationship Id="rId153" Type="http://schemas.openxmlformats.org/officeDocument/2006/relationships/slide" Target="slides/slide147.xml"/><Relationship Id="rId274" Type="http://schemas.openxmlformats.org/officeDocument/2006/relationships/font" Target="fonts/Roboto-regular.fntdata"/><Relationship Id="rId152" Type="http://schemas.openxmlformats.org/officeDocument/2006/relationships/slide" Target="slides/slide146.xml"/><Relationship Id="rId273" Type="http://schemas.openxmlformats.org/officeDocument/2006/relationships/slide" Target="slides/slide267.xml"/><Relationship Id="rId151" Type="http://schemas.openxmlformats.org/officeDocument/2006/relationships/slide" Target="slides/slide145.xml"/><Relationship Id="rId272" Type="http://schemas.openxmlformats.org/officeDocument/2006/relationships/slide" Target="slides/slide266.xml"/><Relationship Id="rId158" Type="http://schemas.openxmlformats.org/officeDocument/2006/relationships/slide" Target="slides/slide152.xml"/><Relationship Id="rId279" Type="http://schemas.openxmlformats.org/officeDocument/2006/relationships/font" Target="fonts/Montserrat-bold.fntdata"/><Relationship Id="rId157" Type="http://schemas.openxmlformats.org/officeDocument/2006/relationships/slide" Target="slides/slide151.xml"/><Relationship Id="rId278" Type="http://schemas.openxmlformats.org/officeDocument/2006/relationships/font" Target="fonts/Montserrat-regular.fntdata"/><Relationship Id="rId156" Type="http://schemas.openxmlformats.org/officeDocument/2006/relationships/slide" Target="slides/slide150.xml"/><Relationship Id="rId277" Type="http://schemas.openxmlformats.org/officeDocument/2006/relationships/font" Target="fonts/Roboto-boldItalic.fntdata"/><Relationship Id="rId155" Type="http://schemas.openxmlformats.org/officeDocument/2006/relationships/slide" Target="slides/slide149.xml"/><Relationship Id="rId276" Type="http://schemas.openxmlformats.org/officeDocument/2006/relationships/font" Target="fonts/Roboto-italic.fntdata"/><Relationship Id="rId107" Type="http://schemas.openxmlformats.org/officeDocument/2006/relationships/slide" Target="slides/slide101.xml"/><Relationship Id="rId228" Type="http://schemas.openxmlformats.org/officeDocument/2006/relationships/slide" Target="slides/slide222.xml"/><Relationship Id="rId106" Type="http://schemas.openxmlformats.org/officeDocument/2006/relationships/slide" Target="slides/slide100.xml"/><Relationship Id="rId227" Type="http://schemas.openxmlformats.org/officeDocument/2006/relationships/slide" Target="slides/slide221.xml"/><Relationship Id="rId105" Type="http://schemas.openxmlformats.org/officeDocument/2006/relationships/slide" Target="slides/slide99.xml"/><Relationship Id="rId226" Type="http://schemas.openxmlformats.org/officeDocument/2006/relationships/slide" Target="slides/slide220.xml"/><Relationship Id="rId104" Type="http://schemas.openxmlformats.org/officeDocument/2006/relationships/slide" Target="slides/slide98.xml"/><Relationship Id="rId225" Type="http://schemas.openxmlformats.org/officeDocument/2006/relationships/slide" Target="slides/slide219.xml"/><Relationship Id="rId109" Type="http://schemas.openxmlformats.org/officeDocument/2006/relationships/slide" Target="slides/slide103.xml"/><Relationship Id="rId108" Type="http://schemas.openxmlformats.org/officeDocument/2006/relationships/slide" Target="slides/slide102.xml"/><Relationship Id="rId229" Type="http://schemas.openxmlformats.org/officeDocument/2006/relationships/slide" Target="slides/slide223.xml"/><Relationship Id="rId220" Type="http://schemas.openxmlformats.org/officeDocument/2006/relationships/slide" Target="slides/slide214.xml"/><Relationship Id="rId103" Type="http://schemas.openxmlformats.org/officeDocument/2006/relationships/slide" Target="slides/slide97.xml"/><Relationship Id="rId224" Type="http://schemas.openxmlformats.org/officeDocument/2006/relationships/slide" Target="slides/slide218.xml"/><Relationship Id="rId102" Type="http://schemas.openxmlformats.org/officeDocument/2006/relationships/slide" Target="slides/slide96.xml"/><Relationship Id="rId223" Type="http://schemas.openxmlformats.org/officeDocument/2006/relationships/slide" Target="slides/slide217.xml"/><Relationship Id="rId101" Type="http://schemas.openxmlformats.org/officeDocument/2006/relationships/slide" Target="slides/slide95.xml"/><Relationship Id="rId222" Type="http://schemas.openxmlformats.org/officeDocument/2006/relationships/slide" Target="slides/slide216.xml"/><Relationship Id="rId100" Type="http://schemas.openxmlformats.org/officeDocument/2006/relationships/slide" Target="slides/slide94.xml"/><Relationship Id="rId221" Type="http://schemas.openxmlformats.org/officeDocument/2006/relationships/slide" Target="slides/slide215.xml"/><Relationship Id="rId217" Type="http://schemas.openxmlformats.org/officeDocument/2006/relationships/slide" Target="slides/slide211.xml"/><Relationship Id="rId216" Type="http://schemas.openxmlformats.org/officeDocument/2006/relationships/slide" Target="slides/slide210.xml"/><Relationship Id="rId215" Type="http://schemas.openxmlformats.org/officeDocument/2006/relationships/slide" Target="slides/slide209.xml"/><Relationship Id="rId214" Type="http://schemas.openxmlformats.org/officeDocument/2006/relationships/slide" Target="slides/slide208.xml"/><Relationship Id="rId219" Type="http://schemas.openxmlformats.org/officeDocument/2006/relationships/slide" Target="slides/slide213.xml"/><Relationship Id="rId218" Type="http://schemas.openxmlformats.org/officeDocument/2006/relationships/slide" Target="slides/slide212.xml"/><Relationship Id="rId213" Type="http://schemas.openxmlformats.org/officeDocument/2006/relationships/slide" Target="slides/slide207.xml"/><Relationship Id="rId212" Type="http://schemas.openxmlformats.org/officeDocument/2006/relationships/slide" Target="slides/slide206.xml"/><Relationship Id="rId211" Type="http://schemas.openxmlformats.org/officeDocument/2006/relationships/slide" Target="slides/slide205.xml"/><Relationship Id="rId210" Type="http://schemas.openxmlformats.org/officeDocument/2006/relationships/slide" Target="slides/slide204.xml"/><Relationship Id="rId129" Type="http://schemas.openxmlformats.org/officeDocument/2006/relationships/slide" Target="slides/slide123.xml"/><Relationship Id="rId128" Type="http://schemas.openxmlformats.org/officeDocument/2006/relationships/slide" Target="slides/slide122.xml"/><Relationship Id="rId249" Type="http://schemas.openxmlformats.org/officeDocument/2006/relationships/slide" Target="slides/slide243.xml"/><Relationship Id="rId127" Type="http://schemas.openxmlformats.org/officeDocument/2006/relationships/slide" Target="slides/slide121.xml"/><Relationship Id="rId248" Type="http://schemas.openxmlformats.org/officeDocument/2006/relationships/slide" Target="slides/slide242.xml"/><Relationship Id="rId126" Type="http://schemas.openxmlformats.org/officeDocument/2006/relationships/slide" Target="slides/slide120.xml"/><Relationship Id="rId247" Type="http://schemas.openxmlformats.org/officeDocument/2006/relationships/slide" Target="slides/slide241.xml"/><Relationship Id="rId121" Type="http://schemas.openxmlformats.org/officeDocument/2006/relationships/slide" Target="slides/slide115.xml"/><Relationship Id="rId242" Type="http://schemas.openxmlformats.org/officeDocument/2006/relationships/slide" Target="slides/slide236.xml"/><Relationship Id="rId120" Type="http://schemas.openxmlformats.org/officeDocument/2006/relationships/slide" Target="slides/slide114.xml"/><Relationship Id="rId241" Type="http://schemas.openxmlformats.org/officeDocument/2006/relationships/slide" Target="slides/slide235.xml"/><Relationship Id="rId240" Type="http://schemas.openxmlformats.org/officeDocument/2006/relationships/slide" Target="slides/slide234.xml"/><Relationship Id="rId125" Type="http://schemas.openxmlformats.org/officeDocument/2006/relationships/slide" Target="slides/slide119.xml"/><Relationship Id="rId246" Type="http://schemas.openxmlformats.org/officeDocument/2006/relationships/slide" Target="slides/slide240.xml"/><Relationship Id="rId124" Type="http://schemas.openxmlformats.org/officeDocument/2006/relationships/slide" Target="slides/slide118.xml"/><Relationship Id="rId245" Type="http://schemas.openxmlformats.org/officeDocument/2006/relationships/slide" Target="slides/slide239.xml"/><Relationship Id="rId123" Type="http://schemas.openxmlformats.org/officeDocument/2006/relationships/slide" Target="slides/slide117.xml"/><Relationship Id="rId244" Type="http://schemas.openxmlformats.org/officeDocument/2006/relationships/slide" Target="slides/slide238.xml"/><Relationship Id="rId122" Type="http://schemas.openxmlformats.org/officeDocument/2006/relationships/slide" Target="slides/slide116.xml"/><Relationship Id="rId243" Type="http://schemas.openxmlformats.org/officeDocument/2006/relationships/slide" Target="slides/slide237.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99" Type="http://schemas.openxmlformats.org/officeDocument/2006/relationships/slide" Target="slides/slide93.xml"/><Relationship Id="rId98" Type="http://schemas.openxmlformats.org/officeDocument/2006/relationships/slide" Target="slides/slide92.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18" Type="http://schemas.openxmlformats.org/officeDocument/2006/relationships/slide" Target="slides/slide112.xml"/><Relationship Id="rId239" Type="http://schemas.openxmlformats.org/officeDocument/2006/relationships/slide" Target="slides/slide233.xml"/><Relationship Id="rId117" Type="http://schemas.openxmlformats.org/officeDocument/2006/relationships/slide" Target="slides/slide111.xml"/><Relationship Id="rId238" Type="http://schemas.openxmlformats.org/officeDocument/2006/relationships/slide" Target="slides/slide232.xml"/><Relationship Id="rId116" Type="http://schemas.openxmlformats.org/officeDocument/2006/relationships/slide" Target="slides/slide110.xml"/><Relationship Id="rId237" Type="http://schemas.openxmlformats.org/officeDocument/2006/relationships/slide" Target="slides/slide231.xml"/><Relationship Id="rId115" Type="http://schemas.openxmlformats.org/officeDocument/2006/relationships/slide" Target="slides/slide109.xml"/><Relationship Id="rId236" Type="http://schemas.openxmlformats.org/officeDocument/2006/relationships/slide" Target="slides/slide230.xml"/><Relationship Id="rId119" Type="http://schemas.openxmlformats.org/officeDocument/2006/relationships/slide" Target="slides/slide113.xml"/><Relationship Id="rId110" Type="http://schemas.openxmlformats.org/officeDocument/2006/relationships/slide" Target="slides/slide104.xml"/><Relationship Id="rId231" Type="http://schemas.openxmlformats.org/officeDocument/2006/relationships/slide" Target="slides/slide225.xml"/><Relationship Id="rId230" Type="http://schemas.openxmlformats.org/officeDocument/2006/relationships/slide" Target="slides/slide224.xml"/><Relationship Id="rId114" Type="http://schemas.openxmlformats.org/officeDocument/2006/relationships/slide" Target="slides/slide108.xml"/><Relationship Id="rId235" Type="http://schemas.openxmlformats.org/officeDocument/2006/relationships/slide" Target="slides/slide229.xml"/><Relationship Id="rId113" Type="http://schemas.openxmlformats.org/officeDocument/2006/relationships/slide" Target="slides/slide107.xml"/><Relationship Id="rId234" Type="http://schemas.openxmlformats.org/officeDocument/2006/relationships/slide" Target="slides/slide228.xml"/><Relationship Id="rId112" Type="http://schemas.openxmlformats.org/officeDocument/2006/relationships/slide" Target="slides/slide106.xml"/><Relationship Id="rId233" Type="http://schemas.openxmlformats.org/officeDocument/2006/relationships/slide" Target="slides/slide227.xml"/><Relationship Id="rId111" Type="http://schemas.openxmlformats.org/officeDocument/2006/relationships/slide" Target="slides/slide105.xml"/><Relationship Id="rId232" Type="http://schemas.openxmlformats.org/officeDocument/2006/relationships/slide" Target="slides/slide226.xml"/><Relationship Id="rId206" Type="http://schemas.openxmlformats.org/officeDocument/2006/relationships/slide" Target="slides/slide200.xml"/><Relationship Id="rId205" Type="http://schemas.openxmlformats.org/officeDocument/2006/relationships/slide" Target="slides/slide199.xml"/><Relationship Id="rId204" Type="http://schemas.openxmlformats.org/officeDocument/2006/relationships/slide" Target="slides/slide198.xml"/><Relationship Id="rId203" Type="http://schemas.openxmlformats.org/officeDocument/2006/relationships/slide" Target="slides/slide197.xml"/><Relationship Id="rId209" Type="http://schemas.openxmlformats.org/officeDocument/2006/relationships/slide" Target="slides/slide203.xml"/><Relationship Id="rId208" Type="http://schemas.openxmlformats.org/officeDocument/2006/relationships/slide" Target="slides/slide202.xml"/><Relationship Id="rId207" Type="http://schemas.openxmlformats.org/officeDocument/2006/relationships/slide" Target="slides/slide201.xml"/><Relationship Id="rId202" Type="http://schemas.openxmlformats.org/officeDocument/2006/relationships/slide" Target="slides/slide196.xml"/><Relationship Id="rId201" Type="http://schemas.openxmlformats.org/officeDocument/2006/relationships/slide" Target="slides/slide195.xml"/><Relationship Id="rId200" Type="http://schemas.openxmlformats.org/officeDocument/2006/relationships/slide" Target="slides/slide194.xml"/></Relationships>
</file>

<file path=ppt/media/image1.jp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jp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48195bab50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48195bab5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 name="Shape 1224"/>
        <p:cNvGrpSpPr/>
        <p:nvPr/>
      </p:nvGrpSpPr>
      <p:grpSpPr>
        <a:xfrm>
          <a:off x="0" y="0"/>
          <a:ext cx="0" cy="0"/>
          <a:chOff x="0" y="0"/>
          <a:chExt cx="0" cy="0"/>
        </a:xfrm>
      </p:grpSpPr>
      <p:sp>
        <p:nvSpPr>
          <p:cNvPr id="1225" name="Google Shape;1225;g467d35d497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6" name="Google Shape;1226;g467d35d497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467d35d497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467d35d497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467d35d497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4" name="Google Shape;1264;g467d35d497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467d35d497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467d35d497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467d35d497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467d35d497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5" name="Shape 1315"/>
        <p:cNvGrpSpPr/>
        <p:nvPr/>
      </p:nvGrpSpPr>
      <p:grpSpPr>
        <a:xfrm>
          <a:off x="0" y="0"/>
          <a:ext cx="0" cy="0"/>
          <a:chOff x="0" y="0"/>
          <a:chExt cx="0" cy="0"/>
        </a:xfrm>
      </p:grpSpPr>
      <p:sp>
        <p:nvSpPr>
          <p:cNvPr id="1316" name="Google Shape;1316;g467d35d497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7" name="Google Shape;1317;g467d35d497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3" name="Shape 1333"/>
        <p:cNvGrpSpPr/>
        <p:nvPr/>
      </p:nvGrpSpPr>
      <p:grpSpPr>
        <a:xfrm>
          <a:off x="0" y="0"/>
          <a:ext cx="0" cy="0"/>
          <a:chOff x="0" y="0"/>
          <a:chExt cx="0" cy="0"/>
        </a:xfrm>
      </p:grpSpPr>
      <p:sp>
        <p:nvSpPr>
          <p:cNvPr id="1334" name="Google Shape;1334;g467d35d497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5" name="Google Shape;1335;g467d35d497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1" name="Shape 1351"/>
        <p:cNvGrpSpPr/>
        <p:nvPr/>
      </p:nvGrpSpPr>
      <p:grpSpPr>
        <a:xfrm>
          <a:off x="0" y="0"/>
          <a:ext cx="0" cy="0"/>
          <a:chOff x="0" y="0"/>
          <a:chExt cx="0" cy="0"/>
        </a:xfrm>
      </p:grpSpPr>
      <p:sp>
        <p:nvSpPr>
          <p:cNvPr id="1352" name="Google Shape;1352;g467d35d497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3" name="Google Shape;1353;g467d35d497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0" name="Shape 1370"/>
        <p:cNvGrpSpPr/>
        <p:nvPr/>
      </p:nvGrpSpPr>
      <p:grpSpPr>
        <a:xfrm>
          <a:off x="0" y="0"/>
          <a:ext cx="0" cy="0"/>
          <a:chOff x="0" y="0"/>
          <a:chExt cx="0" cy="0"/>
        </a:xfrm>
      </p:grpSpPr>
      <p:sp>
        <p:nvSpPr>
          <p:cNvPr id="1371" name="Google Shape;1371;g467d35d497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2" name="Google Shape;1372;g467d35d497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9" name="Shape 1389"/>
        <p:cNvGrpSpPr/>
        <p:nvPr/>
      </p:nvGrpSpPr>
      <p:grpSpPr>
        <a:xfrm>
          <a:off x="0" y="0"/>
          <a:ext cx="0" cy="0"/>
          <a:chOff x="0" y="0"/>
          <a:chExt cx="0" cy="0"/>
        </a:xfrm>
      </p:grpSpPr>
      <p:sp>
        <p:nvSpPr>
          <p:cNvPr id="1390" name="Google Shape;1390;g467d35d497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1" name="Google Shape;1391;g467d35d497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48195bab50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48195bab50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467d35d497_0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467d35d497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0" name="Shape 1430"/>
        <p:cNvGrpSpPr/>
        <p:nvPr/>
      </p:nvGrpSpPr>
      <p:grpSpPr>
        <a:xfrm>
          <a:off x="0" y="0"/>
          <a:ext cx="0" cy="0"/>
          <a:chOff x="0" y="0"/>
          <a:chExt cx="0" cy="0"/>
        </a:xfrm>
      </p:grpSpPr>
      <p:sp>
        <p:nvSpPr>
          <p:cNvPr id="1431" name="Google Shape;1431;g467d35d497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2" name="Google Shape;1432;g467d35d497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2" name="Shape 1452"/>
        <p:cNvGrpSpPr/>
        <p:nvPr/>
      </p:nvGrpSpPr>
      <p:grpSpPr>
        <a:xfrm>
          <a:off x="0" y="0"/>
          <a:ext cx="0" cy="0"/>
          <a:chOff x="0" y="0"/>
          <a:chExt cx="0" cy="0"/>
        </a:xfrm>
      </p:grpSpPr>
      <p:sp>
        <p:nvSpPr>
          <p:cNvPr id="1453" name="Google Shape;1453;g467d35d497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4" name="Google Shape;1454;g467d35d497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1" name="Shape 1461"/>
        <p:cNvGrpSpPr/>
        <p:nvPr/>
      </p:nvGrpSpPr>
      <p:grpSpPr>
        <a:xfrm>
          <a:off x="0" y="0"/>
          <a:ext cx="0" cy="0"/>
          <a:chOff x="0" y="0"/>
          <a:chExt cx="0" cy="0"/>
        </a:xfrm>
      </p:grpSpPr>
      <p:sp>
        <p:nvSpPr>
          <p:cNvPr id="1462" name="Google Shape;1462;g467d35d497_0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3" name="Google Shape;1463;g467d35d497_0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0" name="Shape 1470"/>
        <p:cNvGrpSpPr/>
        <p:nvPr/>
      </p:nvGrpSpPr>
      <p:grpSpPr>
        <a:xfrm>
          <a:off x="0" y="0"/>
          <a:ext cx="0" cy="0"/>
          <a:chOff x="0" y="0"/>
          <a:chExt cx="0" cy="0"/>
        </a:xfrm>
      </p:grpSpPr>
      <p:sp>
        <p:nvSpPr>
          <p:cNvPr id="1471" name="Google Shape;1471;g467d35d497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2" name="Google Shape;1472;g467d35d497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8" name="Shape 1478"/>
        <p:cNvGrpSpPr/>
        <p:nvPr/>
      </p:nvGrpSpPr>
      <p:grpSpPr>
        <a:xfrm>
          <a:off x="0" y="0"/>
          <a:ext cx="0" cy="0"/>
          <a:chOff x="0" y="0"/>
          <a:chExt cx="0" cy="0"/>
        </a:xfrm>
      </p:grpSpPr>
      <p:sp>
        <p:nvSpPr>
          <p:cNvPr id="1479" name="Google Shape;1479;g467d35d497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0" name="Google Shape;1480;g467d35d497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5" name="Shape 1485"/>
        <p:cNvGrpSpPr/>
        <p:nvPr/>
      </p:nvGrpSpPr>
      <p:grpSpPr>
        <a:xfrm>
          <a:off x="0" y="0"/>
          <a:ext cx="0" cy="0"/>
          <a:chOff x="0" y="0"/>
          <a:chExt cx="0" cy="0"/>
        </a:xfrm>
      </p:grpSpPr>
      <p:sp>
        <p:nvSpPr>
          <p:cNvPr id="1486" name="Google Shape;1486;g467d35d497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7" name="Google Shape;1487;g467d35d497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3" name="Shape 1493"/>
        <p:cNvGrpSpPr/>
        <p:nvPr/>
      </p:nvGrpSpPr>
      <p:grpSpPr>
        <a:xfrm>
          <a:off x="0" y="0"/>
          <a:ext cx="0" cy="0"/>
          <a:chOff x="0" y="0"/>
          <a:chExt cx="0" cy="0"/>
        </a:xfrm>
      </p:grpSpPr>
      <p:sp>
        <p:nvSpPr>
          <p:cNvPr id="1494" name="Google Shape;1494;g467d35d497_0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5" name="Google Shape;1495;g467d35d497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5" name="Shape 1525"/>
        <p:cNvGrpSpPr/>
        <p:nvPr/>
      </p:nvGrpSpPr>
      <p:grpSpPr>
        <a:xfrm>
          <a:off x="0" y="0"/>
          <a:ext cx="0" cy="0"/>
          <a:chOff x="0" y="0"/>
          <a:chExt cx="0" cy="0"/>
        </a:xfrm>
      </p:grpSpPr>
      <p:sp>
        <p:nvSpPr>
          <p:cNvPr id="1526" name="Google Shape;1526;g467d35d497_0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7" name="Google Shape;1527;g467d35d497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7" name="Shape 1557"/>
        <p:cNvGrpSpPr/>
        <p:nvPr/>
      </p:nvGrpSpPr>
      <p:grpSpPr>
        <a:xfrm>
          <a:off x="0" y="0"/>
          <a:ext cx="0" cy="0"/>
          <a:chOff x="0" y="0"/>
          <a:chExt cx="0" cy="0"/>
        </a:xfrm>
      </p:grpSpPr>
      <p:sp>
        <p:nvSpPr>
          <p:cNvPr id="1558" name="Google Shape;1558;g467d35d497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9" name="Google Shape;1559;g467d35d497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48195bab50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48195bab50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5" name="Shape 1565"/>
        <p:cNvGrpSpPr/>
        <p:nvPr/>
      </p:nvGrpSpPr>
      <p:grpSpPr>
        <a:xfrm>
          <a:off x="0" y="0"/>
          <a:ext cx="0" cy="0"/>
          <a:chOff x="0" y="0"/>
          <a:chExt cx="0" cy="0"/>
        </a:xfrm>
      </p:grpSpPr>
      <p:sp>
        <p:nvSpPr>
          <p:cNvPr id="1566" name="Google Shape;1566;g467d35d497_0_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7" name="Google Shape;1567;g467d35d497_0_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3" name="Shape 1573"/>
        <p:cNvGrpSpPr/>
        <p:nvPr/>
      </p:nvGrpSpPr>
      <p:grpSpPr>
        <a:xfrm>
          <a:off x="0" y="0"/>
          <a:ext cx="0" cy="0"/>
          <a:chOff x="0" y="0"/>
          <a:chExt cx="0" cy="0"/>
        </a:xfrm>
      </p:grpSpPr>
      <p:sp>
        <p:nvSpPr>
          <p:cNvPr id="1574" name="Google Shape;1574;g467d35d497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5" name="Google Shape;1575;g467d35d497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9" name="Shape 1589"/>
        <p:cNvGrpSpPr/>
        <p:nvPr/>
      </p:nvGrpSpPr>
      <p:grpSpPr>
        <a:xfrm>
          <a:off x="0" y="0"/>
          <a:ext cx="0" cy="0"/>
          <a:chOff x="0" y="0"/>
          <a:chExt cx="0" cy="0"/>
        </a:xfrm>
      </p:grpSpPr>
      <p:sp>
        <p:nvSpPr>
          <p:cNvPr id="1590" name="Google Shape;1590;g467d35d497_0_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1" name="Google Shape;1591;g467d35d497_0_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5" name="Shape 1605"/>
        <p:cNvGrpSpPr/>
        <p:nvPr/>
      </p:nvGrpSpPr>
      <p:grpSpPr>
        <a:xfrm>
          <a:off x="0" y="0"/>
          <a:ext cx="0" cy="0"/>
          <a:chOff x="0" y="0"/>
          <a:chExt cx="0" cy="0"/>
        </a:xfrm>
      </p:grpSpPr>
      <p:sp>
        <p:nvSpPr>
          <p:cNvPr id="1606" name="Google Shape;1606;g467d35d497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7" name="Google Shape;1607;g467d35d497_0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2" name="Shape 1622"/>
        <p:cNvGrpSpPr/>
        <p:nvPr/>
      </p:nvGrpSpPr>
      <p:grpSpPr>
        <a:xfrm>
          <a:off x="0" y="0"/>
          <a:ext cx="0" cy="0"/>
          <a:chOff x="0" y="0"/>
          <a:chExt cx="0" cy="0"/>
        </a:xfrm>
      </p:grpSpPr>
      <p:sp>
        <p:nvSpPr>
          <p:cNvPr id="1623" name="Google Shape;1623;g467d35d497_0_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4" name="Google Shape;1624;g467d35d497_0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0" name="Shape 1640"/>
        <p:cNvGrpSpPr/>
        <p:nvPr/>
      </p:nvGrpSpPr>
      <p:grpSpPr>
        <a:xfrm>
          <a:off x="0" y="0"/>
          <a:ext cx="0" cy="0"/>
          <a:chOff x="0" y="0"/>
          <a:chExt cx="0" cy="0"/>
        </a:xfrm>
      </p:grpSpPr>
      <p:sp>
        <p:nvSpPr>
          <p:cNvPr id="1641" name="Google Shape;1641;g467d35d497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2" name="Google Shape;1642;g467d35d497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8" name="Shape 1658"/>
        <p:cNvGrpSpPr/>
        <p:nvPr/>
      </p:nvGrpSpPr>
      <p:grpSpPr>
        <a:xfrm>
          <a:off x="0" y="0"/>
          <a:ext cx="0" cy="0"/>
          <a:chOff x="0" y="0"/>
          <a:chExt cx="0" cy="0"/>
        </a:xfrm>
      </p:grpSpPr>
      <p:sp>
        <p:nvSpPr>
          <p:cNvPr id="1659" name="Google Shape;1659;g467d35d497_0_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0" name="Google Shape;1660;g467d35d497_0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3" name="Shape 1673"/>
        <p:cNvGrpSpPr/>
        <p:nvPr/>
      </p:nvGrpSpPr>
      <p:grpSpPr>
        <a:xfrm>
          <a:off x="0" y="0"/>
          <a:ext cx="0" cy="0"/>
          <a:chOff x="0" y="0"/>
          <a:chExt cx="0" cy="0"/>
        </a:xfrm>
      </p:grpSpPr>
      <p:sp>
        <p:nvSpPr>
          <p:cNvPr id="1674" name="Google Shape;1674;g467d35d497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5" name="Google Shape;1675;g467d35d497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1" name="Shape 1691"/>
        <p:cNvGrpSpPr/>
        <p:nvPr/>
      </p:nvGrpSpPr>
      <p:grpSpPr>
        <a:xfrm>
          <a:off x="0" y="0"/>
          <a:ext cx="0" cy="0"/>
          <a:chOff x="0" y="0"/>
          <a:chExt cx="0" cy="0"/>
        </a:xfrm>
      </p:grpSpPr>
      <p:sp>
        <p:nvSpPr>
          <p:cNvPr id="1692" name="Google Shape;1692;g467d35d497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3" name="Google Shape;1693;g467d35d497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5" name="Shape 1705"/>
        <p:cNvGrpSpPr/>
        <p:nvPr/>
      </p:nvGrpSpPr>
      <p:grpSpPr>
        <a:xfrm>
          <a:off x="0" y="0"/>
          <a:ext cx="0" cy="0"/>
          <a:chOff x="0" y="0"/>
          <a:chExt cx="0" cy="0"/>
        </a:xfrm>
      </p:grpSpPr>
      <p:sp>
        <p:nvSpPr>
          <p:cNvPr id="1706" name="Google Shape;1706;g467d35d497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7" name="Google Shape;1707;g467d35d497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48195bab50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48195bab50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3" name="Shape 1713"/>
        <p:cNvGrpSpPr/>
        <p:nvPr/>
      </p:nvGrpSpPr>
      <p:grpSpPr>
        <a:xfrm>
          <a:off x="0" y="0"/>
          <a:ext cx="0" cy="0"/>
          <a:chOff x="0" y="0"/>
          <a:chExt cx="0" cy="0"/>
        </a:xfrm>
      </p:grpSpPr>
      <p:sp>
        <p:nvSpPr>
          <p:cNvPr id="1714" name="Google Shape;1714;g467d35d497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5" name="Google Shape;1715;g467d35d497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1" name="Shape 1721"/>
        <p:cNvGrpSpPr/>
        <p:nvPr/>
      </p:nvGrpSpPr>
      <p:grpSpPr>
        <a:xfrm>
          <a:off x="0" y="0"/>
          <a:ext cx="0" cy="0"/>
          <a:chOff x="0" y="0"/>
          <a:chExt cx="0" cy="0"/>
        </a:xfrm>
      </p:grpSpPr>
      <p:sp>
        <p:nvSpPr>
          <p:cNvPr id="1722" name="Google Shape;1722;g467d35d497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3" name="Google Shape;1723;g467d35d497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8" name="Shape 1728"/>
        <p:cNvGrpSpPr/>
        <p:nvPr/>
      </p:nvGrpSpPr>
      <p:grpSpPr>
        <a:xfrm>
          <a:off x="0" y="0"/>
          <a:ext cx="0" cy="0"/>
          <a:chOff x="0" y="0"/>
          <a:chExt cx="0" cy="0"/>
        </a:xfrm>
      </p:grpSpPr>
      <p:sp>
        <p:nvSpPr>
          <p:cNvPr id="1729" name="Google Shape;1729;g467d35d497_0_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 name="Google Shape;1730;g467d35d497_0_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6" name="Shape 1736"/>
        <p:cNvGrpSpPr/>
        <p:nvPr/>
      </p:nvGrpSpPr>
      <p:grpSpPr>
        <a:xfrm>
          <a:off x="0" y="0"/>
          <a:ext cx="0" cy="0"/>
          <a:chOff x="0" y="0"/>
          <a:chExt cx="0" cy="0"/>
        </a:xfrm>
      </p:grpSpPr>
      <p:sp>
        <p:nvSpPr>
          <p:cNvPr id="1737" name="Google Shape;1737;g467d35d497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8" name="Google Shape;1738;g467d35d497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467d35d497_0_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467d35d497_0_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2" name="Shape 1752"/>
        <p:cNvGrpSpPr/>
        <p:nvPr/>
      </p:nvGrpSpPr>
      <p:grpSpPr>
        <a:xfrm>
          <a:off x="0" y="0"/>
          <a:ext cx="0" cy="0"/>
          <a:chOff x="0" y="0"/>
          <a:chExt cx="0" cy="0"/>
        </a:xfrm>
      </p:grpSpPr>
      <p:sp>
        <p:nvSpPr>
          <p:cNvPr id="1753" name="Google Shape;1753;g467d35d497_0_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4" name="Google Shape;1754;g467d35d497_0_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0" name="Shape 1760"/>
        <p:cNvGrpSpPr/>
        <p:nvPr/>
      </p:nvGrpSpPr>
      <p:grpSpPr>
        <a:xfrm>
          <a:off x="0" y="0"/>
          <a:ext cx="0" cy="0"/>
          <a:chOff x="0" y="0"/>
          <a:chExt cx="0" cy="0"/>
        </a:xfrm>
      </p:grpSpPr>
      <p:sp>
        <p:nvSpPr>
          <p:cNvPr id="1761" name="Google Shape;1761;g467d35d497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2" name="Google Shape;1762;g467d35d497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8" name="Shape 1768"/>
        <p:cNvGrpSpPr/>
        <p:nvPr/>
      </p:nvGrpSpPr>
      <p:grpSpPr>
        <a:xfrm>
          <a:off x="0" y="0"/>
          <a:ext cx="0" cy="0"/>
          <a:chOff x="0" y="0"/>
          <a:chExt cx="0" cy="0"/>
        </a:xfrm>
      </p:grpSpPr>
      <p:sp>
        <p:nvSpPr>
          <p:cNvPr id="1769" name="Google Shape;1769;g467d35d497_0_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0" name="Google Shape;1770;g467d35d497_0_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6" name="Shape 1776"/>
        <p:cNvGrpSpPr/>
        <p:nvPr/>
      </p:nvGrpSpPr>
      <p:grpSpPr>
        <a:xfrm>
          <a:off x="0" y="0"/>
          <a:ext cx="0" cy="0"/>
          <a:chOff x="0" y="0"/>
          <a:chExt cx="0" cy="0"/>
        </a:xfrm>
      </p:grpSpPr>
      <p:sp>
        <p:nvSpPr>
          <p:cNvPr id="1777" name="Google Shape;1777;g467d35d497_0_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8" name="Google Shape;1778;g467d35d497_0_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4" name="Shape 1784"/>
        <p:cNvGrpSpPr/>
        <p:nvPr/>
      </p:nvGrpSpPr>
      <p:grpSpPr>
        <a:xfrm>
          <a:off x="0" y="0"/>
          <a:ext cx="0" cy="0"/>
          <a:chOff x="0" y="0"/>
          <a:chExt cx="0" cy="0"/>
        </a:xfrm>
      </p:grpSpPr>
      <p:sp>
        <p:nvSpPr>
          <p:cNvPr id="1785" name="Google Shape;1785;g467d35d497_0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6" name="Google Shape;1786;g467d35d497_0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48195bab5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48195bab5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1" name="Shape 1791"/>
        <p:cNvGrpSpPr/>
        <p:nvPr/>
      </p:nvGrpSpPr>
      <p:grpSpPr>
        <a:xfrm>
          <a:off x="0" y="0"/>
          <a:ext cx="0" cy="0"/>
          <a:chOff x="0" y="0"/>
          <a:chExt cx="0" cy="0"/>
        </a:xfrm>
      </p:grpSpPr>
      <p:sp>
        <p:nvSpPr>
          <p:cNvPr id="1792" name="Google Shape;1792;g467d35d497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3" name="Google Shape;1793;g467d35d497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9" name="Shape 1799"/>
        <p:cNvGrpSpPr/>
        <p:nvPr/>
      </p:nvGrpSpPr>
      <p:grpSpPr>
        <a:xfrm>
          <a:off x="0" y="0"/>
          <a:ext cx="0" cy="0"/>
          <a:chOff x="0" y="0"/>
          <a:chExt cx="0" cy="0"/>
        </a:xfrm>
      </p:grpSpPr>
      <p:sp>
        <p:nvSpPr>
          <p:cNvPr id="1800" name="Google Shape;1800;g467d35d497_0_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1" name="Google Shape;1801;g467d35d497_0_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7" name="Shape 1807"/>
        <p:cNvGrpSpPr/>
        <p:nvPr/>
      </p:nvGrpSpPr>
      <p:grpSpPr>
        <a:xfrm>
          <a:off x="0" y="0"/>
          <a:ext cx="0" cy="0"/>
          <a:chOff x="0" y="0"/>
          <a:chExt cx="0" cy="0"/>
        </a:xfrm>
      </p:grpSpPr>
      <p:sp>
        <p:nvSpPr>
          <p:cNvPr id="1808" name="Google Shape;1808;g467d35d497_0_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9" name="Google Shape;1809;g467d35d497_0_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0" name="Shape 1820"/>
        <p:cNvGrpSpPr/>
        <p:nvPr/>
      </p:nvGrpSpPr>
      <p:grpSpPr>
        <a:xfrm>
          <a:off x="0" y="0"/>
          <a:ext cx="0" cy="0"/>
          <a:chOff x="0" y="0"/>
          <a:chExt cx="0" cy="0"/>
        </a:xfrm>
      </p:grpSpPr>
      <p:sp>
        <p:nvSpPr>
          <p:cNvPr id="1821" name="Google Shape;1821;g467d35d497_0_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2" name="Google Shape;1822;g467d35d497_0_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4" name="Shape 1834"/>
        <p:cNvGrpSpPr/>
        <p:nvPr/>
      </p:nvGrpSpPr>
      <p:grpSpPr>
        <a:xfrm>
          <a:off x="0" y="0"/>
          <a:ext cx="0" cy="0"/>
          <a:chOff x="0" y="0"/>
          <a:chExt cx="0" cy="0"/>
        </a:xfrm>
      </p:grpSpPr>
      <p:sp>
        <p:nvSpPr>
          <p:cNvPr id="1835" name="Google Shape;1835;g467d35d497_0_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6" name="Google Shape;1836;g467d35d497_0_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9" name="Shape 1849"/>
        <p:cNvGrpSpPr/>
        <p:nvPr/>
      </p:nvGrpSpPr>
      <p:grpSpPr>
        <a:xfrm>
          <a:off x="0" y="0"/>
          <a:ext cx="0" cy="0"/>
          <a:chOff x="0" y="0"/>
          <a:chExt cx="0" cy="0"/>
        </a:xfrm>
      </p:grpSpPr>
      <p:sp>
        <p:nvSpPr>
          <p:cNvPr id="1850" name="Google Shape;1850;g467d35d497_0_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1" name="Google Shape;1851;g467d35d497_0_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4" name="Shape 1864"/>
        <p:cNvGrpSpPr/>
        <p:nvPr/>
      </p:nvGrpSpPr>
      <p:grpSpPr>
        <a:xfrm>
          <a:off x="0" y="0"/>
          <a:ext cx="0" cy="0"/>
          <a:chOff x="0" y="0"/>
          <a:chExt cx="0" cy="0"/>
        </a:xfrm>
      </p:grpSpPr>
      <p:sp>
        <p:nvSpPr>
          <p:cNvPr id="1865" name="Google Shape;1865;g467d35d497_0_7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6" name="Google Shape;1866;g467d35d497_0_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8" name="Shape 1878"/>
        <p:cNvGrpSpPr/>
        <p:nvPr/>
      </p:nvGrpSpPr>
      <p:grpSpPr>
        <a:xfrm>
          <a:off x="0" y="0"/>
          <a:ext cx="0" cy="0"/>
          <a:chOff x="0" y="0"/>
          <a:chExt cx="0" cy="0"/>
        </a:xfrm>
      </p:grpSpPr>
      <p:sp>
        <p:nvSpPr>
          <p:cNvPr id="1879" name="Google Shape;1879;g467d35d497_0_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0" name="Google Shape;1880;g467d35d497_0_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6" name="Shape 1886"/>
        <p:cNvGrpSpPr/>
        <p:nvPr/>
      </p:nvGrpSpPr>
      <p:grpSpPr>
        <a:xfrm>
          <a:off x="0" y="0"/>
          <a:ext cx="0" cy="0"/>
          <a:chOff x="0" y="0"/>
          <a:chExt cx="0" cy="0"/>
        </a:xfrm>
      </p:grpSpPr>
      <p:sp>
        <p:nvSpPr>
          <p:cNvPr id="1887" name="Google Shape;1887;g467d35d497_0_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8" name="Google Shape;1888;g467d35d497_0_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4" name="Shape 1894"/>
        <p:cNvGrpSpPr/>
        <p:nvPr/>
      </p:nvGrpSpPr>
      <p:grpSpPr>
        <a:xfrm>
          <a:off x="0" y="0"/>
          <a:ext cx="0" cy="0"/>
          <a:chOff x="0" y="0"/>
          <a:chExt cx="0" cy="0"/>
        </a:xfrm>
      </p:grpSpPr>
      <p:sp>
        <p:nvSpPr>
          <p:cNvPr id="1895" name="Google Shape;1895;g467d35d497_0_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6" name="Google Shape;1896;g467d35d497_0_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48195bab50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48195bab50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2" name="Shape 1902"/>
        <p:cNvGrpSpPr/>
        <p:nvPr/>
      </p:nvGrpSpPr>
      <p:grpSpPr>
        <a:xfrm>
          <a:off x="0" y="0"/>
          <a:ext cx="0" cy="0"/>
          <a:chOff x="0" y="0"/>
          <a:chExt cx="0" cy="0"/>
        </a:xfrm>
      </p:grpSpPr>
      <p:sp>
        <p:nvSpPr>
          <p:cNvPr id="1903" name="Google Shape;1903;g467d35d497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4" name="Google Shape;1904;g467d35d497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0" name="Shape 1910"/>
        <p:cNvGrpSpPr/>
        <p:nvPr/>
      </p:nvGrpSpPr>
      <p:grpSpPr>
        <a:xfrm>
          <a:off x="0" y="0"/>
          <a:ext cx="0" cy="0"/>
          <a:chOff x="0" y="0"/>
          <a:chExt cx="0" cy="0"/>
        </a:xfrm>
      </p:grpSpPr>
      <p:sp>
        <p:nvSpPr>
          <p:cNvPr id="1911" name="Google Shape;1911;g467d35d497_0_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2" name="Google Shape;1912;g467d35d497_0_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8" name="Shape 1918"/>
        <p:cNvGrpSpPr/>
        <p:nvPr/>
      </p:nvGrpSpPr>
      <p:grpSpPr>
        <a:xfrm>
          <a:off x="0" y="0"/>
          <a:ext cx="0" cy="0"/>
          <a:chOff x="0" y="0"/>
          <a:chExt cx="0" cy="0"/>
        </a:xfrm>
      </p:grpSpPr>
      <p:sp>
        <p:nvSpPr>
          <p:cNvPr id="1919" name="Google Shape;1919;g467d35d497_0_7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0" name="Google Shape;1920;g467d35d497_0_7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6" name="Shape 1926"/>
        <p:cNvGrpSpPr/>
        <p:nvPr/>
      </p:nvGrpSpPr>
      <p:grpSpPr>
        <a:xfrm>
          <a:off x="0" y="0"/>
          <a:ext cx="0" cy="0"/>
          <a:chOff x="0" y="0"/>
          <a:chExt cx="0" cy="0"/>
        </a:xfrm>
      </p:grpSpPr>
      <p:sp>
        <p:nvSpPr>
          <p:cNvPr id="1927" name="Google Shape;1927;g47d693122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8" name="Google Shape;1928;g47d69312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4" name="Shape 1934"/>
        <p:cNvGrpSpPr/>
        <p:nvPr/>
      </p:nvGrpSpPr>
      <p:grpSpPr>
        <a:xfrm>
          <a:off x="0" y="0"/>
          <a:ext cx="0" cy="0"/>
          <a:chOff x="0" y="0"/>
          <a:chExt cx="0" cy="0"/>
        </a:xfrm>
      </p:grpSpPr>
      <p:sp>
        <p:nvSpPr>
          <p:cNvPr id="1935" name="Google Shape;1935;g48195bab50_0_2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6" name="Google Shape;1936;g48195bab50_0_2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2" name="Shape 1942"/>
        <p:cNvGrpSpPr/>
        <p:nvPr/>
      </p:nvGrpSpPr>
      <p:grpSpPr>
        <a:xfrm>
          <a:off x="0" y="0"/>
          <a:ext cx="0" cy="0"/>
          <a:chOff x="0" y="0"/>
          <a:chExt cx="0" cy="0"/>
        </a:xfrm>
      </p:grpSpPr>
      <p:sp>
        <p:nvSpPr>
          <p:cNvPr id="1943" name="Google Shape;1943;g48195bab50_0_1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4" name="Google Shape;1944;g48195bab50_0_1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0" name="Shape 1950"/>
        <p:cNvGrpSpPr/>
        <p:nvPr/>
      </p:nvGrpSpPr>
      <p:grpSpPr>
        <a:xfrm>
          <a:off x="0" y="0"/>
          <a:ext cx="0" cy="0"/>
          <a:chOff x="0" y="0"/>
          <a:chExt cx="0" cy="0"/>
        </a:xfrm>
      </p:grpSpPr>
      <p:sp>
        <p:nvSpPr>
          <p:cNvPr id="1951" name="Google Shape;1951;g48195bab50_0_1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2" name="Google Shape;1952;g48195bab50_0_1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7" name="Shape 1957"/>
        <p:cNvGrpSpPr/>
        <p:nvPr/>
      </p:nvGrpSpPr>
      <p:grpSpPr>
        <a:xfrm>
          <a:off x="0" y="0"/>
          <a:ext cx="0" cy="0"/>
          <a:chOff x="0" y="0"/>
          <a:chExt cx="0" cy="0"/>
        </a:xfrm>
      </p:grpSpPr>
      <p:sp>
        <p:nvSpPr>
          <p:cNvPr id="1958" name="Google Shape;1958;g48195bab50_0_1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9" name="Google Shape;1959;g48195bab50_0_1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5" name="Shape 1965"/>
        <p:cNvGrpSpPr/>
        <p:nvPr/>
      </p:nvGrpSpPr>
      <p:grpSpPr>
        <a:xfrm>
          <a:off x="0" y="0"/>
          <a:ext cx="0" cy="0"/>
          <a:chOff x="0" y="0"/>
          <a:chExt cx="0" cy="0"/>
        </a:xfrm>
      </p:grpSpPr>
      <p:sp>
        <p:nvSpPr>
          <p:cNvPr id="1966" name="Google Shape;1966;g48195bab50_0_1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7" name="Google Shape;1967;g48195bab50_0_1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3" name="Shape 1973"/>
        <p:cNvGrpSpPr/>
        <p:nvPr/>
      </p:nvGrpSpPr>
      <p:grpSpPr>
        <a:xfrm>
          <a:off x="0" y="0"/>
          <a:ext cx="0" cy="0"/>
          <a:chOff x="0" y="0"/>
          <a:chExt cx="0" cy="0"/>
        </a:xfrm>
      </p:grpSpPr>
      <p:sp>
        <p:nvSpPr>
          <p:cNvPr id="1974" name="Google Shape;1974;g48195bab50_0_1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5" name="Google Shape;1975;g48195bab50_0_1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48195bab5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48195bab5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5" name="Shape 2005"/>
        <p:cNvGrpSpPr/>
        <p:nvPr/>
      </p:nvGrpSpPr>
      <p:grpSpPr>
        <a:xfrm>
          <a:off x="0" y="0"/>
          <a:ext cx="0" cy="0"/>
          <a:chOff x="0" y="0"/>
          <a:chExt cx="0" cy="0"/>
        </a:xfrm>
      </p:grpSpPr>
      <p:sp>
        <p:nvSpPr>
          <p:cNvPr id="2006" name="Google Shape;2006;g48195bab50_0_1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7" name="Google Shape;2007;g48195bab50_0_1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3" name="Shape 2013"/>
        <p:cNvGrpSpPr/>
        <p:nvPr/>
      </p:nvGrpSpPr>
      <p:grpSpPr>
        <a:xfrm>
          <a:off x="0" y="0"/>
          <a:ext cx="0" cy="0"/>
          <a:chOff x="0" y="0"/>
          <a:chExt cx="0" cy="0"/>
        </a:xfrm>
      </p:grpSpPr>
      <p:sp>
        <p:nvSpPr>
          <p:cNvPr id="2014" name="Google Shape;2014;g48195bab50_0_1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5" name="Google Shape;2015;g48195bab50_0_1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1" name="Shape 2021"/>
        <p:cNvGrpSpPr/>
        <p:nvPr/>
      </p:nvGrpSpPr>
      <p:grpSpPr>
        <a:xfrm>
          <a:off x="0" y="0"/>
          <a:ext cx="0" cy="0"/>
          <a:chOff x="0" y="0"/>
          <a:chExt cx="0" cy="0"/>
        </a:xfrm>
      </p:grpSpPr>
      <p:sp>
        <p:nvSpPr>
          <p:cNvPr id="2022" name="Google Shape;2022;g48195bab50_0_1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3" name="Google Shape;2023;g48195bab50_0_1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9" name="Shape 2029"/>
        <p:cNvGrpSpPr/>
        <p:nvPr/>
      </p:nvGrpSpPr>
      <p:grpSpPr>
        <a:xfrm>
          <a:off x="0" y="0"/>
          <a:ext cx="0" cy="0"/>
          <a:chOff x="0" y="0"/>
          <a:chExt cx="0" cy="0"/>
        </a:xfrm>
      </p:grpSpPr>
      <p:sp>
        <p:nvSpPr>
          <p:cNvPr id="2030" name="Google Shape;2030;g48195bab50_0_1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1" name="Google Shape;2031;g48195bab50_0_1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7" name="Shape 2037"/>
        <p:cNvGrpSpPr/>
        <p:nvPr/>
      </p:nvGrpSpPr>
      <p:grpSpPr>
        <a:xfrm>
          <a:off x="0" y="0"/>
          <a:ext cx="0" cy="0"/>
          <a:chOff x="0" y="0"/>
          <a:chExt cx="0" cy="0"/>
        </a:xfrm>
      </p:grpSpPr>
      <p:sp>
        <p:nvSpPr>
          <p:cNvPr id="2038" name="Google Shape;2038;g48195bab50_0_1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9" name="Google Shape;2039;g48195bab50_0_1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5" name="Shape 2045"/>
        <p:cNvGrpSpPr/>
        <p:nvPr/>
      </p:nvGrpSpPr>
      <p:grpSpPr>
        <a:xfrm>
          <a:off x="0" y="0"/>
          <a:ext cx="0" cy="0"/>
          <a:chOff x="0" y="0"/>
          <a:chExt cx="0" cy="0"/>
        </a:xfrm>
      </p:grpSpPr>
      <p:sp>
        <p:nvSpPr>
          <p:cNvPr id="2046" name="Google Shape;2046;g48195bab50_0_1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7" name="Google Shape;2047;g48195bab50_0_1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3" name="Shape 2053"/>
        <p:cNvGrpSpPr/>
        <p:nvPr/>
      </p:nvGrpSpPr>
      <p:grpSpPr>
        <a:xfrm>
          <a:off x="0" y="0"/>
          <a:ext cx="0" cy="0"/>
          <a:chOff x="0" y="0"/>
          <a:chExt cx="0" cy="0"/>
        </a:xfrm>
      </p:grpSpPr>
      <p:sp>
        <p:nvSpPr>
          <p:cNvPr id="2054" name="Google Shape;2054;g48195bab50_0_1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5" name="Google Shape;2055;g48195bab50_0_1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1" name="Shape 2061"/>
        <p:cNvGrpSpPr/>
        <p:nvPr/>
      </p:nvGrpSpPr>
      <p:grpSpPr>
        <a:xfrm>
          <a:off x="0" y="0"/>
          <a:ext cx="0" cy="0"/>
          <a:chOff x="0" y="0"/>
          <a:chExt cx="0" cy="0"/>
        </a:xfrm>
      </p:grpSpPr>
      <p:sp>
        <p:nvSpPr>
          <p:cNvPr id="2062" name="Google Shape;2062;g48195bab50_0_1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3" name="Google Shape;2063;g48195bab50_0_1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8" name="Shape 2088"/>
        <p:cNvGrpSpPr/>
        <p:nvPr/>
      </p:nvGrpSpPr>
      <p:grpSpPr>
        <a:xfrm>
          <a:off x="0" y="0"/>
          <a:ext cx="0" cy="0"/>
          <a:chOff x="0" y="0"/>
          <a:chExt cx="0" cy="0"/>
        </a:xfrm>
      </p:grpSpPr>
      <p:sp>
        <p:nvSpPr>
          <p:cNvPr id="2089" name="Google Shape;2089;g48195bab50_0_1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0" name="Google Shape;2090;g48195bab50_0_1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3" name="Shape 2113"/>
        <p:cNvGrpSpPr/>
        <p:nvPr/>
      </p:nvGrpSpPr>
      <p:grpSpPr>
        <a:xfrm>
          <a:off x="0" y="0"/>
          <a:ext cx="0" cy="0"/>
          <a:chOff x="0" y="0"/>
          <a:chExt cx="0" cy="0"/>
        </a:xfrm>
      </p:grpSpPr>
      <p:sp>
        <p:nvSpPr>
          <p:cNvPr id="2114" name="Google Shape;2114;g48195bab50_0_1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5" name="Google Shape;2115;g48195bab50_0_1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48195bab50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48195bab50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8" name="Shape 2138"/>
        <p:cNvGrpSpPr/>
        <p:nvPr/>
      </p:nvGrpSpPr>
      <p:grpSpPr>
        <a:xfrm>
          <a:off x="0" y="0"/>
          <a:ext cx="0" cy="0"/>
          <a:chOff x="0" y="0"/>
          <a:chExt cx="0" cy="0"/>
        </a:xfrm>
      </p:grpSpPr>
      <p:sp>
        <p:nvSpPr>
          <p:cNvPr id="2139" name="Google Shape;2139;g48195bab50_0_1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0" name="Google Shape;2140;g48195bab50_0_1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3" name="Shape 2163"/>
        <p:cNvGrpSpPr/>
        <p:nvPr/>
      </p:nvGrpSpPr>
      <p:grpSpPr>
        <a:xfrm>
          <a:off x="0" y="0"/>
          <a:ext cx="0" cy="0"/>
          <a:chOff x="0" y="0"/>
          <a:chExt cx="0" cy="0"/>
        </a:xfrm>
      </p:grpSpPr>
      <p:sp>
        <p:nvSpPr>
          <p:cNvPr id="2164" name="Google Shape;2164;g48195bab50_0_1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5" name="Google Shape;2165;g48195bab50_0_1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1" name="Shape 2171"/>
        <p:cNvGrpSpPr/>
        <p:nvPr/>
      </p:nvGrpSpPr>
      <p:grpSpPr>
        <a:xfrm>
          <a:off x="0" y="0"/>
          <a:ext cx="0" cy="0"/>
          <a:chOff x="0" y="0"/>
          <a:chExt cx="0" cy="0"/>
        </a:xfrm>
      </p:grpSpPr>
      <p:sp>
        <p:nvSpPr>
          <p:cNvPr id="2172" name="Google Shape;2172;g48195bab50_0_1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3" name="Google Shape;2173;g48195bab50_0_1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2" name="Shape 2182"/>
        <p:cNvGrpSpPr/>
        <p:nvPr/>
      </p:nvGrpSpPr>
      <p:grpSpPr>
        <a:xfrm>
          <a:off x="0" y="0"/>
          <a:ext cx="0" cy="0"/>
          <a:chOff x="0" y="0"/>
          <a:chExt cx="0" cy="0"/>
        </a:xfrm>
      </p:grpSpPr>
      <p:sp>
        <p:nvSpPr>
          <p:cNvPr id="2183" name="Google Shape;2183;g48195bab50_0_1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4" name="Google Shape;2184;g48195bab50_0_1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0" name="Shape 2190"/>
        <p:cNvGrpSpPr/>
        <p:nvPr/>
      </p:nvGrpSpPr>
      <p:grpSpPr>
        <a:xfrm>
          <a:off x="0" y="0"/>
          <a:ext cx="0" cy="0"/>
          <a:chOff x="0" y="0"/>
          <a:chExt cx="0" cy="0"/>
        </a:xfrm>
      </p:grpSpPr>
      <p:sp>
        <p:nvSpPr>
          <p:cNvPr id="2191" name="Google Shape;2191;g48195bab50_0_1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2" name="Google Shape;2192;g48195bab50_0_1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0" name="Shape 2200"/>
        <p:cNvGrpSpPr/>
        <p:nvPr/>
      </p:nvGrpSpPr>
      <p:grpSpPr>
        <a:xfrm>
          <a:off x="0" y="0"/>
          <a:ext cx="0" cy="0"/>
          <a:chOff x="0" y="0"/>
          <a:chExt cx="0" cy="0"/>
        </a:xfrm>
      </p:grpSpPr>
      <p:sp>
        <p:nvSpPr>
          <p:cNvPr id="2201" name="Google Shape;2201;g48195bab50_0_1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2" name="Google Shape;2202;g48195bab50_0_1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5" name="Shape 2225"/>
        <p:cNvGrpSpPr/>
        <p:nvPr/>
      </p:nvGrpSpPr>
      <p:grpSpPr>
        <a:xfrm>
          <a:off x="0" y="0"/>
          <a:ext cx="0" cy="0"/>
          <a:chOff x="0" y="0"/>
          <a:chExt cx="0" cy="0"/>
        </a:xfrm>
      </p:grpSpPr>
      <p:sp>
        <p:nvSpPr>
          <p:cNvPr id="2226" name="Google Shape;2226;g48195bab50_0_1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7" name="Google Shape;2227;g48195bab50_0_1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8" name="Shape 2258"/>
        <p:cNvGrpSpPr/>
        <p:nvPr/>
      </p:nvGrpSpPr>
      <p:grpSpPr>
        <a:xfrm>
          <a:off x="0" y="0"/>
          <a:ext cx="0" cy="0"/>
          <a:chOff x="0" y="0"/>
          <a:chExt cx="0" cy="0"/>
        </a:xfrm>
      </p:grpSpPr>
      <p:sp>
        <p:nvSpPr>
          <p:cNvPr id="2259" name="Google Shape;2259;g48195bab50_0_1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0" name="Google Shape;2260;g48195bab50_0_1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3" name="Shape 2273"/>
        <p:cNvGrpSpPr/>
        <p:nvPr/>
      </p:nvGrpSpPr>
      <p:grpSpPr>
        <a:xfrm>
          <a:off x="0" y="0"/>
          <a:ext cx="0" cy="0"/>
          <a:chOff x="0" y="0"/>
          <a:chExt cx="0" cy="0"/>
        </a:xfrm>
      </p:grpSpPr>
      <p:sp>
        <p:nvSpPr>
          <p:cNvPr id="2274" name="Google Shape;2274;g48195bab50_0_1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5" name="Google Shape;2275;g48195bab50_0_1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9" name="Shape 2289"/>
        <p:cNvGrpSpPr/>
        <p:nvPr/>
      </p:nvGrpSpPr>
      <p:grpSpPr>
        <a:xfrm>
          <a:off x="0" y="0"/>
          <a:ext cx="0" cy="0"/>
          <a:chOff x="0" y="0"/>
          <a:chExt cx="0" cy="0"/>
        </a:xfrm>
      </p:grpSpPr>
      <p:sp>
        <p:nvSpPr>
          <p:cNvPr id="2290" name="Google Shape;2290;g48195bab50_0_1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1" name="Google Shape;2291;g48195bab50_0_1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48195bab50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48195bab50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7" name="Shape 2297"/>
        <p:cNvGrpSpPr/>
        <p:nvPr/>
      </p:nvGrpSpPr>
      <p:grpSpPr>
        <a:xfrm>
          <a:off x="0" y="0"/>
          <a:ext cx="0" cy="0"/>
          <a:chOff x="0" y="0"/>
          <a:chExt cx="0" cy="0"/>
        </a:xfrm>
      </p:grpSpPr>
      <p:sp>
        <p:nvSpPr>
          <p:cNvPr id="2298" name="Google Shape;2298;g48195bab50_0_1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9" name="Google Shape;2299;g48195bab50_0_1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9" name="Shape 2349"/>
        <p:cNvGrpSpPr/>
        <p:nvPr/>
      </p:nvGrpSpPr>
      <p:grpSpPr>
        <a:xfrm>
          <a:off x="0" y="0"/>
          <a:ext cx="0" cy="0"/>
          <a:chOff x="0" y="0"/>
          <a:chExt cx="0" cy="0"/>
        </a:xfrm>
      </p:grpSpPr>
      <p:sp>
        <p:nvSpPr>
          <p:cNvPr id="2350" name="Google Shape;2350;g48195bab50_0_1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1" name="Google Shape;2351;g48195bab50_0_1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5" name="Shape 2385"/>
        <p:cNvGrpSpPr/>
        <p:nvPr/>
      </p:nvGrpSpPr>
      <p:grpSpPr>
        <a:xfrm>
          <a:off x="0" y="0"/>
          <a:ext cx="0" cy="0"/>
          <a:chOff x="0" y="0"/>
          <a:chExt cx="0" cy="0"/>
        </a:xfrm>
      </p:grpSpPr>
      <p:sp>
        <p:nvSpPr>
          <p:cNvPr id="2386" name="Google Shape;2386;g48195bab50_0_1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7" name="Google Shape;2387;g48195bab50_0_1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1" name="Shape 2421"/>
        <p:cNvGrpSpPr/>
        <p:nvPr/>
      </p:nvGrpSpPr>
      <p:grpSpPr>
        <a:xfrm>
          <a:off x="0" y="0"/>
          <a:ext cx="0" cy="0"/>
          <a:chOff x="0" y="0"/>
          <a:chExt cx="0" cy="0"/>
        </a:xfrm>
      </p:grpSpPr>
      <p:sp>
        <p:nvSpPr>
          <p:cNvPr id="2422" name="Google Shape;2422;g48195bab50_0_1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3" name="Google Shape;2423;g48195bab50_0_1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7" name="Shape 2457"/>
        <p:cNvGrpSpPr/>
        <p:nvPr/>
      </p:nvGrpSpPr>
      <p:grpSpPr>
        <a:xfrm>
          <a:off x="0" y="0"/>
          <a:ext cx="0" cy="0"/>
          <a:chOff x="0" y="0"/>
          <a:chExt cx="0" cy="0"/>
        </a:xfrm>
      </p:grpSpPr>
      <p:sp>
        <p:nvSpPr>
          <p:cNvPr id="2458" name="Google Shape;2458;g48195bab50_0_1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9" name="Google Shape;2459;g48195bab50_0_1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7" name="Shape 2497"/>
        <p:cNvGrpSpPr/>
        <p:nvPr/>
      </p:nvGrpSpPr>
      <p:grpSpPr>
        <a:xfrm>
          <a:off x="0" y="0"/>
          <a:ext cx="0" cy="0"/>
          <a:chOff x="0" y="0"/>
          <a:chExt cx="0" cy="0"/>
        </a:xfrm>
      </p:grpSpPr>
      <p:sp>
        <p:nvSpPr>
          <p:cNvPr id="2498" name="Google Shape;2498;g48195bab50_0_17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9" name="Google Shape;2499;g48195bab50_0_1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7" name="Shape 2537"/>
        <p:cNvGrpSpPr/>
        <p:nvPr/>
      </p:nvGrpSpPr>
      <p:grpSpPr>
        <a:xfrm>
          <a:off x="0" y="0"/>
          <a:ext cx="0" cy="0"/>
          <a:chOff x="0" y="0"/>
          <a:chExt cx="0" cy="0"/>
        </a:xfrm>
      </p:grpSpPr>
      <p:sp>
        <p:nvSpPr>
          <p:cNvPr id="2538" name="Google Shape;2538;g48195bab50_0_1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9" name="Google Shape;2539;g48195bab50_0_1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7" name="Shape 2577"/>
        <p:cNvGrpSpPr/>
        <p:nvPr/>
      </p:nvGrpSpPr>
      <p:grpSpPr>
        <a:xfrm>
          <a:off x="0" y="0"/>
          <a:ext cx="0" cy="0"/>
          <a:chOff x="0" y="0"/>
          <a:chExt cx="0" cy="0"/>
        </a:xfrm>
      </p:grpSpPr>
      <p:sp>
        <p:nvSpPr>
          <p:cNvPr id="2578" name="Google Shape;2578;g48195bab50_0_18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9" name="Google Shape;2579;g48195bab50_0_18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5" name="Shape 2615"/>
        <p:cNvGrpSpPr/>
        <p:nvPr/>
      </p:nvGrpSpPr>
      <p:grpSpPr>
        <a:xfrm>
          <a:off x="0" y="0"/>
          <a:ext cx="0" cy="0"/>
          <a:chOff x="0" y="0"/>
          <a:chExt cx="0" cy="0"/>
        </a:xfrm>
      </p:grpSpPr>
      <p:sp>
        <p:nvSpPr>
          <p:cNvPr id="2616" name="Google Shape;2616;g48195bab50_0_1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7" name="Google Shape;2617;g48195bab50_0_1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3" name="Shape 2653"/>
        <p:cNvGrpSpPr/>
        <p:nvPr/>
      </p:nvGrpSpPr>
      <p:grpSpPr>
        <a:xfrm>
          <a:off x="0" y="0"/>
          <a:ext cx="0" cy="0"/>
          <a:chOff x="0" y="0"/>
          <a:chExt cx="0" cy="0"/>
        </a:xfrm>
      </p:grpSpPr>
      <p:sp>
        <p:nvSpPr>
          <p:cNvPr id="2654" name="Google Shape;2654;g48195bab50_0_1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5" name="Google Shape;2655;g48195bab50_0_1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48195bab50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48195bab50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9" name="Shape 2709"/>
        <p:cNvGrpSpPr/>
        <p:nvPr/>
      </p:nvGrpSpPr>
      <p:grpSpPr>
        <a:xfrm>
          <a:off x="0" y="0"/>
          <a:ext cx="0" cy="0"/>
          <a:chOff x="0" y="0"/>
          <a:chExt cx="0" cy="0"/>
        </a:xfrm>
      </p:grpSpPr>
      <p:sp>
        <p:nvSpPr>
          <p:cNvPr id="2710" name="Google Shape;2710;g48195bab50_0_1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1" name="Google Shape;2711;g48195bab50_0_1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9" name="Shape 2759"/>
        <p:cNvGrpSpPr/>
        <p:nvPr/>
      </p:nvGrpSpPr>
      <p:grpSpPr>
        <a:xfrm>
          <a:off x="0" y="0"/>
          <a:ext cx="0" cy="0"/>
          <a:chOff x="0" y="0"/>
          <a:chExt cx="0" cy="0"/>
        </a:xfrm>
      </p:grpSpPr>
      <p:sp>
        <p:nvSpPr>
          <p:cNvPr id="2760" name="Google Shape;2760;g48195bab50_0_1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1" name="Google Shape;2761;g48195bab50_0_1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9" name="Shape 2809"/>
        <p:cNvGrpSpPr/>
        <p:nvPr/>
      </p:nvGrpSpPr>
      <p:grpSpPr>
        <a:xfrm>
          <a:off x="0" y="0"/>
          <a:ext cx="0" cy="0"/>
          <a:chOff x="0" y="0"/>
          <a:chExt cx="0" cy="0"/>
        </a:xfrm>
      </p:grpSpPr>
      <p:sp>
        <p:nvSpPr>
          <p:cNvPr id="2810" name="Google Shape;2810;g48195bab50_0_2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1" name="Google Shape;2811;g48195bab50_0_2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1" name="Shape 2881"/>
        <p:cNvGrpSpPr/>
        <p:nvPr/>
      </p:nvGrpSpPr>
      <p:grpSpPr>
        <a:xfrm>
          <a:off x="0" y="0"/>
          <a:ext cx="0" cy="0"/>
          <a:chOff x="0" y="0"/>
          <a:chExt cx="0" cy="0"/>
        </a:xfrm>
      </p:grpSpPr>
      <p:sp>
        <p:nvSpPr>
          <p:cNvPr id="2882" name="Google Shape;2882;g48195bab50_0_2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3" name="Google Shape;2883;g48195bab50_0_2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3" name="Shape 2953"/>
        <p:cNvGrpSpPr/>
        <p:nvPr/>
      </p:nvGrpSpPr>
      <p:grpSpPr>
        <a:xfrm>
          <a:off x="0" y="0"/>
          <a:ext cx="0" cy="0"/>
          <a:chOff x="0" y="0"/>
          <a:chExt cx="0" cy="0"/>
        </a:xfrm>
      </p:grpSpPr>
      <p:sp>
        <p:nvSpPr>
          <p:cNvPr id="2954" name="Google Shape;2954;g48195bab50_0_2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5" name="Google Shape;2955;g48195bab50_0_2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0" name="Shape 2990"/>
        <p:cNvGrpSpPr/>
        <p:nvPr/>
      </p:nvGrpSpPr>
      <p:grpSpPr>
        <a:xfrm>
          <a:off x="0" y="0"/>
          <a:ext cx="0" cy="0"/>
          <a:chOff x="0" y="0"/>
          <a:chExt cx="0" cy="0"/>
        </a:xfrm>
      </p:grpSpPr>
      <p:sp>
        <p:nvSpPr>
          <p:cNvPr id="2991" name="Google Shape;2991;g48195bab50_0_2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2" name="Google Shape;2992;g48195bab50_0_2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1" name="Shape 3011"/>
        <p:cNvGrpSpPr/>
        <p:nvPr/>
      </p:nvGrpSpPr>
      <p:grpSpPr>
        <a:xfrm>
          <a:off x="0" y="0"/>
          <a:ext cx="0" cy="0"/>
          <a:chOff x="0" y="0"/>
          <a:chExt cx="0" cy="0"/>
        </a:xfrm>
      </p:grpSpPr>
      <p:sp>
        <p:nvSpPr>
          <p:cNvPr id="3012" name="Google Shape;3012;g48195bab50_0_2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3" name="Google Shape;3013;g48195bab50_0_2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9" name="Shape 3019"/>
        <p:cNvGrpSpPr/>
        <p:nvPr/>
      </p:nvGrpSpPr>
      <p:grpSpPr>
        <a:xfrm>
          <a:off x="0" y="0"/>
          <a:ext cx="0" cy="0"/>
          <a:chOff x="0" y="0"/>
          <a:chExt cx="0" cy="0"/>
        </a:xfrm>
      </p:grpSpPr>
      <p:sp>
        <p:nvSpPr>
          <p:cNvPr id="3020" name="Google Shape;3020;g48195bab50_0_2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1" name="Google Shape;3021;g48195bab50_0_2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6" name="Shape 3036"/>
        <p:cNvGrpSpPr/>
        <p:nvPr/>
      </p:nvGrpSpPr>
      <p:grpSpPr>
        <a:xfrm>
          <a:off x="0" y="0"/>
          <a:ext cx="0" cy="0"/>
          <a:chOff x="0" y="0"/>
          <a:chExt cx="0" cy="0"/>
        </a:xfrm>
      </p:grpSpPr>
      <p:sp>
        <p:nvSpPr>
          <p:cNvPr id="3037" name="Google Shape;3037;g48195bab50_0_2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8" name="Google Shape;3038;g48195bab50_0_2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7" name="Shape 3057"/>
        <p:cNvGrpSpPr/>
        <p:nvPr/>
      </p:nvGrpSpPr>
      <p:grpSpPr>
        <a:xfrm>
          <a:off x="0" y="0"/>
          <a:ext cx="0" cy="0"/>
          <a:chOff x="0" y="0"/>
          <a:chExt cx="0" cy="0"/>
        </a:xfrm>
      </p:grpSpPr>
      <p:sp>
        <p:nvSpPr>
          <p:cNvPr id="3058" name="Google Shape;3058;g48195bab50_0_2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9" name="Google Shape;3059;g48195bab50_0_2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66fa6ee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66fa6ee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48195bab50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48195bab50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5" name="Shape 3085"/>
        <p:cNvGrpSpPr/>
        <p:nvPr/>
      </p:nvGrpSpPr>
      <p:grpSpPr>
        <a:xfrm>
          <a:off x="0" y="0"/>
          <a:ext cx="0" cy="0"/>
          <a:chOff x="0" y="0"/>
          <a:chExt cx="0" cy="0"/>
        </a:xfrm>
      </p:grpSpPr>
      <p:sp>
        <p:nvSpPr>
          <p:cNvPr id="3086" name="Google Shape;3086;g48195bab50_0_2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7" name="Google Shape;3087;g48195bab50_0_2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1" name="Shape 3121"/>
        <p:cNvGrpSpPr/>
        <p:nvPr/>
      </p:nvGrpSpPr>
      <p:grpSpPr>
        <a:xfrm>
          <a:off x="0" y="0"/>
          <a:ext cx="0" cy="0"/>
          <a:chOff x="0" y="0"/>
          <a:chExt cx="0" cy="0"/>
        </a:xfrm>
      </p:grpSpPr>
      <p:sp>
        <p:nvSpPr>
          <p:cNvPr id="3122" name="Google Shape;3122;g48195bab50_0_2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3" name="Google Shape;3123;g48195bab50_0_2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0" name="Shape 3130"/>
        <p:cNvGrpSpPr/>
        <p:nvPr/>
      </p:nvGrpSpPr>
      <p:grpSpPr>
        <a:xfrm>
          <a:off x="0" y="0"/>
          <a:ext cx="0" cy="0"/>
          <a:chOff x="0" y="0"/>
          <a:chExt cx="0" cy="0"/>
        </a:xfrm>
      </p:grpSpPr>
      <p:sp>
        <p:nvSpPr>
          <p:cNvPr id="3131" name="Google Shape;3131;g48195bab50_0_2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2" name="Google Shape;3132;g48195bab50_0_2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1" name="Shape 3141"/>
        <p:cNvGrpSpPr/>
        <p:nvPr/>
      </p:nvGrpSpPr>
      <p:grpSpPr>
        <a:xfrm>
          <a:off x="0" y="0"/>
          <a:ext cx="0" cy="0"/>
          <a:chOff x="0" y="0"/>
          <a:chExt cx="0" cy="0"/>
        </a:xfrm>
      </p:grpSpPr>
      <p:sp>
        <p:nvSpPr>
          <p:cNvPr id="3142" name="Google Shape;3142;g48195bab50_0_2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3" name="Google Shape;3143;g48195bab50_0_2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7" name="Shape 3157"/>
        <p:cNvGrpSpPr/>
        <p:nvPr/>
      </p:nvGrpSpPr>
      <p:grpSpPr>
        <a:xfrm>
          <a:off x="0" y="0"/>
          <a:ext cx="0" cy="0"/>
          <a:chOff x="0" y="0"/>
          <a:chExt cx="0" cy="0"/>
        </a:xfrm>
      </p:grpSpPr>
      <p:sp>
        <p:nvSpPr>
          <p:cNvPr id="3158" name="Google Shape;3158;g48195bab50_0_2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9" name="Google Shape;3159;g48195bab50_0_2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6" name="Shape 3176"/>
        <p:cNvGrpSpPr/>
        <p:nvPr/>
      </p:nvGrpSpPr>
      <p:grpSpPr>
        <a:xfrm>
          <a:off x="0" y="0"/>
          <a:ext cx="0" cy="0"/>
          <a:chOff x="0" y="0"/>
          <a:chExt cx="0" cy="0"/>
        </a:xfrm>
      </p:grpSpPr>
      <p:sp>
        <p:nvSpPr>
          <p:cNvPr id="3177" name="Google Shape;3177;g48195bab50_0_2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8" name="Google Shape;3178;g48195bab50_0_2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0" name="Shape 3200"/>
        <p:cNvGrpSpPr/>
        <p:nvPr/>
      </p:nvGrpSpPr>
      <p:grpSpPr>
        <a:xfrm>
          <a:off x="0" y="0"/>
          <a:ext cx="0" cy="0"/>
          <a:chOff x="0" y="0"/>
          <a:chExt cx="0" cy="0"/>
        </a:xfrm>
      </p:grpSpPr>
      <p:sp>
        <p:nvSpPr>
          <p:cNvPr id="3201" name="Google Shape;3201;g48195bab50_0_2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2" name="Google Shape;3202;g48195bab50_0_2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7" name="Shape 3217"/>
        <p:cNvGrpSpPr/>
        <p:nvPr/>
      </p:nvGrpSpPr>
      <p:grpSpPr>
        <a:xfrm>
          <a:off x="0" y="0"/>
          <a:ext cx="0" cy="0"/>
          <a:chOff x="0" y="0"/>
          <a:chExt cx="0" cy="0"/>
        </a:xfrm>
      </p:grpSpPr>
      <p:sp>
        <p:nvSpPr>
          <p:cNvPr id="3218" name="Google Shape;3218;g48195bab50_0_2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9" name="Google Shape;3219;g48195bab50_0_2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4" name="Shape 3234"/>
        <p:cNvGrpSpPr/>
        <p:nvPr/>
      </p:nvGrpSpPr>
      <p:grpSpPr>
        <a:xfrm>
          <a:off x="0" y="0"/>
          <a:ext cx="0" cy="0"/>
          <a:chOff x="0" y="0"/>
          <a:chExt cx="0" cy="0"/>
        </a:xfrm>
      </p:grpSpPr>
      <p:sp>
        <p:nvSpPr>
          <p:cNvPr id="3235" name="Google Shape;3235;g48195bab50_0_2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6" name="Google Shape;3236;g48195bab50_0_2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0" name="Shape 3250"/>
        <p:cNvGrpSpPr/>
        <p:nvPr/>
      </p:nvGrpSpPr>
      <p:grpSpPr>
        <a:xfrm>
          <a:off x="0" y="0"/>
          <a:ext cx="0" cy="0"/>
          <a:chOff x="0" y="0"/>
          <a:chExt cx="0" cy="0"/>
        </a:xfrm>
      </p:grpSpPr>
      <p:sp>
        <p:nvSpPr>
          <p:cNvPr id="3251" name="Google Shape;3251;g48195bab50_0_2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2" name="Google Shape;3252;g48195bab50_0_2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48195bab50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48195bab50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8" name="Shape 3258"/>
        <p:cNvGrpSpPr/>
        <p:nvPr/>
      </p:nvGrpSpPr>
      <p:grpSpPr>
        <a:xfrm>
          <a:off x="0" y="0"/>
          <a:ext cx="0" cy="0"/>
          <a:chOff x="0" y="0"/>
          <a:chExt cx="0" cy="0"/>
        </a:xfrm>
      </p:grpSpPr>
      <p:sp>
        <p:nvSpPr>
          <p:cNvPr id="3259" name="Google Shape;3259;g48195bab50_0_2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0" name="Google Shape;3260;g48195bab50_0_2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8" name="Shape 3268"/>
        <p:cNvGrpSpPr/>
        <p:nvPr/>
      </p:nvGrpSpPr>
      <p:grpSpPr>
        <a:xfrm>
          <a:off x="0" y="0"/>
          <a:ext cx="0" cy="0"/>
          <a:chOff x="0" y="0"/>
          <a:chExt cx="0" cy="0"/>
        </a:xfrm>
      </p:grpSpPr>
      <p:sp>
        <p:nvSpPr>
          <p:cNvPr id="3269" name="Google Shape;3269;g48195bab50_0_2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0" name="Google Shape;3270;g48195bab50_0_2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6" name="Shape 3276"/>
        <p:cNvGrpSpPr/>
        <p:nvPr/>
      </p:nvGrpSpPr>
      <p:grpSpPr>
        <a:xfrm>
          <a:off x="0" y="0"/>
          <a:ext cx="0" cy="0"/>
          <a:chOff x="0" y="0"/>
          <a:chExt cx="0" cy="0"/>
        </a:xfrm>
      </p:grpSpPr>
      <p:sp>
        <p:nvSpPr>
          <p:cNvPr id="3277" name="Google Shape;3277;g48195bab50_0_2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8" name="Google Shape;3278;g48195bab50_0_2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3" name="Shape 3283"/>
        <p:cNvGrpSpPr/>
        <p:nvPr/>
      </p:nvGrpSpPr>
      <p:grpSpPr>
        <a:xfrm>
          <a:off x="0" y="0"/>
          <a:ext cx="0" cy="0"/>
          <a:chOff x="0" y="0"/>
          <a:chExt cx="0" cy="0"/>
        </a:xfrm>
      </p:grpSpPr>
      <p:sp>
        <p:nvSpPr>
          <p:cNvPr id="3284" name="Google Shape;3284;g48195bab50_0_2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5" name="Google Shape;3285;g48195bab50_0_2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1" name="Shape 3291"/>
        <p:cNvGrpSpPr/>
        <p:nvPr/>
      </p:nvGrpSpPr>
      <p:grpSpPr>
        <a:xfrm>
          <a:off x="0" y="0"/>
          <a:ext cx="0" cy="0"/>
          <a:chOff x="0" y="0"/>
          <a:chExt cx="0" cy="0"/>
        </a:xfrm>
      </p:grpSpPr>
      <p:sp>
        <p:nvSpPr>
          <p:cNvPr id="3292" name="Google Shape;3292;g48195bab50_0_2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3" name="Google Shape;3293;g48195bab50_0_2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0" name="Shape 3300"/>
        <p:cNvGrpSpPr/>
        <p:nvPr/>
      </p:nvGrpSpPr>
      <p:grpSpPr>
        <a:xfrm>
          <a:off x="0" y="0"/>
          <a:ext cx="0" cy="0"/>
          <a:chOff x="0" y="0"/>
          <a:chExt cx="0" cy="0"/>
        </a:xfrm>
      </p:grpSpPr>
      <p:sp>
        <p:nvSpPr>
          <p:cNvPr id="3301" name="Google Shape;3301;g48195bab50_0_2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2" name="Google Shape;3302;g48195bab50_0_2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9" name="Shape 3309"/>
        <p:cNvGrpSpPr/>
        <p:nvPr/>
      </p:nvGrpSpPr>
      <p:grpSpPr>
        <a:xfrm>
          <a:off x="0" y="0"/>
          <a:ext cx="0" cy="0"/>
          <a:chOff x="0" y="0"/>
          <a:chExt cx="0" cy="0"/>
        </a:xfrm>
      </p:grpSpPr>
      <p:sp>
        <p:nvSpPr>
          <p:cNvPr id="3310" name="Google Shape;3310;g48195bab50_0_2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1" name="Google Shape;3311;g48195bab50_0_2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9" name="Shape 3319"/>
        <p:cNvGrpSpPr/>
        <p:nvPr/>
      </p:nvGrpSpPr>
      <p:grpSpPr>
        <a:xfrm>
          <a:off x="0" y="0"/>
          <a:ext cx="0" cy="0"/>
          <a:chOff x="0" y="0"/>
          <a:chExt cx="0" cy="0"/>
        </a:xfrm>
      </p:grpSpPr>
      <p:sp>
        <p:nvSpPr>
          <p:cNvPr id="3320" name="Google Shape;3320;g48195bab50_0_2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1" name="Google Shape;3321;g48195bab50_0_2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2" name="Shape 3332"/>
        <p:cNvGrpSpPr/>
        <p:nvPr/>
      </p:nvGrpSpPr>
      <p:grpSpPr>
        <a:xfrm>
          <a:off x="0" y="0"/>
          <a:ext cx="0" cy="0"/>
          <a:chOff x="0" y="0"/>
          <a:chExt cx="0" cy="0"/>
        </a:xfrm>
      </p:grpSpPr>
      <p:sp>
        <p:nvSpPr>
          <p:cNvPr id="3333" name="Google Shape;3333;g48195bab50_0_25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4" name="Google Shape;3334;g48195bab50_0_25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9" name="Shape 3349"/>
        <p:cNvGrpSpPr/>
        <p:nvPr/>
      </p:nvGrpSpPr>
      <p:grpSpPr>
        <a:xfrm>
          <a:off x="0" y="0"/>
          <a:ext cx="0" cy="0"/>
          <a:chOff x="0" y="0"/>
          <a:chExt cx="0" cy="0"/>
        </a:xfrm>
      </p:grpSpPr>
      <p:sp>
        <p:nvSpPr>
          <p:cNvPr id="3350" name="Google Shape;3350;g48195bab50_0_2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1" name="Google Shape;3351;g48195bab50_0_2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48195bab50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48195bab50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7" name="Shape 3357"/>
        <p:cNvGrpSpPr/>
        <p:nvPr/>
      </p:nvGrpSpPr>
      <p:grpSpPr>
        <a:xfrm>
          <a:off x="0" y="0"/>
          <a:ext cx="0" cy="0"/>
          <a:chOff x="0" y="0"/>
          <a:chExt cx="0" cy="0"/>
        </a:xfrm>
      </p:grpSpPr>
      <p:sp>
        <p:nvSpPr>
          <p:cNvPr id="3358" name="Google Shape;3358;g48195bab50_0_2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9" name="Google Shape;3359;g48195bab50_0_2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5" name="Shape 3365"/>
        <p:cNvGrpSpPr/>
        <p:nvPr/>
      </p:nvGrpSpPr>
      <p:grpSpPr>
        <a:xfrm>
          <a:off x="0" y="0"/>
          <a:ext cx="0" cy="0"/>
          <a:chOff x="0" y="0"/>
          <a:chExt cx="0" cy="0"/>
        </a:xfrm>
      </p:grpSpPr>
      <p:sp>
        <p:nvSpPr>
          <p:cNvPr id="3366" name="Google Shape;3366;g48195bab50_0_2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7" name="Google Shape;3367;g48195bab50_0_2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3" name="Shape 3373"/>
        <p:cNvGrpSpPr/>
        <p:nvPr/>
      </p:nvGrpSpPr>
      <p:grpSpPr>
        <a:xfrm>
          <a:off x="0" y="0"/>
          <a:ext cx="0" cy="0"/>
          <a:chOff x="0" y="0"/>
          <a:chExt cx="0" cy="0"/>
        </a:xfrm>
      </p:grpSpPr>
      <p:sp>
        <p:nvSpPr>
          <p:cNvPr id="3374" name="Google Shape;3374;g48195bab50_0_2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5" name="Google Shape;3375;g48195bab50_0_2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1" name="Shape 3381"/>
        <p:cNvGrpSpPr/>
        <p:nvPr/>
      </p:nvGrpSpPr>
      <p:grpSpPr>
        <a:xfrm>
          <a:off x="0" y="0"/>
          <a:ext cx="0" cy="0"/>
          <a:chOff x="0" y="0"/>
          <a:chExt cx="0" cy="0"/>
        </a:xfrm>
      </p:grpSpPr>
      <p:sp>
        <p:nvSpPr>
          <p:cNvPr id="3382" name="Google Shape;3382;g48195bab50_0_2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3" name="Google Shape;3383;g48195bab50_0_2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0" name="Shape 3390"/>
        <p:cNvGrpSpPr/>
        <p:nvPr/>
      </p:nvGrpSpPr>
      <p:grpSpPr>
        <a:xfrm>
          <a:off x="0" y="0"/>
          <a:ext cx="0" cy="0"/>
          <a:chOff x="0" y="0"/>
          <a:chExt cx="0" cy="0"/>
        </a:xfrm>
      </p:grpSpPr>
      <p:sp>
        <p:nvSpPr>
          <p:cNvPr id="3391" name="Google Shape;3391;g48195bab50_0_2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2" name="Google Shape;3392;g48195bab50_0_2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9" name="Shape 3399"/>
        <p:cNvGrpSpPr/>
        <p:nvPr/>
      </p:nvGrpSpPr>
      <p:grpSpPr>
        <a:xfrm>
          <a:off x="0" y="0"/>
          <a:ext cx="0" cy="0"/>
          <a:chOff x="0" y="0"/>
          <a:chExt cx="0" cy="0"/>
        </a:xfrm>
      </p:grpSpPr>
      <p:sp>
        <p:nvSpPr>
          <p:cNvPr id="3400" name="Google Shape;3400;g48195bab50_0_25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1" name="Google Shape;3401;g48195bab50_0_25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8" name="Shape 3408"/>
        <p:cNvGrpSpPr/>
        <p:nvPr/>
      </p:nvGrpSpPr>
      <p:grpSpPr>
        <a:xfrm>
          <a:off x="0" y="0"/>
          <a:ext cx="0" cy="0"/>
          <a:chOff x="0" y="0"/>
          <a:chExt cx="0" cy="0"/>
        </a:xfrm>
      </p:grpSpPr>
      <p:sp>
        <p:nvSpPr>
          <p:cNvPr id="3409" name="Google Shape;3409;g467d35d497_0_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0" name="Google Shape;3410;g467d35d497_0_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6" name="Shape 3416"/>
        <p:cNvGrpSpPr/>
        <p:nvPr/>
      </p:nvGrpSpPr>
      <p:grpSpPr>
        <a:xfrm>
          <a:off x="0" y="0"/>
          <a:ext cx="0" cy="0"/>
          <a:chOff x="0" y="0"/>
          <a:chExt cx="0" cy="0"/>
        </a:xfrm>
      </p:grpSpPr>
      <p:sp>
        <p:nvSpPr>
          <p:cNvPr id="3417" name="Google Shape;3417;g467d35d497_0_8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8" name="Google Shape;3418;g467d35d497_0_8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4" name="Shape 3424"/>
        <p:cNvGrpSpPr/>
        <p:nvPr/>
      </p:nvGrpSpPr>
      <p:grpSpPr>
        <a:xfrm>
          <a:off x="0" y="0"/>
          <a:ext cx="0" cy="0"/>
          <a:chOff x="0" y="0"/>
          <a:chExt cx="0" cy="0"/>
        </a:xfrm>
      </p:grpSpPr>
      <p:sp>
        <p:nvSpPr>
          <p:cNvPr id="3425" name="Google Shape;3425;g467d35d497_0_8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6" name="Google Shape;3426;g467d35d497_0_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2" name="Shape 3432"/>
        <p:cNvGrpSpPr/>
        <p:nvPr/>
      </p:nvGrpSpPr>
      <p:grpSpPr>
        <a:xfrm>
          <a:off x="0" y="0"/>
          <a:ext cx="0" cy="0"/>
          <a:chOff x="0" y="0"/>
          <a:chExt cx="0" cy="0"/>
        </a:xfrm>
      </p:grpSpPr>
      <p:sp>
        <p:nvSpPr>
          <p:cNvPr id="3433" name="Google Shape;3433;g467d35d497_0_8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4" name="Google Shape;3434;g467d35d497_0_8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47be23f6e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47be23f6e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1" name="Shape 3441"/>
        <p:cNvGrpSpPr/>
        <p:nvPr/>
      </p:nvGrpSpPr>
      <p:grpSpPr>
        <a:xfrm>
          <a:off x="0" y="0"/>
          <a:ext cx="0" cy="0"/>
          <a:chOff x="0" y="0"/>
          <a:chExt cx="0" cy="0"/>
        </a:xfrm>
      </p:grpSpPr>
      <p:sp>
        <p:nvSpPr>
          <p:cNvPr id="3442" name="Google Shape;3442;g467d35d497_0_8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3" name="Google Shape;3443;g467d35d497_0_8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0" name="Shape 3450"/>
        <p:cNvGrpSpPr/>
        <p:nvPr/>
      </p:nvGrpSpPr>
      <p:grpSpPr>
        <a:xfrm>
          <a:off x="0" y="0"/>
          <a:ext cx="0" cy="0"/>
          <a:chOff x="0" y="0"/>
          <a:chExt cx="0" cy="0"/>
        </a:xfrm>
      </p:grpSpPr>
      <p:sp>
        <p:nvSpPr>
          <p:cNvPr id="3451" name="Google Shape;3451;g467d35d497_0_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2" name="Google Shape;3452;g467d35d497_0_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9" name="Shape 3459"/>
        <p:cNvGrpSpPr/>
        <p:nvPr/>
      </p:nvGrpSpPr>
      <p:grpSpPr>
        <a:xfrm>
          <a:off x="0" y="0"/>
          <a:ext cx="0" cy="0"/>
          <a:chOff x="0" y="0"/>
          <a:chExt cx="0" cy="0"/>
        </a:xfrm>
      </p:grpSpPr>
      <p:sp>
        <p:nvSpPr>
          <p:cNvPr id="3460" name="Google Shape;3460;g467d35d497_0_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1" name="Google Shape;3461;g467d35d497_0_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8" name="Shape 3468"/>
        <p:cNvGrpSpPr/>
        <p:nvPr/>
      </p:nvGrpSpPr>
      <p:grpSpPr>
        <a:xfrm>
          <a:off x="0" y="0"/>
          <a:ext cx="0" cy="0"/>
          <a:chOff x="0" y="0"/>
          <a:chExt cx="0" cy="0"/>
        </a:xfrm>
      </p:grpSpPr>
      <p:sp>
        <p:nvSpPr>
          <p:cNvPr id="3469" name="Google Shape;3469;g467d35d497_0_9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0" name="Google Shape;3470;g467d35d497_0_9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2" name="Shape 3482"/>
        <p:cNvGrpSpPr/>
        <p:nvPr/>
      </p:nvGrpSpPr>
      <p:grpSpPr>
        <a:xfrm>
          <a:off x="0" y="0"/>
          <a:ext cx="0" cy="0"/>
          <a:chOff x="0" y="0"/>
          <a:chExt cx="0" cy="0"/>
        </a:xfrm>
      </p:grpSpPr>
      <p:sp>
        <p:nvSpPr>
          <p:cNvPr id="3483" name="Google Shape;3483;g467d35d497_0_1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4" name="Google Shape;3484;g467d35d497_0_1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0" name="Shape 3490"/>
        <p:cNvGrpSpPr/>
        <p:nvPr/>
      </p:nvGrpSpPr>
      <p:grpSpPr>
        <a:xfrm>
          <a:off x="0" y="0"/>
          <a:ext cx="0" cy="0"/>
          <a:chOff x="0" y="0"/>
          <a:chExt cx="0" cy="0"/>
        </a:xfrm>
      </p:grpSpPr>
      <p:sp>
        <p:nvSpPr>
          <p:cNvPr id="3491" name="Google Shape;3491;g467d35d497_0_9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2" name="Google Shape;3492;g467d35d497_0_9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8" name="Shape 3498"/>
        <p:cNvGrpSpPr/>
        <p:nvPr/>
      </p:nvGrpSpPr>
      <p:grpSpPr>
        <a:xfrm>
          <a:off x="0" y="0"/>
          <a:ext cx="0" cy="0"/>
          <a:chOff x="0" y="0"/>
          <a:chExt cx="0" cy="0"/>
        </a:xfrm>
      </p:grpSpPr>
      <p:sp>
        <p:nvSpPr>
          <p:cNvPr id="3499" name="Google Shape;3499;g467d35d497_0_1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0" name="Google Shape;3500;g467d35d497_0_1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6" name="Shape 3506"/>
        <p:cNvGrpSpPr/>
        <p:nvPr/>
      </p:nvGrpSpPr>
      <p:grpSpPr>
        <a:xfrm>
          <a:off x="0" y="0"/>
          <a:ext cx="0" cy="0"/>
          <a:chOff x="0" y="0"/>
          <a:chExt cx="0" cy="0"/>
        </a:xfrm>
      </p:grpSpPr>
      <p:sp>
        <p:nvSpPr>
          <p:cNvPr id="3507" name="Google Shape;3507;g467d35d497_0_9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8" name="Google Shape;3508;g467d35d497_0_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4" name="Shape 3514"/>
        <p:cNvGrpSpPr/>
        <p:nvPr/>
      </p:nvGrpSpPr>
      <p:grpSpPr>
        <a:xfrm>
          <a:off x="0" y="0"/>
          <a:ext cx="0" cy="0"/>
          <a:chOff x="0" y="0"/>
          <a:chExt cx="0" cy="0"/>
        </a:xfrm>
      </p:grpSpPr>
      <p:sp>
        <p:nvSpPr>
          <p:cNvPr id="3515" name="Google Shape;3515;g467d35d497_0_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6" name="Google Shape;3516;g467d35d497_0_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4" name="Shape 3524"/>
        <p:cNvGrpSpPr/>
        <p:nvPr/>
      </p:nvGrpSpPr>
      <p:grpSpPr>
        <a:xfrm>
          <a:off x="0" y="0"/>
          <a:ext cx="0" cy="0"/>
          <a:chOff x="0" y="0"/>
          <a:chExt cx="0" cy="0"/>
        </a:xfrm>
      </p:grpSpPr>
      <p:sp>
        <p:nvSpPr>
          <p:cNvPr id="3525" name="Google Shape;3525;g467d35d497_0_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6" name="Google Shape;3526;g467d35d497_0_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48195bab50_0_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48195bab50_0_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3" name="Shape 3533"/>
        <p:cNvGrpSpPr/>
        <p:nvPr/>
      </p:nvGrpSpPr>
      <p:grpSpPr>
        <a:xfrm>
          <a:off x="0" y="0"/>
          <a:ext cx="0" cy="0"/>
          <a:chOff x="0" y="0"/>
          <a:chExt cx="0" cy="0"/>
        </a:xfrm>
      </p:grpSpPr>
      <p:sp>
        <p:nvSpPr>
          <p:cNvPr id="3534" name="Google Shape;3534;g467d35d497_0_10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5" name="Google Shape;3535;g467d35d497_0_10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1" name="Shape 3541"/>
        <p:cNvGrpSpPr/>
        <p:nvPr/>
      </p:nvGrpSpPr>
      <p:grpSpPr>
        <a:xfrm>
          <a:off x="0" y="0"/>
          <a:ext cx="0" cy="0"/>
          <a:chOff x="0" y="0"/>
          <a:chExt cx="0" cy="0"/>
        </a:xfrm>
      </p:grpSpPr>
      <p:sp>
        <p:nvSpPr>
          <p:cNvPr id="3542" name="Google Shape;3542;g467d35d497_0_9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3" name="Google Shape;3543;g467d35d497_0_9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9" name="Shape 3549"/>
        <p:cNvGrpSpPr/>
        <p:nvPr/>
      </p:nvGrpSpPr>
      <p:grpSpPr>
        <a:xfrm>
          <a:off x="0" y="0"/>
          <a:ext cx="0" cy="0"/>
          <a:chOff x="0" y="0"/>
          <a:chExt cx="0" cy="0"/>
        </a:xfrm>
      </p:grpSpPr>
      <p:sp>
        <p:nvSpPr>
          <p:cNvPr id="3550" name="Google Shape;3550;g467d35d497_0_10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1" name="Google Shape;3551;g467d35d497_0_10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7" name="Shape 3557"/>
        <p:cNvGrpSpPr/>
        <p:nvPr/>
      </p:nvGrpSpPr>
      <p:grpSpPr>
        <a:xfrm>
          <a:off x="0" y="0"/>
          <a:ext cx="0" cy="0"/>
          <a:chOff x="0" y="0"/>
          <a:chExt cx="0" cy="0"/>
        </a:xfrm>
      </p:grpSpPr>
      <p:sp>
        <p:nvSpPr>
          <p:cNvPr id="3558" name="Google Shape;3558;g467d35d497_0_1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9" name="Google Shape;3559;g467d35d497_0_1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5" name="Shape 3565"/>
        <p:cNvGrpSpPr/>
        <p:nvPr/>
      </p:nvGrpSpPr>
      <p:grpSpPr>
        <a:xfrm>
          <a:off x="0" y="0"/>
          <a:ext cx="0" cy="0"/>
          <a:chOff x="0" y="0"/>
          <a:chExt cx="0" cy="0"/>
        </a:xfrm>
      </p:grpSpPr>
      <p:sp>
        <p:nvSpPr>
          <p:cNvPr id="3566" name="Google Shape;3566;g467d35d497_0_1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7" name="Google Shape;3567;g467d35d497_0_1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3" name="Shape 3573"/>
        <p:cNvGrpSpPr/>
        <p:nvPr/>
      </p:nvGrpSpPr>
      <p:grpSpPr>
        <a:xfrm>
          <a:off x="0" y="0"/>
          <a:ext cx="0" cy="0"/>
          <a:chOff x="0" y="0"/>
          <a:chExt cx="0" cy="0"/>
        </a:xfrm>
      </p:grpSpPr>
      <p:sp>
        <p:nvSpPr>
          <p:cNvPr id="3574" name="Google Shape;3574;g467d35d497_0_10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5" name="Google Shape;3575;g467d35d497_0_10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1" name="Shape 3581"/>
        <p:cNvGrpSpPr/>
        <p:nvPr/>
      </p:nvGrpSpPr>
      <p:grpSpPr>
        <a:xfrm>
          <a:off x="0" y="0"/>
          <a:ext cx="0" cy="0"/>
          <a:chOff x="0" y="0"/>
          <a:chExt cx="0" cy="0"/>
        </a:xfrm>
      </p:grpSpPr>
      <p:sp>
        <p:nvSpPr>
          <p:cNvPr id="3582" name="Google Shape;3582;g467d35d497_0_1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3" name="Google Shape;3583;g467d35d497_0_1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9" name="Shape 3589"/>
        <p:cNvGrpSpPr/>
        <p:nvPr/>
      </p:nvGrpSpPr>
      <p:grpSpPr>
        <a:xfrm>
          <a:off x="0" y="0"/>
          <a:ext cx="0" cy="0"/>
          <a:chOff x="0" y="0"/>
          <a:chExt cx="0" cy="0"/>
        </a:xfrm>
      </p:grpSpPr>
      <p:sp>
        <p:nvSpPr>
          <p:cNvPr id="3590" name="Google Shape;3590;g467d35d497_0_1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1" name="Google Shape;3591;g467d35d497_0_1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7" name="Shape 3597"/>
        <p:cNvGrpSpPr/>
        <p:nvPr/>
      </p:nvGrpSpPr>
      <p:grpSpPr>
        <a:xfrm>
          <a:off x="0" y="0"/>
          <a:ext cx="0" cy="0"/>
          <a:chOff x="0" y="0"/>
          <a:chExt cx="0" cy="0"/>
        </a:xfrm>
      </p:grpSpPr>
      <p:sp>
        <p:nvSpPr>
          <p:cNvPr id="3598" name="Google Shape;3598;g467d35d497_0_10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9" name="Google Shape;3599;g467d35d497_0_10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5" name="Shape 3605"/>
        <p:cNvGrpSpPr/>
        <p:nvPr/>
      </p:nvGrpSpPr>
      <p:grpSpPr>
        <a:xfrm>
          <a:off x="0" y="0"/>
          <a:ext cx="0" cy="0"/>
          <a:chOff x="0" y="0"/>
          <a:chExt cx="0" cy="0"/>
        </a:xfrm>
      </p:grpSpPr>
      <p:sp>
        <p:nvSpPr>
          <p:cNvPr id="3606" name="Google Shape;3606;g467d35d497_0_1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7" name="Google Shape;3607;g467d35d497_0_1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48195bab50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48195bab50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3" name="Shape 3613"/>
        <p:cNvGrpSpPr/>
        <p:nvPr/>
      </p:nvGrpSpPr>
      <p:grpSpPr>
        <a:xfrm>
          <a:off x="0" y="0"/>
          <a:ext cx="0" cy="0"/>
          <a:chOff x="0" y="0"/>
          <a:chExt cx="0" cy="0"/>
        </a:xfrm>
      </p:grpSpPr>
      <p:sp>
        <p:nvSpPr>
          <p:cNvPr id="3614" name="Google Shape;3614;g467d35d497_0_1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5" name="Google Shape;3615;g467d35d497_0_1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1" name="Shape 3621"/>
        <p:cNvGrpSpPr/>
        <p:nvPr/>
      </p:nvGrpSpPr>
      <p:grpSpPr>
        <a:xfrm>
          <a:off x="0" y="0"/>
          <a:ext cx="0" cy="0"/>
          <a:chOff x="0" y="0"/>
          <a:chExt cx="0" cy="0"/>
        </a:xfrm>
      </p:grpSpPr>
      <p:sp>
        <p:nvSpPr>
          <p:cNvPr id="3622" name="Google Shape;3622;g467d35d497_0_1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3" name="Google Shape;3623;g467d35d497_0_1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9" name="Shape 3629"/>
        <p:cNvGrpSpPr/>
        <p:nvPr/>
      </p:nvGrpSpPr>
      <p:grpSpPr>
        <a:xfrm>
          <a:off x="0" y="0"/>
          <a:ext cx="0" cy="0"/>
          <a:chOff x="0" y="0"/>
          <a:chExt cx="0" cy="0"/>
        </a:xfrm>
      </p:grpSpPr>
      <p:sp>
        <p:nvSpPr>
          <p:cNvPr id="3630" name="Google Shape;3630;g48195bab50_0_1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1" name="Google Shape;3631;g48195bab50_0_1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7" name="Shape 3637"/>
        <p:cNvGrpSpPr/>
        <p:nvPr/>
      </p:nvGrpSpPr>
      <p:grpSpPr>
        <a:xfrm>
          <a:off x="0" y="0"/>
          <a:ext cx="0" cy="0"/>
          <a:chOff x="0" y="0"/>
          <a:chExt cx="0" cy="0"/>
        </a:xfrm>
      </p:grpSpPr>
      <p:sp>
        <p:nvSpPr>
          <p:cNvPr id="3638" name="Google Shape;3638;g48195bab50_0_1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9" name="Google Shape;3639;g48195bab50_0_1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6" name="Shape 3646"/>
        <p:cNvGrpSpPr/>
        <p:nvPr/>
      </p:nvGrpSpPr>
      <p:grpSpPr>
        <a:xfrm>
          <a:off x="0" y="0"/>
          <a:ext cx="0" cy="0"/>
          <a:chOff x="0" y="0"/>
          <a:chExt cx="0" cy="0"/>
        </a:xfrm>
      </p:grpSpPr>
      <p:sp>
        <p:nvSpPr>
          <p:cNvPr id="3647" name="Google Shape;3647;g48195bab50_0_1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8" name="Google Shape;3648;g48195bab50_0_1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4" name="Shape 3654"/>
        <p:cNvGrpSpPr/>
        <p:nvPr/>
      </p:nvGrpSpPr>
      <p:grpSpPr>
        <a:xfrm>
          <a:off x="0" y="0"/>
          <a:ext cx="0" cy="0"/>
          <a:chOff x="0" y="0"/>
          <a:chExt cx="0" cy="0"/>
        </a:xfrm>
      </p:grpSpPr>
      <p:sp>
        <p:nvSpPr>
          <p:cNvPr id="3655" name="Google Shape;3655;g48195bab50_0_1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6" name="Google Shape;3656;g48195bab50_0_1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2" name="Shape 3662"/>
        <p:cNvGrpSpPr/>
        <p:nvPr/>
      </p:nvGrpSpPr>
      <p:grpSpPr>
        <a:xfrm>
          <a:off x="0" y="0"/>
          <a:ext cx="0" cy="0"/>
          <a:chOff x="0" y="0"/>
          <a:chExt cx="0" cy="0"/>
        </a:xfrm>
      </p:grpSpPr>
      <p:sp>
        <p:nvSpPr>
          <p:cNvPr id="3663" name="Google Shape;3663;g48195bab50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4" name="Google Shape;3664;g48195bab50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0" name="Shape 3670"/>
        <p:cNvGrpSpPr/>
        <p:nvPr/>
      </p:nvGrpSpPr>
      <p:grpSpPr>
        <a:xfrm>
          <a:off x="0" y="0"/>
          <a:ext cx="0" cy="0"/>
          <a:chOff x="0" y="0"/>
          <a:chExt cx="0" cy="0"/>
        </a:xfrm>
      </p:grpSpPr>
      <p:sp>
        <p:nvSpPr>
          <p:cNvPr id="3671" name="Google Shape;3671;g48195bab50_0_1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2" name="Google Shape;3672;g48195bab50_0_1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8" name="Shape 3678"/>
        <p:cNvGrpSpPr/>
        <p:nvPr/>
      </p:nvGrpSpPr>
      <p:grpSpPr>
        <a:xfrm>
          <a:off x="0" y="0"/>
          <a:ext cx="0" cy="0"/>
          <a:chOff x="0" y="0"/>
          <a:chExt cx="0" cy="0"/>
        </a:xfrm>
      </p:grpSpPr>
      <p:sp>
        <p:nvSpPr>
          <p:cNvPr id="3679" name="Google Shape;3679;g48195bab50_0_1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0" name="Google Shape;3680;g48195bab50_0_1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6" name="Shape 3686"/>
        <p:cNvGrpSpPr/>
        <p:nvPr/>
      </p:nvGrpSpPr>
      <p:grpSpPr>
        <a:xfrm>
          <a:off x="0" y="0"/>
          <a:ext cx="0" cy="0"/>
          <a:chOff x="0" y="0"/>
          <a:chExt cx="0" cy="0"/>
        </a:xfrm>
      </p:grpSpPr>
      <p:sp>
        <p:nvSpPr>
          <p:cNvPr id="3687" name="Google Shape;3687;g48195bab50_0_1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8" name="Google Shape;3688;g48195bab50_0_1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48195bab50_0_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48195bab50_0_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4" name="Shape 3694"/>
        <p:cNvGrpSpPr/>
        <p:nvPr/>
      </p:nvGrpSpPr>
      <p:grpSpPr>
        <a:xfrm>
          <a:off x="0" y="0"/>
          <a:ext cx="0" cy="0"/>
          <a:chOff x="0" y="0"/>
          <a:chExt cx="0" cy="0"/>
        </a:xfrm>
      </p:grpSpPr>
      <p:sp>
        <p:nvSpPr>
          <p:cNvPr id="3695" name="Google Shape;3695;g48195bab50_0_1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6" name="Google Shape;3696;g48195bab50_0_1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2" name="Shape 3702"/>
        <p:cNvGrpSpPr/>
        <p:nvPr/>
      </p:nvGrpSpPr>
      <p:grpSpPr>
        <a:xfrm>
          <a:off x="0" y="0"/>
          <a:ext cx="0" cy="0"/>
          <a:chOff x="0" y="0"/>
          <a:chExt cx="0" cy="0"/>
        </a:xfrm>
      </p:grpSpPr>
      <p:sp>
        <p:nvSpPr>
          <p:cNvPr id="3703" name="Google Shape;3703;g48195bab50_0_1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4" name="Google Shape;3704;g48195bab50_0_1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0" name="Shape 3710"/>
        <p:cNvGrpSpPr/>
        <p:nvPr/>
      </p:nvGrpSpPr>
      <p:grpSpPr>
        <a:xfrm>
          <a:off x="0" y="0"/>
          <a:ext cx="0" cy="0"/>
          <a:chOff x="0" y="0"/>
          <a:chExt cx="0" cy="0"/>
        </a:xfrm>
      </p:grpSpPr>
      <p:sp>
        <p:nvSpPr>
          <p:cNvPr id="3711" name="Google Shape;3711;g467d35d497_0_1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2" name="Google Shape;3712;g467d35d497_0_1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8" name="Shape 3718"/>
        <p:cNvGrpSpPr/>
        <p:nvPr/>
      </p:nvGrpSpPr>
      <p:grpSpPr>
        <a:xfrm>
          <a:off x="0" y="0"/>
          <a:ext cx="0" cy="0"/>
          <a:chOff x="0" y="0"/>
          <a:chExt cx="0" cy="0"/>
        </a:xfrm>
      </p:grpSpPr>
      <p:sp>
        <p:nvSpPr>
          <p:cNvPr id="3719" name="Google Shape;3719;g47d693122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0" name="Google Shape;3720;g47d693122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6" name="Shape 3726"/>
        <p:cNvGrpSpPr/>
        <p:nvPr/>
      </p:nvGrpSpPr>
      <p:grpSpPr>
        <a:xfrm>
          <a:off x="0" y="0"/>
          <a:ext cx="0" cy="0"/>
          <a:chOff x="0" y="0"/>
          <a:chExt cx="0" cy="0"/>
        </a:xfrm>
      </p:grpSpPr>
      <p:sp>
        <p:nvSpPr>
          <p:cNvPr id="3727" name="Google Shape;3727;g47d693122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8" name="Google Shape;3728;g47d693122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4" name="Shape 3734"/>
        <p:cNvGrpSpPr/>
        <p:nvPr/>
      </p:nvGrpSpPr>
      <p:grpSpPr>
        <a:xfrm>
          <a:off x="0" y="0"/>
          <a:ext cx="0" cy="0"/>
          <a:chOff x="0" y="0"/>
          <a:chExt cx="0" cy="0"/>
        </a:xfrm>
      </p:grpSpPr>
      <p:sp>
        <p:nvSpPr>
          <p:cNvPr id="3735" name="Google Shape;3735;g47d693122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6" name="Google Shape;3736;g47d693122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2" name="Shape 3742"/>
        <p:cNvGrpSpPr/>
        <p:nvPr/>
      </p:nvGrpSpPr>
      <p:grpSpPr>
        <a:xfrm>
          <a:off x="0" y="0"/>
          <a:ext cx="0" cy="0"/>
          <a:chOff x="0" y="0"/>
          <a:chExt cx="0" cy="0"/>
        </a:xfrm>
      </p:grpSpPr>
      <p:sp>
        <p:nvSpPr>
          <p:cNvPr id="3743" name="Google Shape;3743;g47d6931225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4" name="Google Shape;3744;g47d6931225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0" name="Shape 3750"/>
        <p:cNvGrpSpPr/>
        <p:nvPr/>
      </p:nvGrpSpPr>
      <p:grpSpPr>
        <a:xfrm>
          <a:off x="0" y="0"/>
          <a:ext cx="0" cy="0"/>
          <a:chOff x="0" y="0"/>
          <a:chExt cx="0" cy="0"/>
        </a:xfrm>
      </p:grpSpPr>
      <p:sp>
        <p:nvSpPr>
          <p:cNvPr id="3751" name="Google Shape;3751;g46887f1bb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2" name="Google Shape;3752;g46887f1bb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48195bab50_0_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48195bab50_0_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48195bab50_0_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48195bab50_0_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48195bab50_0_9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48195bab50_0_9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48195bab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48195bab5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48195bab50_0_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48195bab50_0_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48195bab50_0_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48195bab50_0_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48195bab50_0_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48195bab50_0_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48195bab50_0_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48195bab50_0_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48195bab50_0_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48195bab50_0_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48195bab50_0_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48195bab50_0_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48195bab50_0_10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48195bab50_0_1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48195bab50_0_1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48195bab50_0_1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48195bab50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48195bab50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48195bab50_0_1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48195bab50_0_1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48195bab5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48195bab5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48195bab50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48195bab50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48195bab50_0_1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48195bab50_0_1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48195bab50_0_10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48195bab50_0_10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48195bab50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48195bab50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48195bab50_0_10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48195bab50_0_10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48195bab50_0_10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48195bab50_0_10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48195bab50_0_1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48195bab50_0_1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48195bab50_0_10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48195bab50_0_10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48195bab50_0_10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48195bab50_0_1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48195bab50_0_10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48195bab50_0_10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467d35d497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467d35d497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48195bab50_0_1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48195bab50_0_1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48195bab50_0_1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48195bab50_0_1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48195bab50_0_1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48195bab50_0_1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48195bab50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48195bab50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48195bab50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48195bab50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48195bab50_0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48195bab50_0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48195bab50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48195bab50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g48195bab50_0_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1" name="Google Shape;731;g48195bab50_0_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48195bab50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 name="Google Shape;747;g48195bab50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48195bab50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48195bab50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47be23f6e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47be23f6e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48195bab50_0_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48195bab50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 name="Shape 792"/>
        <p:cNvGrpSpPr/>
        <p:nvPr/>
      </p:nvGrpSpPr>
      <p:grpSpPr>
        <a:xfrm>
          <a:off x="0" y="0"/>
          <a:ext cx="0" cy="0"/>
          <a:chOff x="0" y="0"/>
          <a:chExt cx="0" cy="0"/>
        </a:xfrm>
      </p:grpSpPr>
      <p:sp>
        <p:nvSpPr>
          <p:cNvPr id="793" name="Google Shape;793;g48195bab50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 name="Google Shape;794;g48195bab50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48195bab50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48195bab50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g47be23f6e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7" name="Google Shape;817;g47be23f6e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 name="Shape 823"/>
        <p:cNvGrpSpPr/>
        <p:nvPr/>
      </p:nvGrpSpPr>
      <p:grpSpPr>
        <a:xfrm>
          <a:off x="0" y="0"/>
          <a:ext cx="0" cy="0"/>
          <a:chOff x="0" y="0"/>
          <a:chExt cx="0" cy="0"/>
        </a:xfrm>
      </p:grpSpPr>
      <p:sp>
        <p:nvSpPr>
          <p:cNvPr id="824" name="Google Shape;824;g47be23f6ec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5" name="Google Shape;825;g47be23f6ec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47be23f6ec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47be23f6ec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47be23f6e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47be23f6e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47be23f6e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47be23f6e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 name="Shape 855"/>
        <p:cNvGrpSpPr/>
        <p:nvPr/>
      </p:nvGrpSpPr>
      <p:grpSpPr>
        <a:xfrm>
          <a:off x="0" y="0"/>
          <a:ext cx="0" cy="0"/>
          <a:chOff x="0" y="0"/>
          <a:chExt cx="0" cy="0"/>
        </a:xfrm>
      </p:grpSpPr>
      <p:sp>
        <p:nvSpPr>
          <p:cNvPr id="856" name="Google Shape;856;g47be23f6ec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 name="Google Shape;857;g47be23f6ec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47be23f6ec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47be23f6ec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48195bab50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48195bab50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 name="Shape 871"/>
        <p:cNvGrpSpPr/>
        <p:nvPr/>
      </p:nvGrpSpPr>
      <p:grpSpPr>
        <a:xfrm>
          <a:off x="0" y="0"/>
          <a:ext cx="0" cy="0"/>
          <a:chOff x="0" y="0"/>
          <a:chExt cx="0" cy="0"/>
        </a:xfrm>
      </p:grpSpPr>
      <p:sp>
        <p:nvSpPr>
          <p:cNvPr id="872" name="Google Shape;872;g47be23f6ec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 name="Google Shape;873;g47be23f6ec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47be23f6e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47be23f6e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47be23f6ec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 name="Google Shape;897;g47be23f6ec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47be23f6ec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47be23f6ec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47be23f6ec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47be23f6ec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47be23f6ec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47be23f6ec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47be23f6ec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47be23f6ec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47be23f6ec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47be23f6ec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47be23f6ec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47be23f6ec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47be23f6ec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 name="Google Shape;987;g47be23f6ec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48195bab5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48195bab5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g47be23f6ec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 name="Google Shape;995;g47be23f6ec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47be23f6ec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47be23f6ec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47be23f6ec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47be23f6ec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g47be23f6ec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 name="Google Shape;1019;g47be23f6ec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47be23f6ec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47be23f6ec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467d35d4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467d35d4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48195bab50_0_2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48195bab50_0_2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48195bab50_0_2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48195bab50_0_2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48195bab50_0_2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48195bab50_0_2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g48195bab50_0_2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 name="Google Shape;1067;g48195bab50_0_2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48195bab50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48195bab50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3" name="Shape 1073"/>
        <p:cNvGrpSpPr/>
        <p:nvPr/>
      </p:nvGrpSpPr>
      <p:grpSpPr>
        <a:xfrm>
          <a:off x="0" y="0"/>
          <a:ext cx="0" cy="0"/>
          <a:chOff x="0" y="0"/>
          <a:chExt cx="0" cy="0"/>
        </a:xfrm>
      </p:grpSpPr>
      <p:sp>
        <p:nvSpPr>
          <p:cNvPr id="1074" name="Google Shape;1074;g467d35d49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5" name="Google Shape;1075;g467d35d49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1" name="Shape 1081"/>
        <p:cNvGrpSpPr/>
        <p:nvPr/>
      </p:nvGrpSpPr>
      <p:grpSpPr>
        <a:xfrm>
          <a:off x="0" y="0"/>
          <a:ext cx="0" cy="0"/>
          <a:chOff x="0" y="0"/>
          <a:chExt cx="0" cy="0"/>
        </a:xfrm>
      </p:grpSpPr>
      <p:sp>
        <p:nvSpPr>
          <p:cNvPr id="1082" name="Google Shape;1082;g467d35d49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 name="Google Shape;1083;g467d35d49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467d35d49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1" name="Google Shape;1091;g467d35d49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 name="Shape 1109"/>
        <p:cNvGrpSpPr/>
        <p:nvPr/>
      </p:nvGrpSpPr>
      <p:grpSpPr>
        <a:xfrm>
          <a:off x="0" y="0"/>
          <a:ext cx="0" cy="0"/>
          <a:chOff x="0" y="0"/>
          <a:chExt cx="0" cy="0"/>
        </a:xfrm>
      </p:grpSpPr>
      <p:sp>
        <p:nvSpPr>
          <p:cNvPr id="1110" name="Google Shape;1110;g467d35d497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1" name="Google Shape;1111;g467d35d49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 name="Shape 1124"/>
        <p:cNvGrpSpPr/>
        <p:nvPr/>
      </p:nvGrpSpPr>
      <p:grpSpPr>
        <a:xfrm>
          <a:off x="0" y="0"/>
          <a:ext cx="0" cy="0"/>
          <a:chOff x="0" y="0"/>
          <a:chExt cx="0" cy="0"/>
        </a:xfrm>
      </p:grpSpPr>
      <p:sp>
        <p:nvSpPr>
          <p:cNvPr id="1125" name="Google Shape;1125;g467d35d497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6" name="Google Shape;1126;g467d35d497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467d35d49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467d35d497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 name="Shape 1154"/>
        <p:cNvGrpSpPr/>
        <p:nvPr/>
      </p:nvGrpSpPr>
      <p:grpSpPr>
        <a:xfrm>
          <a:off x="0" y="0"/>
          <a:ext cx="0" cy="0"/>
          <a:chOff x="0" y="0"/>
          <a:chExt cx="0" cy="0"/>
        </a:xfrm>
      </p:grpSpPr>
      <p:sp>
        <p:nvSpPr>
          <p:cNvPr id="1155" name="Google Shape;1155;g467d35d497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6" name="Google Shape;1156;g467d35d497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467d35d497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467d35d497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467d35d497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467d35d497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5" name="Shape 1205"/>
        <p:cNvGrpSpPr/>
        <p:nvPr/>
      </p:nvGrpSpPr>
      <p:grpSpPr>
        <a:xfrm>
          <a:off x="0" y="0"/>
          <a:ext cx="0" cy="0"/>
          <a:chOff x="0" y="0"/>
          <a:chExt cx="0" cy="0"/>
        </a:xfrm>
      </p:grpSpPr>
      <p:sp>
        <p:nvSpPr>
          <p:cNvPr id="1206" name="Google Shape;1206;g467d35d497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 name="Google Shape;1207;g467d35d497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4"/>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p:txBody>
      </p:sp>
      <p:sp>
        <p:nvSpPr>
          <p:cNvPr id="58" name="Google Shape;58;p14"/>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600"/>
              <a:buFont typeface="Oswald"/>
              <a:buNone/>
              <a:defRPr sz="3600">
                <a:latin typeface="Oswald"/>
                <a:ea typeface="Oswald"/>
                <a:cs typeface="Oswald"/>
                <a:sym typeface="Oswald"/>
              </a:defRPr>
            </a:lvl1pPr>
            <a:lvl2pPr lvl="1" rtl="0" algn="ctr">
              <a:lnSpc>
                <a:spcPct val="100000"/>
              </a:lnSpc>
              <a:spcBef>
                <a:spcPts val="0"/>
              </a:spcBef>
              <a:spcAft>
                <a:spcPts val="0"/>
              </a:spcAft>
              <a:buSzPts val="3600"/>
              <a:buFont typeface="Oswald"/>
              <a:buNone/>
              <a:defRPr sz="3600">
                <a:latin typeface="Oswald"/>
                <a:ea typeface="Oswald"/>
                <a:cs typeface="Oswald"/>
                <a:sym typeface="Oswald"/>
              </a:defRPr>
            </a:lvl2pPr>
            <a:lvl3pPr lvl="2" rtl="0" algn="ctr">
              <a:lnSpc>
                <a:spcPct val="100000"/>
              </a:lnSpc>
              <a:spcBef>
                <a:spcPts val="0"/>
              </a:spcBef>
              <a:spcAft>
                <a:spcPts val="0"/>
              </a:spcAft>
              <a:buSzPts val="3600"/>
              <a:buFont typeface="Oswald"/>
              <a:buNone/>
              <a:defRPr sz="3600">
                <a:latin typeface="Oswald"/>
                <a:ea typeface="Oswald"/>
                <a:cs typeface="Oswald"/>
                <a:sym typeface="Oswald"/>
              </a:defRPr>
            </a:lvl3pPr>
            <a:lvl4pPr lvl="3" rtl="0" algn="ctr">
              <a:lnSpc>
                <a:spcPct val="100000"/>
              </a:lnSpc>
              <a:spcBef>
                <a:spcPts val="0"/>
              </a:spcBef>
              <a:spcAft>
                <a:spcPts val="0"/>
              </a:spcAft>
              <a:buSzPts val="3600"/>
              <a:buFont typeface="Oswald"/>
              <a:buNone/>
              <a:defRPr sz="3600">
                <a:latin typeface="Oswald"/>
                <a:ea typeface="Oswald"/>
                <a:cs typeface="Oswald"/>
                <a:sym typeface="Oswald"/>
              </a:defRPr>
            </a:lvl4pPr>
            <a:lvl5pPr lvl="4" rtl="0" algn="ctr">
              <a:lnSpc>
                <a:spcPct val="100000"/>
              </a:lnSpc>
              <a:spcBef>
                <a:spcPts val="0"/>
              </a:spcBef>
              <a:spcAft>
                <a:spcPts val="0"/>
              </a:spcAft>
              <a:buSzPts val="3600"/>
              <a:buFont typeface="Oswald"/>
              <a:buNone/>
              <a:defRPr sz="3600">
                <a:latin typeface="Oswald"/>
                <a:ea typeface="Oswald"/>
                <a:cs typeface="Oswald"/>
                <a:sym typeface="Oswald"/>
              </a:defRPr>
            </a:lvl5pPr>
            <a:lvl6pPr lvl="5" rtl="0" algn="ctr">
              <a:lnSpc>
                <a:spcPct val="100000"/>
              </a:lnSpc>
              <a:spcBef>
                <a:spcPts val="0"/>
              </a:spcBef>
              <a:spcAft>
                <a:spcPts val="0"/>
              </a:spcAft>
              <a:buSzPts val="3600"/>
              <a:buFont typeface="Oswald"/>
              <a:buNone/>
              <a:defRPr sz="3600">
                <a:latin typeface="Oswald"/>
                <a:ea typeface="Oswald"/>
                <a:cs typeface="Oswald"/>
                <a:sym typeface="Oswald"/>
              </a:defRPr>
            </a:lvl6pPr>
            <a:lvl7pPr lvl="6" rtl="0" algn="ctr">
              <a:lnSpc>
                <a:spcPct val="100000"/>
              </a:lnSpc>
              <a:spcBef>
                <a:spcPts val="0"/>
              </a:spcBef>
              <a:spcAft>
                <a:spcPts val="0"/>
              </a:spcAft>
              <a:buSzPts val="3600"/>
              <a:buFont typeface="Oswald"/>
              <a:buNone/>
              <a:defRPr sz="3600">
                <a:latin typeface="Oswald"/>
                <a:ea typeface="Oswald"/>
                <a:cs typeface="Oswald"/>
                <a:sym typeface="Oswald"/>
              </a:defRPr>
            </a:lvl7pPr>
            <a:lvl8pPr lvl="7" rtl="0" algn="ctr">
              <a:lnSpc>
                <a:spcPct val="100000"/>
              </a:lnSpc>
              <a:spcBef>
                <a:spcPts val="0"/>
              </a:spcBef>
              <a:spcAft>
                <a:spcPts val="0"/>
              </a:spcAft>
              <a:buSzPts val="3600"/>
              <a:buFont typeface="Oswald"/>
              <a:buNone/>
              <a:defRPr sz="3600">
                <a:latin typeface="Oswald"/>
                <a:ea typeface="Oswald"/>
                <a:cs typeface="Oswald"/>
                <a:sym typeface="Oswald"/>
              </a:defRPr>
            </a:lvl8pPr>
            <a:lvl9pPr lvl="8" rtl="0"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59" name="Google Shape;59;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0" name="Shape 60"/>
        <p:cNvGrpSpPr/>
        <p:nvPr/>
      </p:nvGrpSpPr>
      <p:grpSpPr>
        <a:xfrm>
          <a:off x="0" y="0"/>
          <a:ext cx="0" cy="0"/>
          <a:chOff x="0" y="0"/>
          <a:chExt cx="0" cy="0"/>
        </a:xfrm>
      </p:grpSpPr>
      <p:sp>
        <p:nvSpPr>
          <p:cNvPr id="61" name="Google Shape;61;p15"/>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5"/>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3600">
                <a:solidFill>
                  <a:schemeClr val="lt1"/>
                </a:solidFill>
              </a:defRPr>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63" name="Google Shape;6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cxnSp>
        <p:nvCxnSpPr>
          <p:cNvPr id="65" name="Google Shape;65;p16"/>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66" name="Google Shape;66;p1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7" name="Google Shape;67;p16"/>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8" name="Google Shape;6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9" name="Shape 69"/>
        <p:cNvGrpSpPr/>
        <p:nvPr/>
      </p:nvGrpSpPr>
      <p:grpSpPr>
        <a:xfrm>
          <a:off x="0" y="0"/>
          <a:ext cx="0" cy="0"/>
          <a:chOff x="0" y="0"/>
          <a:chExt cx="0" cy="0"/>
        </a:xfrm>
      </p:grpSpPr>
      <p:cxnSp>
        <p:nvCxnSpPr>
          <p:cNvPr id="70" name="Google Shape;70;p17"/>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71" name="Google Shape;71;p1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2" name="Google Shape;72;p17"/>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3" name="Google Shape;73;p17"/>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4" name="Google Shape;74;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5" name="Shape 75"/>
        <p:cNvGrpSpPr/>
        <p:nvPr/>
      </p:nvGrpSpPr>
      <p:grpSpPr>
        <a:xfrm>
          <a:off x="0" y="0"/>
          <a:ext cx="0" cy="0"/>
          <a:chOff x="0" y="0"/>
          <a:chExt cx="0" cy="0"/>
        </a:xfrm>
      </p:grpSpPr>
      <p:sp>
        <p:nvSpPr>
          <p:cNvPr id="76" name="Google Shape;76;p1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7" name="Google Shape;77;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8" name="Shape 78"/>
        <p:cNvGrpSpPr/>
        <p:nvPr/>
      </p:nvGrpSpPr>
      <p:grpSpPr>
        <a:xfrm>
          <a:off x="0" y="0"/>
          <a:ext cx="0" cy="0"/>
          <a:chOff x="0" y="0"/>
          <a:chExt cx="0" cy="0"/>
        </a:xfrm>
      </p:grpSpPr>
      <p:cxnSp>
        <p:nvCxnSpPr>
          <p:cNvPr id="79" name="Google Shape;79;p19"/>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80" name="Google Shape;80;p19"/>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1" name="Google Shape;81;p19"/>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2" name="Google Shape;82;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3" name="Shape 83"/>
        <p:cNvGrpSpPr/>
        <p:nvPr/>
      </p:nvGrpSpPr>
      <p:grpSpPr>
        <a:xfrm>
          <a:off x="0" y="0"/>
          <a:ext cx="0" cy="0"/>
          <a:chOff x="0" y="0"/>
          <a:chExt cx="0" cy="0"/>
        </a:xfrm>
      </p:grpSpPr>
      <p:sp>
        <p:nvSpPr>
          <p:cNvPr id="84" name="Google Shape;84;p20"/>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p:txBody>
      </p:sp>
      <p:sp>
        <p:nvSpPr>
          <p:cNvPr id="85" name="Google Shape;85;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86" name="Shape 86"/>
        <p:cNvGrpSpPr/>
        <p:nvPr/>
      </p:nvGrpSpPr>
      <p:grpSpPr>
        <a:xfrm>
          <a:off x="0" y="0"/>
          <a:ext cx="0" cy="0"/>
          <a:chOff x="0" y="0"/>
          <a:chExt cx="0" cy="0"/>
        </a:xfrm>
      </p:grpSpPr>
      <p:sp>
        <p:nvSpPr>
          <p:cNvPr id="87" name="Google Shape;87;p21"/>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 name="Google Shape;88;p21"/>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89" name="Google Shape;89;p21"/>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600"/>
              <a:buNone/>
              <a:defRPr sz="4600">
                <a:solidFill>
                  <a:schemeClr val="lt1"/>
                </a:solidFill>
              </a:defRPr>
            </a:lvl1pPr>
            <a:lvl2pPr lvl="1" rtl="0" algn="ctr">
              <a:spcBef>
                <a:spcPts val="0"/>
              </a:spcBef>
              <a:spcAft>
                <a:spcPts val="0"/>
              </a:spcAft>
              <a:buClr>
                <a:schemeClr val="lt1"/>
              </a:buClr>
              <a:buSzPts val="4600"/>
              <a:buNone/>
              <a:defRPr sz="4600">
                <a:solidFill>
                  <a:schemeClr val="lt1"/>
                </a:solidFill>
              </a:defRPr>
            </a:lvl2pPr>
            <a:lvl3pPr lvl="2" rtl="0" algn="ctr">
              <a:spcBef>
                <a:spcPts val="0"/>
              </a:spcBef>
              <a:spcAft>
                <a:spcPts val="0"/>
              </a:spcAft>
              <a:buClr>
                <a:schemeClr val="lt1"/>
              </a:buClr>
              <a:buSzPts val="4600"/>
              <a:buNone/>
              <a:defRPr sz="4600">
                <a:solidFill>
                  <a:schemeClr val="lt1"/>
                </a:solidFill>
              </a:defRPr>
            </a:lvl3pPr>
            <a:lvl4pPr lvl="3" rtl="0" algn="ctr">
              <a:spcBef>
                <a:spcPts val="0"/>
              </a:spcBef>
              <a:spcAft>
                <a:spcPts val="0"/>
              </a:spcAft>
              <a:buClr>
                <a:schemeClr val="lt1"/>
              </a:buClr>
              <a:buSzPts val="4600"/>
              <a:buNone/>
              <a:defRPr sz="4600">
                <a:solidFill>
                  <a:schemeClr val="lt1"/>
                </a:solidFill>
              </a:defRPr>
            </a:lvl4pPr>
            <a:lvl5pPr lvl="4" rtl="0" algn="ctr">
              <a:spcBef>
                <a:spcPts val="0"/>
              </a:spcBef>
              <a:spcAft>
                <a:spcPts val="0"/>
              </a:spcAft>
              <a:buClr>
                <a:schemeClr val="lt1"/>
              </a:buClr>
              <a:buSzPts val="4600"/>
              <a:buNone/>
              <a:defRPr sz="4600">
                <a:solidFill>
                  <a:schemeClr val="lt1"/>
                </a:solidFill>
              </a:defRPr>
            </a:lvl5pPr>
            <a:lvl6pPr lvl="5" rtl="0" algn="ctr">
              <a:spcBef>
                <a:spcPts val="0"/>
              </a:spcBef>
              <a:spcAft>
                <a:spcPts val="0"/>
              </a:spcAft>
              <a:buClr>
                <a:schemeClr val="lt1"/>
              </a:buClr>
              <a:buSzPts val="4600"/>
              <a:buNone/>
              <a:defRPr sz="4600">
                <a:solidFill>
                  <a:schemeClr val="lt1"/>
                </a:solidFill>
              </a:defRPr>
            </a:lvl6pPr>
            <a:lvl7pPr lvl="6" rtl="0" algn="ctr">
              <a:spcBef>
                <a:spcPts val="0"/>
              </a:spcBef>
              <a:spcAft>
                <a:spcPts val="0"/>
              </a:spcAft>
              <a:buClr>
                <a:schemeClr val="lt1"/>
              </a:buClr>
              <a:buSzPts val="4600"/>
              <a:buNone/>
              <a:defRPr sz="4600">
                <a:solidFill>
                  <a:schemeClr val="lt1"/>
                </a:solidFill>
              </a:defRPr>
            </a:lvl7pPr>
            <a:lvl8pPr lvl="7" rtl="0" algn="ctr">
              <a:spcBef>
                <a:spcPts val="0"/>
              </a:spcBef>
              <a:spcAft>
                <a:spcPts val="0"/>
              </a:spcAft>
              <a:buClr>
                <a:schemeClr val="lt1"/>
              </a:buClr>
              <a:buSzPts val="4600"/>
              <a:buNone/>
              <a:defRPr sz="4600">
                <a:solidFill>
                  <a:schemeClr val="lt1"/>
                </a:solidFill>
              </a:defRPr>
            </a:lvl8pPr>
            <a:lvl9pPr lvl="8" rtl="0" algn="ctr">
              <a:spcBef>
                <a:spcPts val="0"/>
              </a:spcBef>
              <a:spcAft>
                <a:spcPts val="0"/>
              </a:spcAft>
              <a:buClr>
                <a:schemeClr val="lt1"/>
              </a:buClr>
              <a:buSzPts val="4600"/>
              <a:buNone/>
              <a:defRPr sz="4600">
                <a:solidFill>
                  <a:schemeClr val="lt1"/>
                </a:solidFill>
              </a:defRPr>
            </a:lvl9pPr>
          </a:lstStyle>
          <a:p/>
        </p:txBody>
      </p:sp>
      <p:sp>
        <p:nvSpPr>
          <p:cNvPr id="90" name="Google Shape;90;p21"/>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900"/>
              <a:buNone/>
              <a:defRPr sz="1900">
                <a:solidFill>
                  <a:schemeClr val="lt1"/>
                </a:solidFill>
              </a:defRPr>
            </a:lvl1pPr>
            <a:lvl2pPr lvl="1" rtl="0" algn="ctr">
              <a:lnSpc>
                <a:spcPct val="100000"/>
              </a:lnSpc>
              <a:spcBef>
                <a:spcPts val="0"/>
              </a:spcBef>
              <a:spcAft>
                <a:spcPts val="0"/>
              </a:spcAft>
              <a:buClr>
                <a:schemeClr val="lt1"/>
              </a:buClr>
              <a:buSzPts val="1900"/>
              <a:buNone/>
              <a:defRPr sz="1900">
                <a:solidFill>
                  <a:schemeClr val="lt1"/>
                </a:solidFill>
              </a:defRPr>
            </a:lvl2pPr>
            <a:lvl3pPr lvl="2" rtl="0" algn="ctr">
              <a:lnSpc>
                <a:spcPct val="100000"/>
              </a:lnSpc>
              <a:spcBef>
                <a:spcPts val="0"/>
              </a:spcBef>
              <a:spcAft>
                <a:spcPts val="0"/>
              </a:spcAft>
              <a:buClr>
                <a:schemeClr val="lt1"/>
              </a:buClr>
              <a:buSzPts val="1900"/>
              <a:buNone/>
              <a:defRPr sz="1900">
                <a:solidFill>
                  <a:schemeClr val="lt1"/>
                </a:solidFill>
              </a:defRPr>
            </a:lvl3pPr>
            <a:lvl4pPr lvl="3" rtl="0" algn="ctr">
              <a:lnSpc>
                <a:spcPct val="100000"/>
              </a:lnSpc>
              <a:spcBef>
                <a:spcPts val="0"/>
              </a:spcBef>
              <a:spcAft>
                <a:spcPts val="0"/>
              </a:spcAft>
              <a:buClr>
                <a:schemeClr val="lt1"/>
              </a:buClr>
              <a:buSzPts val="1900"/>
              <a:buNone/>
              <a:defRPr sz="1900">
                <a:solidFill>
                  <a:schemeClr val="lt1"/>
                </a:solidFill>
              </a:defRPr>
            </a:lvl4pPr>
            <a:lvl5pPr lvl="4" rtl="0" algn="ctr">
              <a:lnSpc>
                <a:spcPct val="100000"/>
              </a:lnSpc>
              <a:spcBef>
                <a:spcPts val="0"/>
              </a:spcBef>
              <a:spcAft>
                <a:spcPts val="0"/>
              </a:spcAft>
              <a:buClr>
                <a:schemeClr val="lt1"/>
              </a:buClr>
              <a:buSzPts val="1900"/>
              <a:buNone/>
              <a:defRPr sz="1900">
                <a:solidFill>
                  <a:schemeClr val="lt1"/>
                </a:solidFill>
              </a:defRPr>
            </a:lvl5pPr>
            <a:lvl6pPr lvl="5" rtl="0" algn="ctr">
              <a:lnSpc>
                <a:spcPct val="100000"/>
              </a:lnSpc>
              <a:spcBef>
                <a:spcPts val="0"/>
              </a:spcBef>
              <a:spcAft>
                <a:spcPts val="0"/>
              </a:spcAft>
              <a:buClr>
                <a:schemeClr val="lt1"/>
              </a:buClr>
              <a:buSzPts val="1900"/>
              <a:buNone/>
              <a:defRPr sz="1900">
                <a:solidFill>
                  <a:schemeClr val="lt1"/>
                </a:solidFill>
              </a:defRPr>
            </a:lvl6pPr>
            <a:lvl7pPr lvl="6" rtl="0" algn="ctr">
              <a:lnSpc>
                <a:spcPct val="100000"/>
              </a:lnSpc>
              <a:spcBef>
                <a:spcPts val="0"/>
              </a:spcBef>
              <a:spcAft>
                <a:spcPts val="0"/>
              </a:spcAft>
              <a:buClr>
                <a:schemeClr val="lt1"/>
              </a:buClr>
              <a:buSzPts val="1900"/>
              <a:buNone/>
              <a:defRPr sz="1900">
                <a:solidFill>
                  <a:schemeClr val="lt1"/>
                </a:solidFill>
              </a:defRPr>
            </a:lvl7pPr>
            <a:lvl8pPr lvl="7" rtl="0" algn="ctr">
              <a:lnSpc>
                <a:spcPct val="100000"/>
              </a:lnSpc>
              <a:spcBef>
                <a:spcPts val="0"/>
              </a:spcBef>
              <a:spcAft>
                <a:spcPts val="0"/>
              </a:spcAft>
              <a:buClr>
                <a:schemeClr val="lt1"/>
              </a:buClr>
              <a:buSzPts val="1900"/>
              <a:buNone/>
              <a:defRPr sz="1900">
                <a:solidFill>
                  <a:schemeClr val="lt1"/>
                </a:solidFill>
              </a:defRPr>
            </a:lvl8pPr>
            <a:lvl9pPr lvl="8" rtl="0" algn="ctr">
              <a:lnSpc>
                <a:spcPct val="100000"/>
              </a:lnSpc>
              <a:spcBef>
                <a:spcPts val="0"/>
              </a:spcBef>
              <a:spcAft>
                <a:spcPts val="0"/>
              </a:spcAft>
              <a:buClr>
                <a:schemeClr val="lt1"/>
              </a:buClr>
              <a:buSzPts val="1900"/>
              <a:buNone/>
              <a:defRPr sz="1900">
                <a:solidFill>
                  <a:schemeClr val="lt1"/>
                </a:solidFill>
              </a:defRPr>
            </a:lvl9pPr>
          </a:lstStyle>
          <a:p/>
        </p:txBody>
      </p:sp>
      <p:sp>
        <p:nvSpPr>
          <p:cNvPr id="91" name="Google Shape;91;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92" name="Google Shape;92;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3" name="Shape 93"/>
        <p:cNvGrpSpPr/>
        <p:nvPr/>
      </p:nvGrpSpPr>
      <p:grpSpPr>
        <a:xfrm>
          <a:off x="0" y="0"/>
          <a:ext cx="0" cy="0"/>
          <a:chOff x="0" y="0"/>
          <a:chExt cx="0" cy="0"/>
        </a:xfrm>
      </p:grpSpPr>
      <p:sp>
        <p:nvSpPr>
          <p:cNvPr id="94" name="Google Shape;94;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95" name="Google Shape;95;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6" name="Shape 96"/>
        <p:cNvGrpSpPr/>
        <p:nvPr/>
      </p:nvGrpSpPr>
      <p:grpSpPr>
        <a:xfrm>
          <a:off x="0" y="0"/>
          <a:ext cx="0" cy="0"/>
          <a:chOff x="0" y="0"/>
          <a:chExt cx="0" cy="0"/>
        </a:xfrm>
      </p:grpSpPr>
      <p:cxnSp>
        <p:nvCxnSpPr>
          <p:cNvPr id="97" name="Google Shape;97;p23"/>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98" name="Google Shape;98;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99" name="Google Shape;99;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0" name="Google Shape;100;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1" name="Shape 101"/>
        <p:cNvGrpSpPr/>
        <p:nvPr/>
      </p:nvGrpSpPr>
      <p:grpSpPr>
        <a:xfrm>
          <a:off x="0" y="0"/>
          <a:ext cx="0" cy="0"/>
          <a:chOff x="0" y="0"/>
          <a:chExt cx="0" cy="0"/>
        </a:xfrm>
      </p:grpSpPr>
      <p:sp>
        <p:nvSpPr>
          <p:cNvPr id="102" name="Google Shape;102;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52" name="Google Shape;52;p13"/>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rtl="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Source Code Pro"/>
                <a:ea typeface="Source Code Pro"/>
                <a:cs typeface="Source Code Pro"/>
                <a:sym typeface="Source Code Pro"/>
              </a:defRPr>
            </a:lvl1pPr>
            <a:lvl2pPr lvl="1" rtl="0" algn="r">
              <a:buNone/>
              <a:defRPr sz="1000">
                <a:solidFill>
                  <a:schemeClr val="dk2"/>
                </a:solidFill>
                <a:latin typeface="Source Code Pro"/>
                <a:ea typeface="Source Code Pro"/>
                <a:cs typeface="Source Code Pro"/>
                <a:sym typeface="Source Code Pro"/>
              </a:defRPr>
            </a:lvl2pPr>
            <a:lvl3pPr lvl="2" rtl="0" algn="r">
              <a:buNone/>
              <a:defRPr sz="1000">
                <a:solidFill>
                  <a:schemeClr val="dk2"/>
                </a:solidFill>
                <a:latin typeface="Source Code Pro"/>
                <a:ea typeface="Source Code Pro"/>
                <a:cs typeface="Source Code Pro"/>
                <a:sym typeface="Source Code Pro"/>
              </a:defRPr>
            </a:lvl3pPr>
            <a:lvl4pPr lvl="3" rtl="0" algn="r">
              <a:buNone/>
              <a:defRPr sz="1000">
                <a:solidFill>
                  <a:schemeClr val="dk2"/>
                </a:solidFill>
                <a:latin typeface="Source Code Pro"/>
                <a:ea typeface="Source Code Pro"/>
                <a:cs typeface="Source Code Pro"/>
                <a:sym typeface="Source Code Pro"/>
              </a:defRPr>
            </a:lvl4pPr>
            <a:lvl5pPr lvl="4" rtl="0" algn="r">
              <a:buNone/>
              <a:defRPr sz="1000">
                <a:solidFill>
                  <a:schemeClr val="dk2"/>
                </a:solidFill>
                <a:latin typeface="Source Code Pro"/>
                <a:ea typeface="Source Code Pro"/>
                <a:cs typeface="Source Code Pro"/>
                <a:sym typeface="Source Code Pro"/>
              </a:defRPr>
            </a:lvl5pPr>
            <a:lvl6pPr lvl="5" rtl="0" algn="r">
              <a:buNone/>
              <a:defRPr sz="1000">
                <a:solidFill>
                  <a:schemeClr val="dk2"/>
                </a:solidFill>
                <a:latin typeface="Source Code Pro"/>
                <a:ea typeface="Source Code Pro"/>
                <a:cs typeface="Source Code Pro"/>
                <a:sym typeface="Source Code Pro"/>
              </a:defRPr>
            </a:lvl6pPr>
            <a:lvl7pPr lvl="6" rtl="0" algn="r">
              <a:buNone/>
              <a:defRPr sz="1000">
                <a:solidFill>
                  <a:schemeClr val="dk2"/>
                </a:solidFill>
                <a:latin typeface="Source Code Pro"/>
                <a:ea typeface="Source Code Pro"/>
                <a:cs typeface="Source Code Pro"/>
                <a:sym typeface="Source Code Pro"/>
              </a:defRPr>
            </a:lvl7pPr>
            <a:lvl8pPr lvl="7" rtl="0" algn="r">
              <a:buNone/>
              <a:defRPr sz="1000">
                <a:solidFill>
                  <a:schemeClr val="dk2"/>
                </a:solidFill>
                <a:latin typeface="Source Code Pro"/>
                <a:ea typeface="Source Code Pro"/>
                <a:cs typeface="Source Code Pro"/>
                <a:sym typeface="Source Code Pro"/>
              </a:defRPr>
            </a:lvl8pPr>
            <a:lvl9pPr lvl="8" rtl="0"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mc:AlternateContent>
    <mc:Choice Requires="p14">
      <p:transition p14:dur="0">
        <p:push/>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3.jp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 Id="rId3" Type="http://schemas.openxmlformats.org/officeDocument/2006/relationships/image" Target="../media/image14.jp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 Id="rId3" Type="http://schemas.openxmlformats.org/officeDocument/2006/relationships/image" Target="../media/image14.jp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 Id="rId3" Type="http://schemas.openxmlformats.org/officeDocument/2006/relationships/image" Target="../media/image14.jp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3.xml"/><Relationship Id="rId3" Type="http://schemas.openxmlformats.org/officeDocument/2006/relationships/image" Target="../media/image14.jp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4.xml"/><Relationship Id="rId3" Type="http://schemas.openxmlformats.org/officeDocument/2006/relationships/image" Target="../media/image14.jp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 Id="rId3" Type="http://schemas.openxmlformats.org/officeDocument/2006/relationships/image" Target="../media/image14.jp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6.xml"/><Relationship Id="rId3" Type="http://schemas.openxmlformats.org/officeDocument/2006/relationships/image" Target="../media/image14.jp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7.xml"/><Relationship Id="rId3" Type="http://schemas.openxmlformats.org/officeDocument/2006/relationships/image" Target="../media/image14.jp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8.xml"/><Relationship Id="rId3" Type="http://schemas.openxmlformats.org/officeDocument/2006/relationships/image" Target="../media/image14.jp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9.xml"/><Relationship Id="rId3"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0.xml"/><Relationship Id="rId3" Type="http://schemas.openxmlformats.org/officeDocument/2006/relationships/image" Target="../media/image14.jp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1.xml"/><Relationship Id="rId3" Type="http://schemas.openxmlformats.org/officeDocument/2006/relationships/image" Target="../media/image14.jp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2.xml"/><Relationship Id="rId3" Type="http://schemas.openxmlformats.org/officeDocument/2006/relationships/image" Target="../media/image14.jpg"/><Relationship Id="rId4" Type="http://schemas.openxmlformats.org/officeDocument/2006/relationships/image" Target="../media/image17.pn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3.xml"/><Relationship Id="rId3" Type="http://schemas.openxmlformats.org/officeDocument/2006/relationships/image" Target="../media/image14.jpg"/><Relationship Id="rId4" Type="http://schemas.openxmlformats.org/officeDocument/2006/relationships/image" Target="../media/image17.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4.xml"/><Relationship Id="rId3" Type="http://schemas.openxmlformats.org/officeDocument/2006/relationships/image" Target="../media/image14.jp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5.xml"/><Relationship Id="rId3" Type="http://schemas.openxmlformats.org/officeDocument/2006/relationships/image" Target="../media/image14.jp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6.xml"/><Relationship Id="rId3" Type="http://schemas.openxmlformats.org/officeDocument/2006/relationships/image" Target="../media/image14.jp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7.xml"/><Relationship Id="rId3" Type="http://schemas.openxmlformats.org/officeDocument/2006/relationships/image" Target="../media/image14.jp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8.xml"/><Relationship Id="rId3" Type="http://schemas.openxmlformats.org/officeDocument/2006/relationships/image" Target="../media/image14.jp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9.xml"/><Relationship Id="rId3" Type="http://schemas.openxmlformats.org/officeDocument/2006/relationships/image" Target="../media/image1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3.jp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0.xml"/><Relationship Id="rId3" Type="http://schemas.openxmlformats.org/officeDocument/2006/relationships/image" Target="../media/image14.jp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1.xml"/><Relationship Id="rId3" Type="http://schemas.openxmlformats.org/officeDocument/2006/relationships/image" Target="../media/image14.jp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2.xml"/><Relationship Id="rId3" Type="http://schemas.openxmlformats.org/officeDocument/2006/relationships/image" Target="../media/image14.jp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3.xml"/><Relationship Id="rId3" Type="http://schemas.openxmlformats.org/officeDocument/2006/relationships/image" Target="../media/image14.jp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4.xml"/><Relationship Id="rId3" Type="http://schemas.openxmlformats.org/officeDocument/2006/relationships/image" Target="../media/image14.jpg"/><Relationship Id="rId4" Type="http://schemas.openxmlformats.org/officeDocument/2006/relationships/image" Target="../media/image16.pn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5.xml"/><Relationship Id="rId3" Type="http://schemas.openxmlformats.org/officeDocument/2006/relationships/image" Target="../media/image14.jpg"/><Relationship Id="rId4" Type="http://schemas.openxmlformats.org/officeDocument/2006/relationships/image" Target="../media/image16.pn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6.xml"/><Relationship Id="rId3" Type="http://schemas.openxmlformats.org/officeDocument/2006/relationships/image" Target="../media/image14.jp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7.xml"/><Relationship Id="rId3" Type="http://schemas.openxmlformats.org/officeDocument/2006/relationships/image" Target="../media/image14.jpg"/><Relationship Id="rId4" Type="http://schemas.openxmlformats.org/officeDocument/2006/relationships/image" Target="../media/image15.pn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8.xml"/><Relationship Id="rId3" Type="http://schemas.openxmlformats.org/officeDocument/2006/relationships/image" Target="../media/image14.jpg"/></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9.xml"/><Relationship Id="rId3" Type="http://schemas.openxmlformats.org/officeDocument/2006/relationships/image" Target="../media/image1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3.jpg"/></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0.xml"/><Relationship Id="rId3" Type="http://schemas.openxmlformats.org/officeDocument/2006/relationships/image" Target="../media/image14.jpg"/></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1.xml"/><Relationship Id="rId3" Type="http://schemas.openxmlformats.org/officeDocument/2006/relationships/image" Target="../media/image14.jpg"/></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2.xml"/><Relationship Id="rId3" Type="http://schemas.openxmlformats.org/officeDocument/2006/relationships/image" Target="../media/image14.jpg"/></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3.xml"/><Relationship Id="rId3" Type="http://schemas.openxmlformats.org/officeDocument/2006/relationships/image" Target="../media/image14.jpg"/></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4.xml"/><Relationship Id="rId3" Type="http://schemas.openxmlformats.org/officeDocument/2006/relationships/image" Target="../media/image14.jpg"/></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5.xml"/><Relationship Id="rId3" Type="http://schemas.openxmlformats.org/officeDocument/2006/relationships/image" Target="../media/image14.jpg"/></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6.xml"/><Relationship Id="rId3" Type="http://schemas.openxmlformats.org/officeDocument/2006/relationships/image" Target="../media/image14.jpg"/></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7.xml"/><Relationship Id="rId3" Type="http://schemas.openxmlformats.org/officeDocument/2006/relationships/image" Target="../media/image14.jp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8.xml"/><Relationship Id="rId3" Type="http://schemas.openxmlformats.org/officeDocument/2006/relationships/image" Target="../media/image14.jp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9.xml"/><Relationship Id="rId3" Type="http://schemas.openxmlformats.org/officeDocument/2006/relationships/image" Target="../media/image1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3.jpg"/></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0.xml"/><Relationship Id="rId3" Type="http://schemas.openxmlformats.org/officeDocument/2006/relationships/image" Target="../media/image14.jpg"/></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1.xml"/><Relationship Id="rId3" Type="http://schemas.openxmlformats.org/officeDocument/2006/relationships/image" Target="../media/image14.jpg"/></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2.xml"/><Relationship Id="rId3" Type="http://schemas.openxmlformats.org/officeDocument/2006/relationships/image" Target="../media/image14.jpg"/></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3.xml"/><Relationship Id="rId3" Type="http://schemas.openxmlformats.org/officeDocument/2006/relationships/image" Target="../media/image14.jpg"/></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4.xml"/><Relationship Id="rId3" Type="http://schemas.openxmlformats.org/officeDocument/2006/relationships/image" Target="../media/image14.jp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5.xml"/><Relationship Id="rId3" Type="http://schemas.openxmlformats.org/officeDocument/2006/relationships/image" Target="../media/image14.jpg"/></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6.xml"/><Relationship Id="rId3" Type="http://schemas.openxmlformats.org/officeDocument/2006/relationships/image" Target="../media/image14.jpg"/></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7.xml"/><Relationship Id="rId3" Type="http://schemas.openxmlformats.org/officeDocument/2006/relationships/image" Target="../media/image14.jpg"/></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8.xml"/><Relationship Id="rId3" Type="http://schemas.openxmlformats.org/officeDocument/2006/relationships/image" Target="../media/image14.jpg"/></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9.xml"/><Relationship Id="rId3" Type="http://schemas.openxmlformats.org/officeDocument/2006/relationships/image" Target="../media/image1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3.jpg"/></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0.xml"/><Relationship Id="rId3" Type="http://schemas.openxmlformats.org/officeDocument/2006/relationships/image" Target="../media/image14.jpg"/></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1.xml"/><Relationship Id="rId3" Type="http://schemas.openxmlformats.org/officeDocument/2006/relationships/image" Target="../media/image14.jpg"/></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2.xml"/><Relationship Id="rId3" Type="http://schemas.openxmlformats.org/officeDocument/2006/relationships/image" Target="../media/image14.jpg"/></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3.xml"/><Relationship Id="rId3" Type="http://schemas.openxmlformats.org/officeDocument/2006/relationships/image" Target="../media/image19.jpg"/></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4.xml"/><Relationship Id="rId3" Type="http://schemas.openxmlformats.org/officeDocument/2006/relationships/image" Target="../media/image18.jpg"/></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5.xml"/><Relationship Id="rId3" Type="http://schemas.openxmlformats.org/officeDocument/2006/relationships/image" Target="../media/image14.jpg"/></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6.xml"/><Relationship Id="rId3" Type="http://schemas.openxmlformats.org/officeDocument/2006/relationships/image" Target="../media/image18.jpg"/></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7.xml"/><Relationship Id="rId3" Type="http://schemas.openxmlformats.org/officeDocument/2006/relationships/image" Target="../media/image18.jpg"/></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8.xml"/><Relationship Id="rId3" Type="http://schemas.openxmlformats.org/officeDocument/2006/relationships/image" Target="../media/image18.jpg"/></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9.xml"/><Relationship Id="rId3" Type="http://schemas.openxmlformats.org/officeDocument/2006/relationships/image" Target="../media/image1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3.jpg"/></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0.xml"/><Relationship Id="rId3" Type="http://schemas.openxmlformats.org/officeDocument/2006/relationships/image" Target="../media/image18.jpg"/></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1.xml"/><Relationship Id="rId3" Type="http://schemas.openxmlformats.org/officeDocument/2006/relationships/image" Target="../media/image18.jpg"/><Relationship Id="rId4" Type="http://schemas.openxmlformats.org/officeDocument/2006/relationships/image" Target="../media/image20.png"/></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2.xml"/><Relationship Id="rId3" Type="http://schemas.openxmlformats.org/officeDocument/2006/relationships/image" Target="../media/image18.jpg"/><Relationship Id="rId4" Type="http://schemas.openxmlformats.org/officeDocument/2006/relationships/image" Target="../media/image20.png"/></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3.xml"/><Relationship Id="rId3" Type="http://schemas.openxmlformats.org/officeDocument/2006/relationships/image" Target="../media/image18.jpg"/></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4.xml"/><Relationship Id="rId3" Type="http://schemas.openxmlformats.org/officeDocument/2006/relationships/image" Target="../media/image18.jpg"/></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5.xml"/><Relationship Id="rId3" Type="http://schemas.openxmlformats.org/officeDocument/2006/relationships/image" Target="../media/image18.jpg"/></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6.xml"/><Relationship Id="rId3" Type="http://schemas.openxmlformats.org/officeDocument/2006/relationships/image" Target="../media/image18.jpg"/></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7.xml"/><Relationship Id="rId3" Type="http://schemas.openxmlformats.org/officeDocument/2006/relationships/image" Target="../media/image18.jpg"/></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8.xml"/><Relationship Id="rId3" Type="http://schemas.openxmlformats.org/officeDocument/2006/relationships/image" Target="../media/image18.jpg"/></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9.xml"/><Relationship Id="rId3" Type="http://schemas.openxmlformats.org/officeDocument/2006/relationships/image" Target="../media/image1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3.jpg"/></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0.xml"/><Relationship Id="rId3" Type="http://schemas.openxmlformats.org/officeDocument/2006/relationships/image" Target="../media/image18.jpg"/></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1.xml"/><Relationship Id="rId3" Type="http://schemas.openxmlformats.org/officeDocument/2006/relationships/image" Target="../media/image18.jpg"/></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2.xml"/><Relationship Id="rId3" Type="http://schemas.openxmlformats.org/officeDocument/2006/relationships/image" Target="../media/image18.jpg"/></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3.xml"/><Relationship Id="rId3" Type="http://schemas.openxmlformats.org/officeDocument/2006/relationships/image" Target="../media/image18.jpg"/></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4.xml"/><Relationship Id="rId3" Type="http://schemas.openxmlformats.org/officeDocument/2006/relationships/image" Target="../media/image18.jpg"/></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5.xml"/><Relationship Id="rId3" Type="http://schemas.openxmlformats.org/officeDocument/2006/relationships/image" Target="../media/image18.jpg"/></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6.xml"/><Relationship Id="rId3" Type="http://schemas.openxmlformats.org/officeDocument/2006/relationships/image" Target="../media/image18.jpg"/></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7.xml"/><Relationship Id="rId3" Type="http://schemas.openxmlformats.org/officeDocument/2006/relationships/image" Target="../media/image18.jpg"/></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8.xml"/><Relationship Id="rId3" Type="http://schemas.openxmlformats.org/officeDocument/2006/relationships/image" Target="../media/image18.jpg"/></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9.xml"/><Relationship Id="rId3" Type="http://schemas.openxmlformats.org/officeDocument/2006/relationships/image" Target="../media/image1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3.jpg"/></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0.xml"/><Relationship Id="rId3" Type="http://schemas.openxmlformats.org/officeDocument/2006/relationships/image" Target="../media/image18.jpg"/></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1.xml"/><Relationship Id="rId3" Type="http://schemas.openxmlformats.org/officeDocument/2006/relationships/image" Target="../media/image18.jpg"/></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2.xml"/><Relationship Id="rId3" Type="http://schemas.openxmlformats.org/officeDocument/2006/relationships/image" Target="../media/image18.jpg"/></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3.xml"/><Relationship Id="rId3" Type="http://schemas.openxmlformats.org/officeDocument/2006/relationships/image" Target="../media/image18.jpg"/></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4.xml"/><Relationship Id="rId3" Type="http://schemas.openxmlformats.org/officeDocument/2006/relationships/image" Target="../media/image18.jpg"/></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5.xml"/><Relationship Id="rId3" Type="http://schemas.openxmlformats.org/officeDocument/2006/relationships/image" Target="../media/image18.jpg"/></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6.xml"/><Relationship Id="rId3" Type="http://schemas.openxmlformats.org/officeDocument/2006/relationships/image" Target="../media/image18.jpg"/></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7.xml"/><Relationship Id="rId3" Type="http://schemas.openxmlformats.org/officeDocument/2006/relationships/image" Target="../media/image18.jpg"/></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8.xml"/><Relationship Id="rId3" Type="http://schemas.openxmlformats.org/officeDocument/2006/relationships/image" Target="../media/image18.jpg"/></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9.xml"/><Relationship Id="rId3" Type="http://schemas.openxmlformats.org/officeDocument/2006/relationships/image" Target="../media/image1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3.jpg"/></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0.xml"/><Relationship Id="rId3" Type="http://schemas.openxmlformats.org/officeDocument/2006/relationships/image" Target="../media/image18.jpg"/></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1.xml"/><Relationship Id="rId3" Type="http://schemas.openxmlformats.org/officeDocument/2006/relationships/image" Target="../media/image18.jpg"/></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2.xml"/><Relationship Id="rId3" Type="http://schemas.openxmlformats.org/officeDocument/2006/relationships/image" Target="../media/image18.jpg"/></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3.xml"/><Relationship Id="rId3" Type="http://schemas.openxmlformats.org/officeDocument/2006/relationships/image" Target="../media/image18.jpg"/></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4.xml"/><Relationship Id="rId3" Type="http://schemas.openxmlformats.org/officeDocument/2006/relationships/image" Target="../media/image18.jpg"/></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5.xml"/><Relationship Id="rId3" Type="http://schemas.openxmlformats.org/officeDocument/2006/relationships/image" Target="../media/image18.jpg"/></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6.xml"/><Relationship Id="rId3" Type="http://schemas.openxmlformats.org/officeDocument/2006/relationships/image" Target="../media/image18.jpg"/></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7.xml"/><Relationship Id="rId3" Type="http://schemas.openxmlformats.org/officeDocument/2006/relationships/image" Target="../media/image18.jpg"/></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8.xml"/><Relationship Id="rId3" Type="http://schemas.openxmlformats.org/officeDocument/2006/relationships/image" Target="../media/image18.jpg"/></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9.xml"/><Relationship Id="rId3" Type="http://schemas.openxmlformats.org/officeDocument/2006/relationships/image" Target="../media/image1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3.jpg"/></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0.xml"/><Relationship Id="rId3" Type="http://schemas.openxmlformats.org/officeDocument/2006/relationships/image" Target="../media/image18.jpg"/></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1.xml"/><Relationship Id="rId3" Type="http://schemas.openxmlformats.org/officeDocument/2006/relationships/image" Target="../media/image18.jpg"/></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2.xml"/><Relationship Id="rId3" Type="http://schemas.openxmlformats.org/officeDocument/2006/relationships/image" Target="../media/image18.jpg"/></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3.xml"/><Relationship Id="rId3" Type="http://schemas.openxmlformats.org/officeDocument/2006/relationships/image" Target="../media/image18.jpg"/></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4.xml"/><Relationship Id="rId3" Type="http://schemas.openxmlformats.org/officeDocument/2006/relationships/image" Target="../media/image18.jpg"/></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5.xml"/><Relationship Id="rId3" Type="http://schemas.openxmlformats.org/officeDocument/2006/relationships/image" Target="../media/image18.jpg"/></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6.xml"/><Relationship Id="rId3" Type="http://schemas.openxmlformats.org/officeDocument/2006/relationships/image" Target="../media/image18.jpg"/></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7.xml"/><Relationship Id="rId3" Type="http://schemas.openxmlformats.org/officeDocument/2006/relationships/image" Target="../media/image18.jpg"/></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8.xml"/><Relationship Id="rId3" Type="http://schemas.openxmlformats.org/officeDocument/2006/relationships/image" Target="../media/image18.jpg"/></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9.xml"/><Relationship Id="rId3" Type="http://schemas.openxmlformats.org/officeDocument/2006/relationships/image" Target="../media/image18.jp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3.jpg"/></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0.xml"/><Relationship Id="rId3" Type="http://schemas.openxmlformats.org/officeDocument/2006/relationships/image" Target="../media/image18.jpg"/><Relationship Id="rId4" Type="http://schemas.openxmlformats.org/officeDocument/2006/relationships/image" Target="../media/image20.png"/></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1.xml"/><Relationship Id="rId3" Type="http://schemas.openxmlformats.org/officeDocument/2006/relationships/image" Target="../media/image18.jpg"/><Relationship Id="rId4" Type="http://schemas.openxmlformats.org/officeDocument/2006/relationships/image" Target="../media/image20.png"/></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2.xml"/><Relationship Id="rId3" Type="http://schemas.openxmlformats.org/officeDocument/2006/relationships/image" Target="../media/image18.jpg"/></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3.xml"/><Relationship Id="rId3" Type="http://schemas.openxmlformats.org/officeDocument/2006/relationships/image" Target="../media/image18.jpg"/></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4.xml"/><Relationship Id="rId3" Type="http://schemas.openxmlformats.org/officeDocument/2006/relationships/image" Target="../media/image18.jpg"/></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5.xml"/><Relationship Id="rId3" Type="http://schemas.openxmlformats.org/officeDocument/2006/relationships/image" Target="../media/image18.jpg"/></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6.xml"/><Relationship Id="rId3" Type="http://schemas.openxmlformats.org/officeDocument/2006/relationships/image" Target="../media/image18.jpg"/></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7.xml"/><Relationship Id="rId3" Type="http://schemas.openxmlformats.org/officeDocument/2006/relationships/image" Target="../media/image18.jpg"/></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8.xml"/><Relationship Id="rId3" Type="http://schemas.openxmlformats.org/officeDocument/2006/relationships/image" Target="../media/image18.jpg"/></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9.xml"/><Relationship Id="rId3" Type="http://schemas.openxmlformats.org/officeDocument/2006/relationships/image" Target="../media/image1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image" Target="../media/image3.jpg"/></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0.xml"/><Relationship Id="rId3" Type="http://schemas.openxmlformats.org/officeDocument/2006/relationships/image" Target="../media/image18.jpg"/></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1.xml"/><Relationship Id="rId3" Type="http://schemas.openxmlformats.org/officeDocument/2006/relationships/image" Target="../media/image18.jpg"/></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2.xml"/><Relationship Id="rId3" Type="http://schemas.openxmlformats.org/officeDocument/2006/relationships/image" Target="../media/image18.jpg"/></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3.xml"/><Relationship Id="rId3" Type="http://schemas.openxmlformats.org/officeDocument/2006/relationships/image" Target="../media/image18.jpg"/><Relationship Id="rId4" Type="http://schemas.openxmlformats.org/officeDocument/2006/relationships/image" Target="../media/image30.png"/></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4.xml"/><Relationship Id="rId3" Type="http://schemas.openxmlformats.org/officeDocument/2006/relationships/image" Target="../media/image18.jpg"/><Relationship Id="rId4" Type="http://schemas.openxmlformats.org/officeDocument/2006/relationships/image" Target="../media/image28.png"/></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5.xml"/><Relationship Id="rId3" Type="http://schemas.openxmlformats.org/officeDocument/2006/relationships/image" Target="../media/image18.jpg"/><Relationship Id="rId4" Type="http://schemas.openxmlformats.org/officeDocument/2006/relationships/image" Target="../media/image20.png"/></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6.xml"/><Relationship Id="rId3" Type="http://schemas.openxmlformats.org/officeDocument/2006/relationships/image" Target="../media/image19.jpg"/></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7.xml"/><Relationship Id="rId3" Type="http://schemas.openxmlformats.org/officeDocument/2006/relationships/image" Target="../media/image19.jpg"/></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8.xml"/><Relationship Id="rId3" Type="http://schemas.openxmlformats.org/officeDocument/2006/relationships/image" Target="../media/image19.jpg"/></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9.xml"/><Relationship Id="rId3" Type="http://schemas.openxmlformats.org/officeDocument/2006/relationships/image" Target="../media/image19.jpg"/><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0.xml"/><Relationship Id="rId3" Type="http://schemas.openxmlformats.org/officeDocument/2006/relationships/image" Target="../media/image19.jpg"/><Relationship Id="rId4" Type="http://schemas.openxmlformats.org/officeDocument/2006/relationships/image" Target="../media/image24.png"/></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1.xml"/><Relationship Id="rId3" Type="http://schemas.openxmlformats.org/officeDocument/2006/relationships/image" Target="../media/image19.jpg"/><Relationship Id="rId4" Type="http://schemas.openxmlformats.org/officeDocument/2006/relationships/image" Target="../media/image25.png"/></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2.xml"/><Relationship Id="rId3" Type="http://schemas.openxmlformats.org/officeDocument/2006/relationships/image" Target="../media/image25.png"/><Relationship Id="rId4" Type="http://schemas.openxmlformats.org/officeDocument/2006/relationships/image" Target="../media/image19.jpg"/></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3.xml"/><Relationship Id="rId3" Type="http://schemas.openxmlformats.org/officeDocument/2006/relationships/image" Target="../media/image19.jpg"/><Relationship Id="rId4" Type="http://schemas.openxmlformats.org/officeDocument/2006/relationships/image" Target="../media/image22.png"/></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4.xml"/><Relationship Id="rId3" Type="http://schemas.openxmlformats.org/officeDocument/2006/relationships/image" Target="../media/image19.jpg"/></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5.xml"/><Relationship Id="rId3" Type="http://schemas.openxmlformats.org/officeDocument/2006/relationships/image" Target="../media/image19.jpg"/></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6.xml"/><Relationship Id="rId3" Type="http://schemas.openxmlformats.org/officeDocument/2006/relationships/image" Target="../media/image19.jpg"/></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7.xml"/><Relationship Id="rId3" Type="http://schemas.openxmlformats.org/officeDocument/2006/relationships/image" Target="../media/image19.jpg"/></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8.xml"/><Relationship Id="rId3" Type="http://schemas.openxmlformats.org/officeDocument/2006/relationships/image" Target="../media/image19.jpg"/><Relationship Id="rId4" Type="http://schemas.openxmlformats.org/officeDocument/2006/relationships/image" Target="../media/image23.png"/></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9.xml"/><Relationship Id="rId3" Type="http://schemas.openxmlformats.org/officeDocument/2006/relationships/image" Target="../media/image19.jpg"/><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4.jpg"/></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0.xml"/><Relationship Id="rId3" Type="http://schemas.openxmlformats.org/officeDocument/2006/relationships/image" Target="../media/image19.jpg"/></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1.xml"/><Relationship Id="rId3" Type="http://schemas.openxmlformats.org/officeDocument/2006/relationships/image" Target="../media/image19.jpg"/></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2.xml"/><Relationship Id="rId3" Type="http://schemas.openxmlformats.org/officeDocument/2006/relationships/image" Target="../media/image19.jpg"/></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3.xml"/><Relationship Id="rId3" Type="http://schemas.openxmlformats.org/officeDocument/2006/relationships/image" Target="../media/image19.jpg"/></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4.xml"/><Relationship Id="rId3" Type="http://schemas.openxmlformats.org/officeDocument/2006/relationships/image" Target="../media/image19.jpg"/></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5.xml"/><Relationship Id="rId3" Type="http://schemas.openxmlformats.org/officeDocument/2006/relationships/image" Target="../media/image19.jpg"/></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6.xml"/><Relationship Id="rId3" Type="http://schemas.openxmlformats.org/officeDocument/2006/relationships/image" Target="../media/image19.jpg"/></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7.xml"/><Relationship Id="rId3" Type="http://schemas.openxmlformats.org/officeDocument/2006/relationships/image" Target="../media/image19.jpg"/></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8.xml"/><Relationship Id="rId3" Type="http://schemas.openxmlformats.org/officeDocument/2006/relationships/image" Target="../media/image19.jpg"/></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9.xml"/><Relationship Id="rId3" Type="http://schemas.openxmlformats.org/officeDocument/2006/relationships/image" Target="../media/image19.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4.jpg"/></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0.xml"/><Relationship Id="rId3" Type="http://schemas.openxmlformats.org/officeDocument/2006/relationships/image" Target="../media/image19.jpg"/></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1.xml"/><Relationship Id="rId3" Type="http://schemas.openxmlformats.org/officeDocument/2006/relationships/image" Target="../media/image19.jpg"/></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2.xml"/><Relationship Id="rId3" Type="http://schemas.openxmlformats.org/officeDocument/2006/relationships/image" Target="../media/image19.jpg"/></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3.xml"/><Relationship Id="rId3" Type="http://schemas.openxmlformats.org/officeDocument/2006/relationships/image" Target="../media/image19.jpg"/><Relationship Id="rId4" Type="http://schemas.openxmlformats.org/officeDocument/2006/relationships/image" Target="../media/image29.png"/></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4.xml"/><Relationship Id="rId3" Type="http://schemas.openxmlformats.org/officeDocument/2006/relationships/image" Target="../media/image19.jpg"/></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5.xml"/><Relationship Id="rId3" Type="http://schemas.openxmlformats.org/officeDocument/2006/relationships/image" Target="../media/image19.jpg"/></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6.xml"/><Relationship Id="rId3" Type="http://schemas.openxmlformats.org/officeDocument/2006/relationships/image" Target="../media/image19.jpg"/></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7.xml"/><Relationship Id="rId3" Type="http://schemas.openxmlformats.org/officeDocument/2006/relationships/image" Target="../media/image19.jpg"/></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8.xml"/><Relationship Id="rId3" Type="http://schemas.openxmlformats.org/officeDocument/2006/relationships/image" Target="../media/image19.jpg"/></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9.xml"/><Relationship Id="rId3" Type="http://schemas.openxmlformats.org/officeDocument/2006/relationships/image" Target="../media/image19.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4.jpg"/></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0.xml"/><Relationship Id="rId3" Type="http://schemas.openxmlformats.org/officeDocument/2006/relationships/image" Target="../media/image19.jpg"/></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1.xml"/><Relationship Id="rId3" Type="http://schemas.openxmlformats.org/officeDocument/2006/relationships/image" Target="../media/image19.jpg"/></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2.xml"/><Relationship Id="rId3" Type="http://schemas.openxmlformats.org/officeDocument/2006/relationships/image" Target="../media/image19.jpg"/></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3.xml"/><Relationship Id="rId3" Type="http://schemas.openxmlformats.org/officeDocument/2006/relationships/image" Target="../media/image19.jpg"/></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4.xml"/><Relationship Id="rId3" Type="http://schemas.openxmlformats.org/officeDocument/2006/relationships/image" Target="../media/image19.jpg"/></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5.xml"/><Relationship Id="rId3" Type="http://schemas.openxmlformats.org/officeDocument/2006/relationships/image" Target="../media/image19.jpg"/></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6.xml"/><Relationship Id="rId3" Type="http://schemas.openxmlformats.org/officeDocument/2006/relationships/image" Target="../media/image19.jpg"/></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7.xml"/><Relationship Id="rId3"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4.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4.jpg"/><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4.jpg"/><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4.jpg"/><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4.jpg"/><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4.jpg"/><Relationship Id="rId4"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4.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4.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4.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4.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4.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4.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4.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4.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4.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4.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4.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4.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4.jpg"/><Relationship Id="rId4" Type="http://schemas.openxmlformats.org/officeDocument/2006/relationships/image" Target="../media/image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4.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4.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3.xml"/><Relationship Id="rId3" Type="http://schemas.openxmlformats.org/officeDocument/2006/relationships/image" Target="../media/image9.jpg"/><Relationship Id="rId4" Type="http://schemas.openxmlformats.org/officeDocument/2006/relationships/image" Target="../media/image1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4.xml"/><Relationship Id="rId3" Type="http://schemas.openxmlformats.org/officeDocument/2006/relationships/image" Target="../media/image9.jpg"/><Relationship Id="rId4" Type="http://schemas.openxmlformats.org/officeDocument/2006/relationships/image" Target="../media/image1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5.xml"/><Relationship Id="rId3" Type="http://schemas.openxmlformats.org/officeDocument/2006/relationships/image" Target="../media/image9.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6.xml"/><Relationship Id="rId3" Type="http://schemas.openxmlformats.org/officeDocument/2006/relationships/image" Target="../media/image9.jpg"/><Relationship Id="rId4" Type="http://schemas.openxmlformats.org/officeDocument/2006/relationships/image" Target="../media/image7.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7.xml"/><Relationship Id="rId3" Type="http://schemas.openxmlformats.org/officeDocument/2006/relationships/image" Target="../media/image9.jpg"/><Relationship Id="rId4" Type="http://schemas.openxmlformats.org/officeDocument/2006/relationships/image" Target="../media/image6.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8.xml"/><Relationship Id="rId3" Type="http://schemas.openxmlformats.org/officeDocument/2006/relationships/image" Target="../media/image9.jpg"/><Relationship Id="rId4" Type="http://schemas.openxmlformats.org/officeDocument/2006/relationships/image" Target="../media/image6.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9.xml"/><Relationship Id="rId3" Type="http://schemas.openxmlformats.org/officeDocument/2006/relationships/image" Target="../media/image9.jp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0.xml"/><Relationship Id="rId3" Type="http://schemas.openxmlformats.org/officeDocument/2006/relationships/image" Target="../media/image9.jpg"/><Relationship Id="rId4" Type="http://schemas.openxmlformats.org/officeDocument/2006/relationships/image" Target="../media/image10.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1.xml"/><Relationship Id="rId3" Type="http://schemas.openxmlformats.org/officeDocument/2006/relationships/image" Target="../media/image9.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 Id="rId3" Type="http://schemas.openxmlformats.org/officeDocument/2006/relationships/image" Target="../media/image1.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1.jp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1.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1.jp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1.jp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1.jp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1.jp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1.jpg"/><Relationship Id="rId4" Type="http://schemas.openxmlformats.org/officeDocument/2006/relationships/image" Target="../media/image1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1.jpg"/><Relationship Id="rId4" Type="http://schemas.openxmlformats.org/officeDocument/2006/relationships/image" Target="../media/image11.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1.jpg"/><Relationship Id="rId4" Type="http://schemas.openxmlformats.org/officeDocument/2006/relationships/image" Target="../media/image11.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1.jpg"/><Relationship Id="rId4" Type="http://schemas.openxmlformats.org/officeDocument/2006/relationships/image" Target="../media/image11.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image" Target="../media/image1.jpg"/><Relationship Id="rId4" Type="http://schemas.openxmlformats.org/officeDocument/2006/relationships/image" Target="../media/image11.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image" Target="../media/image1.jp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1.jp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image" Target="../media/image1.jp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image" Target="../media/image1.jp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1.jp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image" Target="../media/image1.jp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image" Target="../media/image1.jp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 Id="rId3" Type="http://schemas.openxmlformats.org/officeDocument/2006/relationships/image" Target="../media/image1.jp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image" Target="../media/image1.jp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5.xml"/><Relationship Id="rId3" Type="http://schemas.openxmlformats.org/officeDocument/2006/relationships/image" Target="../media/image1.jp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 Id="rId3" Type="http://schemas.openxmlformats.org/officeDocument/2006/relationships/image" Target="../media/image14.jp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 Id="rId3" Type="http://schemas.openxmlformats.org/officeDocument/2006/relationships/image" Target="../media/image14.jp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 Id="rId3" Type="http://schemas.openxmlformats.org/officeDocument/2006/relationships/image" Target="../media/image14.jp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 Id="rId3" Type="http://schemas.openxmlformats.org/officeDocument/2006/relationships/image" Target="../media/image1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3.jp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 Id="rId3" Type="http://schemas.openxmlformats.org/officeDocument/2006/relationships/image" Target="../media/image14.jp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 Id="rId3" Type="http://schemas.openxmlformats.org/officeDocument/2006/relationships/image" Target="../media/image14.jp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 Id="rId3" Type="http://schemas.openxmlformats.org/officeDocument/2006/relationships/image" Target="../media/image14.jp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 Id="rId3" Type="http://schemas.openxmlformats.org/officeDocument/2006/relationships/image" Target="../media/image14.jp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 Id="rId3" Type="http://schemas.openxmlformats.org/officeDocument/2006/relationships/image" Target="../media/image14.jp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 Id="rId3" Type="http://schemas.openxmlformats.org/officeDocument/2006/relationships/image" Target="../media/image14.jp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 Id="rId3" Type="http://schemas.openxmlformats.org/officeDocument/2006/relationships/image" Target="../media/image14.jp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 Id="rId3" Type="http://schemas.openxmlformats.org/officeDocument/2006/relationships/image" Target="../media/image14.jp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 Id="rId3" Type="http://schemas.openxmlformats.org/officeDocument/2006/relationships/image" Target="../media/image14.jp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 Id="rId3"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Deep Learning and Computer Vision</a:t>
            </a:r>
            <a:endParaRPr b="1">
              <a:latin typeface="Montserrat"/>
              <a:ea typeface="Montserrat"/>
              <a:cs typeface="Montserrat"/>
              <a:sym typeface="Montserrat"/>
            </a:endParaRPr>
          </a:p>
        </p:txBody>
      </p:sp>
      <p:sp>
        <p:nvSpPr>
          <p:cNvPr id="108" name="Google Shape;108;p2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109" name="Google Shape;109;p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0" name="Google Shape;110;p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descr="watermark.jpg" id="180" name="Google Shape;180;p3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81" name="Google Shape;181;p34"/>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182" name="Google Shape;182;p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83" name="Google Shape;183;p34"/>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Montserrat"/>
                <a:ea typeface="Montserrat"/>
                <a:cs typeface="Montserrat"/>
                <a:sym typeface="Montserrat"/>
              </a:rPr>
              <a:t>What is it used for?</a:t>
            </a:r>
            <a:endParaRPr sz="3000">
              <a:solidFill>
                <a:srgbClr val="2A3990"/>
              </a:solidFill>
              <a:latin typeface="Montserrat"/>
              <a:ea typeface="Montserrat"/>
              <a:cs typeface="Montserrat"/>
              <a:sym typeface="Montserrat"/>
            </a:endParaRPr>
          </a:p>
        </p:txBody>
      </p:sp>
      <p:sp>
        <p:nvSpPr>
          <p:cNvPr id="184" name="Google Shape;184;p34"/>
          <p:cNvSpPr txBox="1"/>
          <p:nvPr/>
        </p:nvSpPr>
        <p:spPr>
          <a:xfrm>
            <a:off x="517400" y="1011875"/>
            <a:ext cx="8520600" cy="3339000"/>
          </a:xfrm>
          <a:prstGeom prst="rect">
            <a:avLst/>
          </a:prstGeom>
          <a:noFill/>
          <a:ln>
            <a:noFill/>
          </a:ln>
        </p:spPr>
        <p:txBody>
          <a:bodyPr anchorCtr="0" anchor="t" bIns="91425" lIns="91425" spcFirstLastPara="1" rIns="91425" wrap="square" tIns="91425">
            <a:noAutofit/>
          </a:bodyPr>
          <a:lstStyle/>
          <a:p>
            <a:pPr indent="-342900" lvl="0" marL="457200" marR="355600" rtl="0" algn="l">
              <a:lnSpc>
                <a:spcPct val="150000"/>
              </a:lnSpc>
              <a:spcBef>
                <a:spcPts val="150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Fraud detection.</a:t>
            </a:r>
            <a:endParaRPr sz="1800">
              <a:solidFill>
                <a:srgbClr val="333333"/>
              </a:solidFill>
              <a:latin typeface="Montserrat"/>
              <a:ea typeface="Montserrat"/>
              <a:cs typeface="Montserrat"/>
              <a:sym typeface="Montserrat"/>
            </a:endParaRPr>
          </a:p>
          <a:p>
            <a:pPr indent="-342900" lvl="0" marL="457200" marR="3556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Web search results.</a:t>
            </a:r>
            <a:endParaRPr sz="1800">
              <a:solidFill>
                <a:srgbClr val="333333"/>
              </a:solidFill>
              <a:latin typeface="Montserrat"/>
              <a:ea typeface="Montserrat"/>
              <a:cs typeface="Montserrat"/>
              <a:sym typeface="Montserrat"/>
            </a:endParaRPr>
          </a:p>
          <a:p>
            <a:pPr indent="-342900" lvl="0" marL="457200" marR="3556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Real-time ads on web pages </a:t>
            </a:r>
            <a:endParaRPr sz="1800">
              <a:solidFill>
                <a:srgbClr val="333333"/>
              </a:solidFill>
              <a:latin typeface="Montserrat"/>
              <a:ea typeface="Montserrat"/>
              <a:cs typeface="Montserrat"/>
              <a:sym typeface="Montserrat"/>
            </a:endParaRPr>
          </a:p>
          <a:p>
            <a:pPr indent="-342900" lvl="0" marL="457200" marR="3556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Credit scoring and next-best offers.</a:t>
            </a:r>
            <a:endParaRPr sz="1800">
              <a:solidFill>
                <a:srgbClr val="333333"/>
              </a:solidFill>
              <a:latin typeface="Montserrat"/>
              <a:ea typeface="Montserrat"/>
              <a:cs typeface="Montserrat"/>
              <a:sym typeface="Montserrat"/>
            </a:endParaRPr>
          </a:p>
          <a:p>
            <a:pPr indent="-342900" lvl="0" marL="4572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Prediction of equipment failures.</a:t>
            </a:r>
            <a:endParaRPr sz="1800">
              <a:solidFill>
                <a:srgbClr val="333333"/>
              </a:solidFill>
              <a:latin typeface="Montserrat"/>
              <a:ea typeface="Montserrat"/>
              <a:cs typeface="Montserrat"/>
              <a:sym typeface="Montserrat"/>
            </a:endParaRPr>
          </a:p>
          <a:p>
            <a:pPr indent="-342900" lvl="0" marL="4572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New pricing models.</a:t>
            </a:r>
            <a:endParaRPr sz="1800">
              <a:solidFill>
                <a:srgbClr val="333333"/>
              </a:solidFill>
              <a:latin typeface="Montserrat"/>
              <a:ea typeface="Montserrat"/>
              <a:cs typeface="Montserrat"/>
              <a:sym typeface="Montserrat"/>
            </a:endParaRPr>
          </a:p>
          <a:p>
            <a:pPr indent="-342900" lvl="0" marL="4572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Network intrusion detection.</a:t>
            </a:r>
            <a:endParaRPr sz="1800">
              <a:solidFill>
                <a:srgbClr val="333333"/>
              </a:solidFill>
              <a:latin typeface="Montserrat"/>
              <a:ea typeface="Montserrat"/>
              <a:cs typeface="Montserrat"/>
              <a:sym typeface="Montserrat"/>
            </a:endParaRPr>
          </a:p>
          <a:p>
            <a:pPr indent="0" lvl="0" marL="0" rtl="0" algn="l">
              <a:lnSpc>
                <a:spcPct val="150000"/>
              </a:lnSpc>
              <a:spcBef>
                <a:spcPts val="2700"/>
              </a:spcBef>
              <a:spcAft>
                <a:spcPts val="0"/>
              </a:spcAft>
              <a:buNone/>
            </a:pPr>
            <a:r>
              <a:t/>
            </a:r>
            <a:endParaRPr sz="1800">
              <a:solidFill>
                <a:srgbClr val="333333"/>
              </a:solidFill>
              <a:latin typeface="Montserrat"/>
              <a:ea typeface="Montserrat"/>
              <a:cs typeface="Montserrat"/>
              <a:sym typeface="Montserrat"/>
            </a:endParaRPr>
          </a:p>
          <a:p>
            <a:pPr indent="0" lvl="0" marL="0" rtl="0" algn="l">
              <a:lnSpc>
                <a:spcPct val="115000"/>
              </a:lnSpc>
              <a:spcBef>
                <a:spcPts val="2700"/>
              </a:spcBef>
              <a:spcAft>
                <a:spcPts val="0"/>
              </a:spcAft>
              <a:buClr>
                <a:srgbClr val="000000"/>
              </a:buClr>
              <a:buSzPts val="1100"/>
              <a:buFont typeface="Arial"/>
              <a:buNone/>
            </a:pPr>
            <a:r>
              <a:t/>
            </a:r>
            <a:endParaRPr sz="1800">
              <a:solidFill>
                <a:srgbClr val="434343"/>
              </a:solidFill>
              <a:latin typeface="Montserrat"/>
              <a:ea typeface="Montserrat"/>
              <a:cs typeface="Montserrat"/>
              <a:sym typeface="Montserrat"/>
            </a:endParaRPr>
          </a:p>
          <a:p>
            <a:pPr indent="0" lvl="0" marL="0" rtl="0" algn="l">
              <a:lnSpc>
                <a:spcPct val="115000"/>
              </a:lnSpc>
              <a:spcBef>
                <a:spcPts val="1600"/>
              </a:spcBef>
              <a:spcAft>
                <a:spcPts val="1600"/>
              </a:spcAft>
              <a:buNone/>
            </a:pPr>
            <a:r>
              <a:t/>
            </a:r>
            <a:endParaRPr sz="1800">
              <a:solidFill>
                <a:srgbClr val="333333"/>
              </a:solidFill>
              <a:latin typeface="Montserrat"/>
              <a:ea typeface="Montserrat"/>
              <a:cs typeface="Montserrat"/>
              <a:sym typeface="Montserrat"/>
            </a:endParaRPr>
          </a:p>
        </p:txBody>
      </p:sp>
      <p:sp>
        <p:nvSpPr>
          <p:cNvPr id="185" name="Google Shape;185;p34"/>
          <p:cNvSpPr txBox="1"/>
          <p:nvPr/>
        </p:nvSpPr>
        <p:spPr>
          <a:xfrm>
            <a:off x="4977725" y="1011875"/>
            <a:ext cx="4116000" cy="3339000"/>
          </a:xfrm>
          <a:prstGeom prst="rect">
            <a:avLst/>
          </a:prstGeom>
          <a:noFill/>
          <a:ln>
            <a:noFill/>
          </a:ln>
        </p:spPr>
        <p:txBody>
          <a:bodyPr anchorCtr="0" anchor="t" bIns="91425" lIns="91425" spcFirstLastPara="1" rIns="91425" wrap="square" tIns="91425">
            <a:noAutofit/>
          </a:bodyPr>
          <a:lstStyle/>
          <a:p>
            <a:pPr indent="-342900" lvl="0" marL="457200" marR="355600" rtl="0" algn="l">
              <a:lnSpc>
                <a:spcPct val="150000"/>
              </a:lnSpc>
              <a:spcBef>
                <a:spcPts val="150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Recommendation Engines</a:t>
            </a:r>
            <a:endParaRPr sz="1800">
              <a:solidFill>
                <a:srgbClr val="333333"/>
              </a:solidFill>
              <a:latin typeface="Montserrat"/>
              <a:ea typeface="Montserrat"/>
              <a:cs typeface="Montserrat"/>
              <a:sym typeface="Montserrat"/>
            </a:endParaRPr>
          </a:p>
          <a:p>
            <a:pPr indent="-342900" lvl="0" marL="457200" marR="3556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Customer Segmentation</a:t>
            </a:r>
            <a:endParaRPr sz="1800">
              <a:solidFill>
                <a:srgbClr val="333333"/>
              </a:solidFill>
              <a:latin typeface="Montserrat"/>
              <a:ea typeface="Montserrat"/>
              <a:cs typeface="Montserrat"/>
              <a:sym typeface="Montserrat"/>
            </a:endParaRPr>
          </a:p>
          <a:p>
            <a:pPr indent="-342900" lvl="0" marL="457200" marR="3556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Text Sentiment Analysis</a:t>
            </a:r>
            <a:endParaRPr sz="1800">
              <a:solidFill>
                <a:srgbClr val="333333"/>
              </a:solidFill>
              <a:latin typeface="Montserrat"/>
              <a:ea typeface="Montserrat"/>
              <a:cs typeface="Montserrat"/>
              <a:sym typeface="Montserrat"/>
            </a:endParaRPr>
          </a:p>
          <a:p>
            <a:pPr indent="-342900" lvl="0" marL="457200" marR="3556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Predicting Customer Churn</a:t>
            </a:r>
            <a:endParaRPr sz="1800">
              <a:solidFill>
                <a:srgbClr val="333333"/>
              </a:solidFill>
              <a:latin typeface="Montserrat"/>
              <a:ea typeface="Montserrat"/>
              <a:cs typeface="Montserrat"/>
              <a:sym typeface="Montserrat"/>
            </a:endParaRPr>
          </a:p>
          <a:p>
            <a:pPr indent="-342900" lvl="0" marL="4572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Pattern and image recognition.</a:t>
            </a:r>
            <a:endParaRPr sz="1800">
              <a:solidFill>
                <a:srgbClr val="333333"/>
              </a:solidFill>
              <a:latin typeface="Montserrat"/>
              <a:ea typeface="Montserrat"/>
              <a:cs typeface="Montserrat"/>
              <a:sym typeface="Montserrat"/>
            </a:endParaRPr>
          </a:p>
          <a:p>
            <a:pPr indent="-342900" lvl="0" marL="4572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Email spam filtering.</a:t>
            </a:r>
            <a:endParaRPr sz="1800">
              <a:solidFill>
                <a:srgbClr val="333333"/>
              </a:solidFill>
              <a:latin typeface="Montserrat"/>
              <a:ea typeface="Montserrat"/>
              <a:cs typeface="Montserrat"/>
              <a:sym typeface="Montserrat"/>
            </a:endParaRPr>
          </a:p>
          <a:p>
            <a:pPr indent="-342900" lvl="0" marL="457200" rtl="0" algn="l">
              <a:lnSpc>
                <a:spcPct val="150000"/>
              </a:lnSpc>
              <a:spcBef>
                <a:spcPts val="0"/>
              </a:spcBef>
              <a:spcAft>
                <a:spcPts val="0"/>
              </a:spcAft>
              <a:buClr>
                <a:srgbClr val="333333"/>
              </a:buClr>
              <a:buSzPts val="1800"/>
              <a:buFont typeface="Montserrat"/>
              <a:buChar char="●"/>
            </a:pPr>
            <a:r>
              <a:rPr lang="en" sz="1800">
                <a:solidFill>
                  <a:srgbClr val="333333"/>
                </a:solidFill>
                <a:latin typeface="Montserrat"/>
                <a:ea typeface="Montserrat"/>
                <a:cs typeface="Montserrat"/>
                <a:sym typeface="Montserrat"/>
              </a:rPr>
              <a:t>Financial Modeling</a:t>
            </a:r>
            <a:endParaRPr sz="1800">
              <a:solidFill>
                <a:srgbClr val="333333"/>
              </a:solidFill>
              <a:latin typeface="Montserrat"/>
              <a:ea typeface="Montserrat"/>
              <a:cs typeface="Montserrat"/>
              <a:sym typeface="Montserrat"/>
            </a:endParaRPr>
          </a:p>
          <a:p>
            <a:pPr indent="0" lvl="0" marL="0" rtl="0" algn="l">
              <a:lnSpc>
                <a:spcPct val="115000"/>
              </a:lnSpc>
              <a:spcBef>
                <a:spcPts val="2700"/>
              </a:spcBef>
              <a:spcAft>
                <a:spcPts val="0"/>
              </a:spcAft>
              <a:buClr>
                <a:srgbClr val="000000"/>
              </a:buClr>
              <a:buSzPts val="1100"/>
              <a:buFont typeface="Arial"/>
              <a:buNone/>
            </a:pPr>
            <a:r>
              <a:t/>
            </a:r>
            <a:endParaRPr>
              <a:solidFill>
                <a:srgbClr val="434343"/>
              </a:solidFill>
              <a:latin typeface="Montserrat"/>
              <a:ea typeface="Montserrat"/>
              <a:cs typeface="Montserrat"/>
              <a:sym typeface="Montserrat"/>
            </a:endParaRPr>
          </a:p>
          <a:p>
            <a:pPr indent="0" lvl="0" marL="0" rtl="0" algn="l">
              <a:lnSpc>
                <a:spcPct val="115000"/>
              </a:lnSpc>
              <a:spcBef>
                <a:spcPts val="1600"/>
              </a:spcBef>
              <a:spcAft>
                <a:spcPts val="1600"/>
              </a:spcAft>
              <a:buNone/>
            </a:pPr>
            <a:r>
              <a:t/>
            </a:r>
            <a:endParaRPr sz="2400">
              <a:solidFill>
                <a:srgbClr val="333333"/>
              </a:solidFill>
              <a:latin typeface="Montserrat"/>
              <a:ea typeface="Montserrat"/>
              <a:cs typeface="Montserrat"/>
              <a:sym typeface="Montserrat"/>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7" name="Shape 1227"/>
        <p:cNvGrpSpPr/>
        <p:nvPr/>
      </p:nvGrpSpPr>
      <p:grpSpPr>
        <a:xfrm>
          <a:off x="0" y="0"/>
          <a:ext cx="0" cy="0"/>
          <a:chOff x="0" y="0"/>
          <a:chExt cx="0" cy="0"/>
        </a:xfrm>
      </p:grpSpPr>
      <p:sp>
        <p:nvSpPr>
          <p:cNvPr id="1228" name="Google Shape;1228;p12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229" name="Google Shape;1229;p124"/>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Weights initially start off as random</a:t>
            </a:r>
            <a:endParaRPr sz="3000">
              <a:solidFill>
                <a:srgbClr val="434343"/>
              </a:solidFill>
              <a:latin typeface="Montserrat"/>
              <a:ea typeface="Montserrat"/>
              <a:cs typeface="Montserrat"/>
              <a:sym typeface="Montserrat"/>
            </a:endParaRPr>
          </a:p>
        </p:txBody>
      </p:sp>
      <p:pic>
        <p:nvPicPr>
          <p:cNvPr descr="watermark.jpg" id="1230" name="Google Shape;1230;p1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31" name="Google Shape;1231;p1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232" name="Google Shape;1232;p124"/>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3" name="Google Shape;1233;p124"/>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234" name="Google Shape;1234;p124"/>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235" name="Google Shape;1235;p124"/>
          <p:cNvCxnSpPr>
            <a:endCxn id="1232"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236" name="Google Shape;1236;p124"/>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237" name="Google Shape;1237;p124"/>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238" name="Google Shape;1238;p124"/>
          <p:cNvSpPr txBox="1"/>
          <p:nvPr/>
        </p:nvSpPr>
        <p:spPr>
          <a:xfrm>
            <a:off x="6178038"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
        <p:nvSpPr>
          <p:cNvPr id="1239" name="Google Shape;1239;p124"/>
          <p:cNvSpPr txBox="1"/>
          <p:nvPr/>
        </p:nvSpPr>
        <p:spPr>
          <a:xfrm rot="706249">
            <a:off x="2522077" y="2386998"/>
            <a:ext cx="1382369"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0.5</a:t>
            </a:r>
            <a:endParaRPr b="1" sz="2000">
              <a:latin typeface="Montserrat"/>
              <a:ea typeface="Montserrat"/>
              <a:cs typeface="Montserrat"/>
              <a:sym typeface="Montserrat"/>
            </a:endParaRPr>
          </a:p>
        </p:txBody>
      </p:sp>
      <p:sp>
        <p:nvSpPr>
          <p:cNvPr id="1240" name="Google Shape;1240;p124"/>
          <p:cNvSpPr txBox="1"/>
          <p:nvPr/>
        </p:nvSpPr>
        <p:spPr>
          <a:xfrm rot="-1377908">
            <a:off x="2598575" y="3203372"/>
            <a:ext cx="1382471"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a:t>
            </a:r>
            <a:endParaRPr b="1" sz="2000">
              <a:latin typeface="Montserrat"/>
              <a:ea typeface="Montserrat"/>
              <a:cs typeface="Montserrat"/>
              <a:sym typeface="Montserrat"/>
            </a:endParaRPr>
          </a:p>
        </p:txBody>
      </p:sp>
      <p:sp>
        <p:nvSpPr>
          <p:cNvPr id="1241" name="Google Shape;1241;p124"/>
          <p:cNvSpPr txBox="1"/>
          <p:nvPr/>
        </p:nvSpPr>
        <p:spPr>
          <a:xfrm>
            <a:off x="1302840" y="2078500"/>
            <a:ext cx="4401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a:t>
            </a:r>
            <a:endParaRPr b="1" sz="2000">
              <a:latin typeface="Montserrat"/>
              <a:ea typeface="Montserrat"/>
              <a:cs typeface="Montserrat"/>
              <a:sym typeface="Montserrat"/>
            </a:endParaRPr>
          </a:p>
        </p:txBody>
      </p:sp>
      <p:sp>
        <p:nvSpPr>
          <p:cNvPr id="1242" name="Google Shape;1242;p124"/>
          <p:cNvSpPr txBox="1"/>
          <p:nvPr/>
        </p:nvSpPr>
        <p:spPr>
          <a:xfrm>
            <a:off x="1405140" y="3482875"/>
            <a:ext cx="4401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a:t>
            </a:r>
            <a:endParaRPr b="1" sz="2000">
              <a:latin typeface="Montserrat"/>
              <a:ea typeface="Montserrat"/>
              <a:cs typeface="Montserrat"/>
              <a:sym typeface="Montserrat"/>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1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248" name="Google Shape;1248;p125"/>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Inputs are now multiplied by weights</a:t>
            </a:r>
            <a:endParaRPr sz="3000">
              <a:solidFill>
                <a:srgbClr val="434343"/>
              </a:solidFill>
              <a:latin typeface="Montserrat"/>
              <a:ea typeface="Montserrat"/>
              <a:cs typeface="Montserrat"/>
              <a:sym typeface="Montserrat"/>
            </a:endParaRPr>
          </a:p>
        </p:txBody>
      </p:sp>
      <p:pic>
        <p:nvPicPr>
          <p:cNvPr descr="watermark.jpg" id="1249" name="Google Shape;1249;p1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50" name="Google Shape;1250;p1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251" name="Google Shape;1251;p125"/>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2" name="Google Shape;1252;p125"/>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253" name="Google Shape;1253;p125"/>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254" name="Google Shape;1254;p125"/>
          <p:cNvCxnSpPr>
            <a:endCxn id="1251"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255" name="Google Shape;1255;p125"/>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256" name="Google Shape;1256;p125"/>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257" name="Google Shape;1257;p125"/>
          <p:cNvSpPr txBox="1"/>
          <p:nvPr/>
        </p:nvSpPr>
        <p:spPr>
          <a:xfrm>
            <a:off x="6178038"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
        <p:nvSpPr>
          <p:cNvPr id="1258" name="Google Shape;1258;p125"/>
          <p:cNvSpPr txBox="1"/>
          <p:nvPr/>
        </p:nvSpPr>
        <p:spPr>
          <a:xfrm rot="706249">
            <a:off x="2522077" y="2386998"/>
            <a:ext cx="1382369"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0.5</a:t>
            </a:r>
            <a:endParaRPr b="1" sz="2000">
              <a:latin typeface="Montserrat"/>
              <a:ea typeface="Montserrat"/>
              <a:cs typeface="Montserrat"/>
              <a:sym typeface="Montserrat"/>
            </a:endParaRPr>
          </a:p>
        </p:txBody>
      </p:sp>
      <p:sp>
        <p:nvSpPr>
          <p:cNvPr id="1259" name="Google Shape;1259;p125"/>
          <p:cNvSpPr txBox="1"/>
          <p:nvPr/>
        </p:nvSpPr>
        <p:spPr>
          <a:xfrm rot="-1377908">
            <a:off x="2598575" y="3203372"/>
            <a:ext cx="1382471"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a:t>
            </a:r>
            <a:endParaRPr b="1" sz="2000">
              <a:latin typeface="Montserrat"/>
              <a:ea typeface="Montserrat"/>
              <a:cs typeface="Montserrat"/>
              <a:sym typeface="Montserrat"/>
            </a:endParaRPr>
          </a:p>
        </p:txBody>
      </p:sp>
      <p:sp>
        <p:nvSpPr>
          <p:cNvPr id="1260" name="Google Shape;1260;p125"/>
          <p:cNvSpPr txBox="1"/>
          <p:nvPr/>
        </p:nvSpPr>
        <p:spPr>
          <a:xfrm>
            <a:off x="1302840" y="2078500"/>
            <a:ext cx="4401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a:t>
            </a:r>
            <a:endParaRPr b="1" sz="2000">
              <a:latin typeface="Montserrat"/>
              <a:ea typeface="Montserrat"/>
              <a:cs typeface="Montserrat"/>
              <a:sym typeface="Montserrat"/>
            </a:endParaRPr>
          </a:p>
        </p:txBody>
      </p:sp>
      <p:sp>
        <p:nvSpPr>
          <p:cNvPr id="1261" name="Google Shape;1261;p125"/>
          <p:cNvSpPr txBox="1"/>
          <p:nvPr/>
        </p:nvSpPr>
        <p:spPr>
          <a:xfrm>
            <a:off x="1405140" y="3482875"/>
            <a:ext cx="4401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a:t>
            </a:r>
            <a:endParaRPr b="1" sz="2000">
              <a:latin typeface="Montserrat"/>
              <a:ea typeface="Montserrat"/>
              <a:cs typeface="Montserrat"/>
              <a:sym typeface="Montserrat"/>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1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267" name="Google Shape;1267;p126"/>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Inputs are now multiplied by weights</a:t>
            </a:r>
            <a:endParaRPr sz="3000">
              <a:solidFill>
                <a:srgbClr val="434343"/>
              </a:solidFill>
              <a:latin typeface="Montserrat"/>
              <a:ea typeface="Montserrat"/>
              <a:cs typeface="Montserrat"/>
              <a:sym typeface="Montserrat"/>
            </a:endParaRPr>
          </a:p>
        </p:txBody>
      </p:sp>
      <p:pic>
        <p:nvPicPr>
          <p:cNvPr descr="watermark.jpg" id="1268" name="Google Shape;1268;p1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69" name="Google Shape;1269;p1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270" name="Google Shape;1270;p126"/>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1" name="Google Shape;1271;p126"/>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272" name="Google Shape;1272;p126"/>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273" name="Google Shape;1273;p126"/>
          <p:cNvCxnSpPr>
            <a:endCxn id="1270"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274" name="Google Shape;1274;p126"/>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275" name="Google Shape;1275;p126"/>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276" name="Google Shape;1276;p126"/>
          <p:cNvSpPr txBox="1"/>
          <p:nvPr/>
        </p:nvSpPr>
        <p:spPr>
          <a:xfrm>
            <a:off x="6178038"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
        <p:nvSpPr>
          <p:cNvPr id="1277" name="Google Shape;1277;p126"/>
          <p:cNvSpPr txBox="1"/>
          <p:nvPr/>
        </p:nvSpPr>
        <p:spPr>
          <a:xfrm rot="706173">
            <a:off x="2153697" y="2346841"/>
            <a:ext cx="1657548"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 * 0.5 = 6</a:t>
            </a:r>
            <a:endParaRPr b="1" sz="2000">
              <a:latin typeface="Montserrat"/>
              <a:ea typeface="Montserrat"/>
              <a:cs typeface="Montserrat"/>
              <a:sym typeface="Montserrat"/>
            </a:endParaRPr>
          </a:p>
        </p:txBody>
      </p:sp>
      <p:sp>
        <p:nvSpPr>
          <p:cNvPr id="1278" name="Google Shape;1278;p126"/>
          <p:cNvSpPr txBox="1"/>
          <p:nvPr/>
        </p:nvSpPr>
        <p:spPr>
          <a:xfrm rot="-1377751">
            <a:off x="2292076" y="3265639"/>
            <a:ext cx="1701746"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 * -1 = -4</a:t>
            </a:r>
            <a:endParaRPr b="1" sz="2000">
              <a:latin typeface="Montserrat"/>
              <a:ea typeface="Montserrat"/>
              <a:cs typeface="Montserrat"/>
              <a:sym typeface="Montserrat"/>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 name="Shape 1282"/>
        <p:cNvGrpSpPr/>
        <p:nvPr/>
      </p:nvGrpSpPr>
      <p:grpSpPr>
        <a:xfrm>
          <a:off x="0" y="0"/>
          <a:ext cx="0" cy="0"/>
          <a:chOff x="0" y="0"/>
          <a:chExt cx="0" cy="0"/>
        </a:xfrm>
      </p:grpSpPr>
      <p:sp>
        <p:nvSpPr>
          <p:cNvPr id="1283" name="Google Shape;1283;p1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284" name="Google Shape;1284;p127"/>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Then these results are passed to an activation function.</a:t>
            </a:r>
            <a:endParaRPr sz="3000">
              <a:solidFill>
                <a:srgbClr val="434343"/>
              </a:solidFill>
              <a:latin typeface="Montserrat"/>
              <a:ea typeface="Montserrat"/>
              <a:cs typeface="Montserrat"/>
              <a:sym typeface="Montserrat"/>
            </a:endParaRPr>
          </a:p>
        </p:txBody>
      </p:sp>
      <p:pic>
        <p:nvPicPr>
          <p:cNvPr descr="watermark.jpg" id="1285" name="Google Shape;1285;p1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86" name="Google Shape;1286;p1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287" name="Google Shape;1287;p127"/>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8" name="Google Shape;1288;p127"/>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289" name="Google Shape;1289;p127"/>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290" name="Google Shape;1290;p127"/>
          <p:cNvCxnSpPr>
            <a:endCxn id="1287"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291" name="Google Shape;1291;p127"/>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292" name="Google Shape;1292;p127"/>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293" name="Google Shape;1293;p127"/>
          <p:cNvSpPr txBox="1"/>
          <p:nvPr/>
        </p:nvSpPr>
        <p:spPr>
          <a:xfrm>
            <a:off x="3465700" y="2776975"/>
            <a:ext cx="15627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ontserrat"/>
                <a:ea typeface="Montserrat"/>
                <a:cs typeface="Montserrat"/>
                <a:sym typeface="Montserrat"/>
              </a:rPr>
              <a:t>Activation</a:t>
            </a:r>
            <a:endParaRPr b="1" sz="2000">
              <a:latin typeface="Montserrat"/>
              <a:ea typeface="Montserrat"/>
              <a:cs typeface="Montserrat"/>
              <a:sym typeface="Montserrat"/>
            </a:endParaRPr>
          </a:p>
          <a:p>
            <a:pPr indent="0" lvl="0" marL="0" rtl="0" algn="ctr">
              <a:spcBef>
                <a:spcPts val="0"/>
              </a:spcBef>
              <a:spcAft>
                <a:spcPts val="0"/>
              </a:spcAft>
              <a:buNone/>
            </a:pPr>
            <a:r>
              <a:rPr b="1" lang="en" sz="2000">
                <a:latin typeface="Montserrat"/>
                <a:ea typeface="Montserrat"/>
                <a:cs typeface="Montserrat"/>
                <a:sym typeface="Montserrat"/>
              </a:rPr>
              <a:t>Function</a:t>
            </a:r>
            <a:endParaRPr b="1" sz="2000">
              <a:latin typeface="Montserrat"/>
              <a:ea typeface="Montserrat"/>
              <a:cs typeface="Montserrat"/>
              <a:sym typeface="Montserrat"/>
            </a:endParaRPr>
          </a:p>
        </p:txBody>
      </p:sp>
      <p:sp>
        <p:nvSpPr>
          <p:cNvPr id="1294" name="Google Shape;1294;p127"/>
          <p:cNvSpPr txBox="1"/>
          <p:nvPr/>
        </p:nvSpPr>
        <p:spPr>
          <a:xfrm rot="706173">
            <a:off x="2153697" y="2346841"/>
            <a:ext cx="1657548"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 * 0.5 = 6</a:t>
            </a:r>
            <a:endParaRPr b="1" sz="2000">
              <a:latin typeface="Montserrat"/>
              <a:ea typeface="Montserrat"/>
              <a:cs typeface="Montserrat"/>
              <a:sym typeface="Montserrat"/>
            </a:endParaRPr>
          </a:p>
        </p:txBody>
      </p:sp>
      <p:sp>
        <p:nvSpPr>
          <p:cNvPr id="1295" name="Google Shape;1295;p127"/>
          <p:cNvSpPr txBox="1"/>
          <p:nvPr/>
        </p:nvSpPr>
        <p:spPr>
          <a:xfrm rot="-1377751">
            <a:off x="2292076" y="3265639"/>
            <a:ext cx="1701746"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 * -1 = -4</a:t>
            </a:r>
            <a:endParaRPr b="1" sz="2000">
              <a:latin typeface="Montserrat"/>
              <a:ea typeface="Montserrat"/>
              <a:cs typeface="Montserrat"/>
              <a:sym typeface="Montserrat"/>
            </a:endParaRPr>
          </a:p>
        </p:txBody>
      </p:sp>
      <p:sp>
        <p:nvSpPr>
          <p:cNvPr id="1296" name="Google Shape;1296;p127"/>
          <p:cNvSpPr txBox="1"/>
          <p:nvPr/>
        </p:nvSpPr>
        <p:spPr>
          <a:xfrm>
            <a:off x="6245288" y="292935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0" name="Shape 1300"/>
        <p:cNvGrpSpPr/>
        <p:nvPr/>
      </p:nvGrpSpPr>
      <p:grpSpPr>
        <a:xfrm>
          <a:off x="0" y="0"/>
          <a:ext cx="0" cy="0"/>
          <a:chOff x="0" y="0"/>
          <a:chExt cx="0" cy="0"/>
        </a:xfrm>
      </p:grpSpPr>
      <p:sp>
        <p:nvSpPr>
          <p:cNvPr id="1301" name="Google Shape;1301;p1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302" name="Google Shape;1302;p128"/>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Many activation functions to choose from, we’ll cover this in more detail later!</a:t>
            </a:r>
            <a:endParaRPr sz="3000">
              <a:solidFill>
                <a:srgbClr val="434343"/>
              </a:solidFill>
              <a:latin typeface="Montserrat"/>
              <a:ea typeface="Montserrat"/>
              <a:cs typeface="Montserrat"/>
              <a:sym typeface="Montserrat"/>
            </a:endParaRPr>
          </a:p>
        </p:txBody>
      </p:sp>
      <p:pic>
        <p:nvPicPr>
          <p:cNvPr descr="watermark.jpg" id="1303" name="Google Shape;1303;p1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04" name="Google Shape;1304;p1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305" name="Google Shape;1305;p128"/>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6" name="Google Shape;1306;p128"/>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307" name="Google Shape;1307;p128"/>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308" name="Google Shape;1308;p128"/>
          <p:cNvCxnSpPr>
            <a:endCxn id="1305"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309" name="Google Shape;1309;p128"/>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310" name="Google Shape;1310;p128"/>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311" name="Google Shape;1311;p128"/>
          <p:cNvSpPr txBox="1"/>
          <p:nvPr/>
        </p:nvSpPr>
        <p:spPr>
          <a:xfrm>
            <a:off x="3465700" y="2776975"/>
            <a:ext cx="15627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ontserrat"/>
                <a:ea typeface="Montserrat"/>
                <a:cs typeface="Montserrat"/>
                <a:sym typeface="Montserrat"/>
              </a:rPr>
              <a:t>Activation</a:t>
            </a:r>
            <a:endParaRPr b="1" sz="2000">
              <a:latin typeface="Montserrat"/>
              <a:ea typeface="Montserrat"/>
              <a:cs typeface="Montserrat"/>
              <a:sym typeface="Montserrat"/>
            </a:endParaRPr>
          </a:p>
          <a:p>
            <a:pPr indent="0" lvl="0" marL="0" rtl="0" algn="ctr">
              <a:spcBef>
                <a:spcPts val="0"/>
              </a:spcBef>
              <a:spcAft>
                <a:spcPts val="0"/>
              </a:spcAft>
              <a:buNone/>
            </a:pPr>
            <a:r>
              <a:rPr b="1" lang="en" sz="2000">
                <a:latin typeface="Montserrat"/>
                <a:ea typeface="Montserrat"/>
                <a:cs typeface="Montserrat"/>
                <a:sym typeface="Montserrat"/>
              </a:rPr>
              <a:t>Function</a:t>
            </a:r>
            <a:endParaRPr b="1" sz="2000">
              <a:latin typeface="Montserrat"/>
              <a:ea typeface="Montserrat"/>
              <a:cs typeface="Montserrat"/>
              <a:sym typeface="Montserrat"/>
            </a:endParaRPr>
          </a:p>
        </p:txBody>
      </p:sp>
      <p:sp>
        <p:nvSpPr>
          <p:cNvPr id="1312" name="Google Shape;1312;p128"/>
          <p:cNvSpPr txBox="1"/>
          <p:nvPr/>
        </p:nvSpPr>
        <p:spPr>
          <a:xfrm rot="706173">
            <a:off x="2153697" y="2346841"/>
            <a:ext cx="1657548"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 * 0.5 = 6</a:t>
            </a:r>
            <a:endParaRPr b="1" sz="2000">
              <a:latin typeface="Montserrat"/>
              <a:ea typeface="Montserrat"/>
              <a:cs typeface="Montserrat"/>
              <a:sym typeface="Montserrat"/>
            </a:endParaRPr>
          </a:p>
        </p:txBody>
      </p:sp>
      <p:sp>
        <p:nvSpPr>
          <p:cNvPr id="1313" name="Google Shape;1313;p128"/>
          <p:cNvSpPr txBox="1"/>
          <p:nvPr/>
        </p:nvSpPr>
        <p:spPr>
          <a:xfrm rot="-1377751">
            <a:off x="2292076" y="3265639"/>
            <a:ext cx="1701746"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 * -1 = -4</a:t>
            </a:r>
            <a:endParaRPr b="1" sz="2000">
              <a:latin typeface="Montserrat"/>
              <a:ea typeface="Montserrat"/>
              <a:cs typeface="Montserrat"/>
              <a:sym typeface="Montserrat"/>
            </a:endParaRPr>
          </a:p>
        </p:txBody>
      </p:sp>
      <p:sp>
        <p:nvSpPr>
          <p:cNvPr id="1314" name="Google Shape;1314;p128"/>
          <p:cNvSpPr txBox="1"/>
          <p:nvPr/>
        </p:nvSpPr>
        <p:spPr>
          <a:xfrm>
            <a:off x="6215263"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8" name="Shape 1318"/>
        <p:cNvGrpSpPr/>
        <p:nvPr/>
      </p:nvGrpSpPr>
      <p:grpSpPr>
        <a:xfrm>
          <a:off x="0" y="0"/>
          <a:ext cx="0" cy="0"/>
          <a:chOff x="0" y="0"/>
          <a:chExt cx="0" cy="0"/>
        </a:xfrm>
      </p:grpSpPr>
      <p:sp>
        <p:nvSpPr>
          <p:cNvPr id="1319" name="Google Shape;1319;p1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320" name="Google Shape;1320;p129"/>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For now our activation function will be very simple...</a:t>
            </a:r>
            <a:endParaRPr sz="3000">
              <a:solidFill>
                <a:srgbClr val="434343"/>
              </a:solidFill>
              <a:latin typeface="Montserrat"/>
              <a:ea typeface="Montserrat"/>
              <a:cs typeface="Montserrat"/>
              <a:sym typeface="Montserrat"/>
            </a:endParaRPr>
          </a:p>
        </p:txBody>
      </p:sp>
      <p:pic>
        <p:nvPicPr>
          <p:cNvPr descr="watermark.jpg" id="1321" name="Google Shape;1321;p1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22" name="Google Shape;1322;p1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323" name="Google Shape;1323;p129"/>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4" name="Google Shape;1324;p129"/>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325" name="Google Shape;1325;p129"/>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326" name="Google Shape;1326;p129"/>
          <p:cNvCxnSpPr>
            <a:endCxn id="1323"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327" name="Google Shape;1327;p129"/>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328" name="Google Shape;1328;p129"/>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329" name="Google Shape;1329;p129"/>
          <p:cNvSpPr txBox="1"/>
          <p:nvPr/>
        </p:nvSpPr>
        <p:spPr>
          <a:xfrm>
            <a:off x="3465700" y="2776975"/>
            <a:ext cx="15627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ontserrat"/>
                <a:ea typeface="Montserrat"/>
                <a:cs typeface="Montserrat"/>
                <a:sym typeface="Montserrat"/>
              </a:rPr>
              <a:t>Activation</a:t>
            </a:r>
            <a:endParaRPr b="1" sz="2000">
              <a:latin typeface="Montserrat"/>
              <a:ea typeface="Montserrat"/>
              <a:cs typeface="Montserrat"/>
              <a:sym typeface="Montserrat"/>
            </a:endParaRPr>
          </a:p>
          <a:p>
            <a:pPr indent="0" lvl="0" marL="0" rtl="0" algn="ctr">
              <a:spcBef>
                <a:spcPts val="0"/>
              </a:spcBef>
              <a:spcAft>
                <a:spcPts val="0"/>
              </a:spcAft>
              <a:buNone/>
            </a:pPr>
            <a:r>
              <a:rPr b="1" lang="en" sz="2000">
                <a:latin typeface="Montserrat"/>
                <a:ea typeface="Montserrat"/>
                <a:cs typeface="Montserrat"/>
                <a:sym typeface="Montserrat"/>
              </a:rPr>
              <a:t>Function</a:t>
            </a:r>
            <a:endParaRPr b="1" sz="2000">
              <a:latin typeface="Montserrat"/>
              <a:ea typeface="Montserrat"/>
              <a:cs typeface="Montserrat"/>
              <a:sym typeface="Montserrat"/>
            </a:endParaRPr>
          </a:p>
        </p:txBody>
      </p:sp>
      <p:sp>
        <p:nvSpPr>
          <p:cNvPr id="1330" name="Google Shape;1330;p129"/>
          <p:cNvSpPr txBox="1"/>
          <p:nvPr/>
        </p:nvSpPr>
        <p:spPr>
          <a:xfrm rot="706173">
            <a:off x="2153697" y="2346841"/>
            <a:ext cx="1657548"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 * 0.5 = 6</a:t>
            </a:r>
            <a:endParaRPr b="1" sz="2000">
              <a:latin typeface="Montserrat"/>
              <a:ea typeface="Montserrat"/>
              <a:cs typeface="Montserrat"/>
              <a:sym typeface="Montserrat"/>
            </a:endParaRPr>
          </a:p>
        </p:txBody>
      </p:sp>
      <p:sp>
        <p:nvSpPr>
          <p:cNvPr id="1331" name="Google Shape;1331;p129"/>
          <p:cNvSpPr txBox="1"/>
          <p:nvPr/>
        </p:nvSpPr>
        <p:spPr>
          <a:xfrm rot="-1377751">
            <a:off x="2292076" y="3265639"/>
            <a:ext cx="1701746"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 * -1 = -4</a:t>
            </a:r>
            <a:endParaRPr b="1" sz="2000">
              <a:latin typeface="Montserrat"/>
              <a:ea typeface="Montserrat"/>
              <a:cs typeface="Montserrat"/>
              <a:sym typeface="Montserrat"/>
            </a:endParaRPr>
          </a:p>
        </p:txBody>
      </p:sp>
      <p:sp>
        <p:nvSpPr>
          <p:cNvPr id="1332" name="Google Shape;1332;p129"/>
          <p:cNvSpPr txBox="1"/>
          <p:nvPr/>
        </p:nvSpPr>
        <p:spPr>
          <a:xfrm>
            <a:off x="6255313" y="28793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6" name="Shape 1336"/>
        <p:cNvGrpSpPr/>
        <p:nvPr/>
      </p:nvGrpSpPr>
      <p:grpSpPr>
        <a:xfrm>
          <a:off x="0" y="0"/>
          <a:ext cx="0" cy="0"/>
          <a:chOff x="0" y="0"/>
          <a:chExt cx="0" cy="0"/>
        </a:xfrm>
      </p:grpSpPr>
      <p:sp>
        <p:nvSpPr>
          <p:cNvPr id="1337" name="Google Shape;1337;p1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338" name="Google Shape;1338;p130"/>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If sum of inputs is positive return 1, if sum is negative output 0.</a:t>
            </a:r>
            <a:endParaRPr sz="3000">
              <a:solidFill>
                <a:srgbClr val="434343"/>
              </a:solidFill>
              <a:latin typeface="Montserrat"/>
              <a:ea typeface="Montserrat"/>
              <a:cs typeface="Montserrat"/>
              <a:sym typeface="Montserrat"/>
            </a:endParaRPr>
          </a:p>
        </p:txBody>
      </p:sp>
      <p:pic>
        <p:nvPicPr>
          <p:cNvPr descr="watermark.jpg" id="1339" name="Google Shape;1339;p1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40" name="Google Shape;1340;p1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341" name="Google Shape;1341;p130"/>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2" name="Google Shape;1342;p130"/>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343" name="Google Shape;1343;p130"/>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344" name="Google Shape;1344;p130"/>
          <p:cNvCxnSpPr>
            <a:endCxn id="1341"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345" name="Google Shape;1345;p130"/>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346" name="Google Shape;1346;p130"/>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347" name="Google Shape;1347;p130"/>
          <p:cNvSpPr txBox="1"/>
          <p:nvPr/>
        </p:nvSpPr>
        <p:spPr>
          <a:xfrm>
            <a:off x="3465700" y="2776975"/>
            <a:ext cx="15627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ontserrat"/>
                <a:ea typeface="Montserrat"/>
                <a:cs typeface="Montserrat"/>
                <a:sym typeface="Montserrat"/>
              </a:rPr>
              <a:t>Activation</a:t>
            </a:r>
            <a:endParaRPr b="1" sz="2000">
              <a:latin typeface="Montserrat"/>
              <a:ea typeface="Montserrat"/>
              <a:cs typeface="Montserrat"/>
              <a:sym typeface="Montserrat"/>
            </a:endParaRPr>
          </a:p>
          <a:p>
            <a:pPr indent="0" lvl="0" marL="0" rtl="0" algn="ctr">
              <a:spcBef>
                <a:spcPts val="0"/>
              </a:spcBef>
              <a:spcAft>
                <a:spcPts val="0"/>
              </a:spcAft>
              <a:buNone/>
            </a:pPr>
            <a:r>
              <a:rPr b="1" lang="en" sz="2000">
                <a:latin typeface="Montserrat"/>
                <a:ea typeface="Montserrat"/>
                <a:cs typeface="Montserrat"/>
                <a:sym typeface="Montserrat"/>
              </a:rPr>
              <a:t>Function</a:t>
            </a:r>
            <a:endParaRPr b="1" sz="2000">
              <a:latin typeface="Montserrat"/>
              <a:ea typeface="Montserrat"/>
              <a:cs typeface="Montserrat"/>
              <a:sym typeface="Montserrat"/>
            </a:endParaRPr>
          </a:p>
        </p:txBody>
      </p:sp>
      <p:sp>
        <p:nvSpPr>
          <p:cNvPr id="1348" name="Google Shape;1348;p130"/>
          <p:cNvSpPr txBox="1"/>
          <p:nvPr/>
        </p:nvSpPr>
        <p:spPr>
          <a:xfrm rot="706173">
            <a:off x="2153697" y="2346841"/>
            <a:ext cx="1657548"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 * 0.5 = 6</a:t>
            </a:r>
            <a:endParaRPr b="1" sz="2000">
              <a:latin typeface="Montserrat"/>
              <a:ea typeface="Montserrat"/>
              <a:cs typeface="Montserrat"/>
              <a:sym typeface="Montserrat"/>
            </a:endParaRPr>
          </a:p>
        </p:txBody>
      </p:sp>
      <p:sp>
        <p:nvSpPr>
          <p:cNvPr id="1349" name="Google Shape;1349;p130"/>
          <p:cNvSpPr txBox="1"/>
          <p:nvPr/>
        </p:nvSpPr>
        <p:spPr>
          <a:xfrm rot="-1377751">
            <a:off x="2292076" y="3265639"/>
            <a:ext cx="1701746"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 * -1 = -4</a:t>
            </a:r>
            <a:endParaRPr b="1" sz="2000">
              <a:latin typeface="Montserrat"/>
              <a:ea typeface="Montserrat"/>
              <a:cs typeface="Montserrat"/>
              <a:sym typeface="Montserrat"/>
            </a:endParaRPr>
          </a:p>
        </p:txBody>
      </p:sp>
      <p:sp>
        <p:nvSpPr>
          <p:cNvPr id="1350" name="Google Shape;1350;p130"/>
          <p:cNvSpPr txBox="1"/>
          <p:nvPr/>
        </p:nvSpPr>
        <p:spPr>
          <a:xfrm>
            <a:off x="6245288"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4" name="Shape 1354"/>
        <p:cNvGrpSpPr/>
        <p:nvPr/>
      </p:nvGrpSpPr>
      <p:grpSpPr>
        <a:xfrm>
          <a:off x="0" y="0"/>
          <a:ext cx="0" cy="0"/>
          <a:chOff x="0" y="0"/>
          <a:chExt cx="0" cy="0"/>
        </a:xfrm>
      </p:grpSpPr>
      <p:sp>
        <p:nvSpPr>
          <p:cNvPr id="1355" name="Google Shape;1355;p1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356" name="Google Shape;1356;p131"/>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In this case 6-4=2 so the activation function returns 1.</a:t>
            </a:r>
            <a:endParaRPr sz="3000">
              <a:solidFill>
                <a:srgbClr val="434343"/>
              </a:solidFill>
              <a:latin typeface="Montserrat"/>
              <a:ea typeface="Montserrat"/>
              <a:cs typeface="Montserrat"/>
              <a:sym typeface="Montserrat"/>
            </a:endParaRPr>
          </a:p>
        </p:txBody>
      </p:sp>
      <p:pic>
        <p:nvPicPr>
          <p:cNvPr descr="watermark.jpg" id="1357" name="Google Shape;1357;p1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58" name="Google Shape;1358;p1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359" name="Google Shape;1359;p131"/>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0" name="Google Shape;1360;p131"/>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361" name="Google Shape;1361;p131"/>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362" name="Google Shape;1362;p131"/>
          <p:cNvCxnSpPr>
            <a:endCxn id="1359"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363" name="Google Shape;1363;p131"/>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364" name="Google Shape;1364;p131"/>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365" name="Google Shape;1365;p131"/>
          <p:cNvSpPr txBox="1"/>
          <p:nvPr/>
        </p:nvSpPr>
        <p:spPr>
          <a:xfrm>
            <a:off x="3465700" y="2776975"/>
            <a:ext cx="15627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ontserrat"/>
                <a:ea typeface="Montserrat"/>
                <a:cs typeface="Montserrat"/>
                <a:sym typeface="Montserrat"/>
              </a:rPr>
              <a:t>Activation</a:t>
            </a:r>
            <a:endParaRPr b="1" sz="2000">
              <a:latin typeface="Montserrat"/>
              <a:ea typeface="Montserrat"/>
              <a:cs typeface="Montserrat"/>
              <a:sym typeface="Montserrat"/>
            </a:endParaRPr>
          </a:p>
          <a:p>
            <a:pPr indent="0" lvl="0" marL="0" rtl="0" algn="ctr">
              <a:spcBef>
                <a:spcPts val="0"/>
              </a:spcBef>
              <a:spcAft>
                <a:spcPts val="0"/>
              </a:spcAft>
              <a:buNone/>
            </a:pPr>
            <a:r>
              <a:rPr b="1" lang="en" sz="2000">
                <a:latin typeface="Montserrat"/>
                <a:ea typeface="Montserrat"/>
                <a:cs typeface="Montserrat"/>
                <a:sym typeface="Montserrat"/>
              </a:rPr>
              <a:t>Function</a:t>
            </a:r>
            <a:endParaRPr b="1" sz="2000">
              <a:latin typeface="Montserrat"/>
              <a:ea typeface="Montserrat"/>
              <a:cs typeface="Montserrat"/>
              <a:sym typeface="Montserrat"/>
            </a:endParaRPr>
          </a:p>
        </p:txBody>
      </p:sp>
      <p:sp>
        <p:nvSpPr>
          <p:cNvPr id="1366" name="Google Shape;1366;p131"/>
          <p:cNvSpPr txBox="1"/>
          <p:nvPr/>
        </p:nvSpPr>
        <p:spPr>
          <a:xfrm rot="706173">
            <a:off x="2153697" y="2346841"/>
            <a:ext cx="1657548"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 * 0.5 = 6</a:t>
            </a:r>
            <a:endParaRPr b="1" sz="2000">
              <a:latin typeface="Montserrat"/>
              <a:ea typeface="Montserrat"/>
              <a:cs typeface="Montserrat"/>
              <a:sym typeface="Montserrat"/>
            </a:endParaRPr>
          </a:p>
        </p:txBody>
      </p:sp>
      <p:sp>
        <p:nvSpPr>
          <p:cNvPr id="1367" name="Google Shape;1367;p131"/>
          <p:cNvSpPr txBox="1"/>
          <p:nvPr/>
        </p:nvSpPr>
        <p:spPr>
          <a:xfrm rot="-1377751">
            <a:off x="2292076" y="3265639"/>
            <a:ext cx="1701746"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 * -1 = -4</a:t>
            </a:r>
            <a:endParaRPr b="1" sz="2000">
              <a:latin typeface="Montserrat"/>
              <a:ea typeface="Montserrat"/>
              <a:cs typeface="Montserrat"/>
              <a:sym typeface="Montserrat"/>
            </a:endParaRPr>
          </a:p>
        </p:txBody>
      </p:sp>
      <p:sp>
        <p:nvSpPr>
          <p:cNvPr id="1368" name="Google Shape;1368;p131"/>
          <p:cNvSpPr txBox="1"/>
          <p:nvPr/>
        </p:nvSpPr>
        <p:spPr>
          <a:xfrm>
            <a:off x="6330438" y="30545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
        <p:nvSpPr>
          <p:cNvPr id="1369" name="Google Shape;1369;p131"/>
          <p:cNvSpPr txBox="1"/>
          <p:nvPr/>
        </p:nvSpPr>
        <p:spPr>
          <a:xfrm rot="862">
            <a:off x="6655999" y="2746750"/>
            <a:ext cx="11967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a:t>
            </a:r>
            <a:endParaRPr b="1" sz="2000">
              <a:latin typeface="Montserrat"/>
              <a:ea typeface="Montserrat"/>
              <a:cs typeface="Montserrat"/>
              <a:sym typeface="Montserrat"/>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3" name="Shape 1373"/>
        <p:cNvGrpSpPr/>
        <p:nvPr/>
      </p:nvGrpSpPr>
      <p:grpSpPr>
        <a:xfrm>
          <a:off x="0" y="0"/>
          <a:ext cx="0" cy="0"/>
          <a:chOff x="0" y="0"/>
          <a:chExt cx="0" cy="0"/>
        </a:xfrm>
      </p:grpSpPr>
      <p:sp>
        <p:nvSpPr>
          <p:cNvPr id="1374" name="Google Shape;1374;p1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375" name="Google Shape;1375;p132"/>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There is a possible issue. What if the original inputs started off as zero?</a:t>
            </a:r>
            <a:endParaRPr sz="3000">
              <a:solidFill>
                <a:srgbClr val="434343"/>
              </a:solidFill>
              <a:latin typeface="Montserrat"/>
              <a:ea typeface="Montserrat"/>
              <a:cs typeface="Montserrat"/>
              <a:sym typeface="Montserrat"/>
            </a:endParaRPr>
          </a:p>
        </p:txBody>
      </p:sp>
      <p:pic>
        <p:nvPicPr>
          <p:cNvPr descr="watermark.jpg" id="1376" name="Google Shape;1376;p1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77" name="Google Shape;1377;p1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378" name="Google Shape;1378;p132"/>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9" name="Google Shape;1379;p132"/>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380" name="Google Shape;1380;p132"/>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381" name="Google Shape;1381;p132"/>
          <p:cNvCxnSpPr>
            <a:endCxn id="1378"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382" name="Google Shape;1382;p132"/>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383" name="Google Shape;1383;p132"/>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384" name="Google Shape;1384;p132"/>
          <p:cNvSpPr txBox="1"/>
          <p:nvPr/>
        </p:nvSpPr>
        <p:spPr>
          <a:xfrm>
            <a:off x="3465700" y="2776975"/>
            <a:ext cx="15627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ontserrat"/>
                <a:ea typeface="Montserrat"/>
                <a:cs typeface="Montserrat"/>
                <a:sym typeface="Montserrat"/>
              </a:rPr>
              <a:t>Activation</a:t>
            </a:r>
            <a:endParaRPr b="1" sz="2000">
              <a:latin typeface="Montserrat"/>
              <a:ea typeface="Montserrat"/>
              <a:cs typeface="Montserrat"/>
              <a:sym typeface="Montserrat"/>
            </a:endParaRPr>
          </a:p>
          <a:p>
            <a:pPr indent="0" lvl="0" marL="0" rtl="0" algn="ctr">
              <a:spcBef>
                <a:spcPts val="0"/>
              </a:spcBef>
              <a:spcAft>
                <a:spcPts val="0"/>
              </a:spcAft>
              <a:buNone/>
            </a:pPr>
            <a:r>
              <a:rPr b="1" lang="en" sz="2000">
                <a:latin typeface="Montserrat"/>
                <a:ea typeface="Montserrat"/>
                <a:cs typeface="Montserrat"/>
                <a:sym typeface="Montserrat"/>
              </a:rPr>
              <a:t>Function</a:t>
            </a:r>
            <a:endParaRPr b="1" sz="2000">
              <a:latin typeface="Montserrat"/>
              <a:ea typeface="Montserrat"/>
              <a:cs typeface="Montserrat"/>
              <a:sym typeface="Montserrat"/>
            </a:endParaRPr>
          </a:p>
        </p:txBody>
      </p:sp>
      <p:sp>
        <p:nvSpPr>
          <p:cNvPr id="1385" name="Google Shape;1385;p132"/>
          <p:cNvSpPr txBox="1"/>
          <p:nvPr/>
        </p:nvSpPr>
        <p:spPr>
          <a:xfrm rot="706173">
            <a:off x="2208322" y="2346841"/>
            <a:ext cx="1657548"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 * 0.5 = 6</a:t>
            </a:r>
            <a:endParaRPr b="1" sz="2000">
              <a:latin typeface="Montserrat"/>
              <a:ea typeface="Montserrat"/>
              <a:cs typeface="Montserrat"/>
              <a:sym typeface="Montserrat"/>
            </a:endParaRPr>
          </a:p>
        </p:txBody>
      </p:sp>
      <p:sp>
        <p:nvSpPr>
          <p:cNvPr id="1386" name="Google Shape;1386;p132"/>
          <p:cNvSpPr txBox="1"/>
          <p:nvPr/>
        </p:nvSpPr>
        <p:spPr>
          <a:xfrm rot="-1377751">
            <a:off x="2292076" y="3265639"/>
            <a:ext cx="1701746"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 * -1 = -4</a:t>
            </a:r>
            <a:endParaRPr b="1" sz="2000">
              <a:latin typeface="Montserrat"/>
              <a:ea typeface="Montserrat"/>
              <a:cs typeface="Montserrat"/>
              <a:sym typeface="Montserrat"/>
            </a:endParaRPr>
          </a:p>
        </p:txBody>
      </p:sp>
      <p:sp>
        <p:nvSpPr>
          <p:cNvPr id="1387" name="Google Shape;1387;p132"/>
          <p:cNvSpPr txBox="1"/>
          <p:nvPr/>
        </p:nvSpPr>
        <p:spPr>
          <a:xfrm>
            <a:off x="6330438" y="30545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
        <p:nvSpPr>
          <p:cNvPr id="1388" name="Google Shape;1388;p132"/>
          <p:cNvSpPr txBox="1"/>
          <p:nvPr/>
        </p:nvSpPr>
        <p:spPr>
          <a:xfrm rot="862">
            <a:off x="6655999" y="2746750"/>
            <a:ext cx="11967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a:t>
            </a:r>
            <a:endParaRPr b="1" sz="2000">
              <a:latin typeface="Montserrat"/>
              <a:ea typeface="Montserrat"/>
              <a:cs typeface="Montserrat"/>
              <a:sym typeface="Montserrat"/>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2" name="Shape 1392"/>
        <p:cNvGrpSpPr/>
        <p:nvPr/>
      </p:nvGrpSpPr>
      <p:grpSpPr>
        <a:xfrm>
          <a:off x="0" y="0"/>
          <a:ext cx="0" cy="0"/>
          <a:chOff x="0" y="0"/>
          <a:chExt cx="0" cy="0"/>
        </a:xfrm>
      </p:grpSpPr>
      <p:sp>
        <p:nvSpPr>
          <p:cNvPr id="1393" name="Google Shape;1393;p1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394" name="Google Shape;1394;p133"/>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Then any weight multiplied by the input would still result in zero!</a:t>
            </a:r>
            <a:endParaRPr sz="3000">
              <a:solidFill>
                <a:srgbClr val="434343"/>
              </a:solidFill>
              <a:latin typeface="Montserrat"/>
              <a:ea typeface="Montserrat"/>
              <a:cs typeface="Montserrat"/>
              <a:sym typeface="Montserrat"/>
            </a:endParaRPr>
          </a:p>
        </p:txBody>
      </p:sp>
      <p:pic>
        <p:nvPicPr>
          <p:cNvPr descr="watermark.jpg" id="1395" name="Google Shape;1395;p1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96" name="Google Shape;1396;p1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397" name="Google Shape;1397;p133"/>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98" name="Google Shape;1398;p133"/>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399" name="Google Shape;1399;p133"/>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400" name="Google Shape;1400;p133"/>
          <p:cNvCxnSpPr>
            <a:endCxn id="1397"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401" name="Google Shape;1401;p133"/>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402" name="Google Shape;1402;p133"/>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403" name="Google Shape;1403;p133"/>
          <p:cNvSpPr txBox="1"/>
          <p:nvPr/>
        </p:nvSpPr>
        <p:spPr>
          <a:xfrm>
            <a:off x="3465700" y="2776975"/>
            <a:ext cx="15627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ontserrat"/>
                <a:ea typeface="Montserrat"/>
                <a:cs typeface="Montserrat"/>
                <a:sym typeface="Montserrat"/>
              </a:rPr>
              <a:t>Activation</a:t>
            </a:r>
            <a:endParaRPr b="1" sz="2000">
              <a:latin typeface="Montserrat"/>
              <a:ea typeface="Montserrat"/>
              <a:cs typeface="Montserrat"/>
              <a:sym typeface="Montserrat"/>
            </a:endParaRPr>
          </a:p>
          <a:p>
            <a:pPr indent="0" lvl="0" marL="0" rtl="0" algn="ctr">
              <a:spcBef>
                <a:spcPts val="0"/>
              </a:spcBef>
              <a:spcAft>
                <a:spcPts val="0"/>
              </a:spcAft>
              <a:buNone/>
            </a:pPr>
            <a:r>
              <a:rPr b="1" lang="en" sz="2000">
                <a:latin typeface="Montserrat"/>
                <a:ea typeface="Montserrat"/>
                <a:cs typeface="Montserrat"/>
                <a:sym typeface="Montserrat"/>
              </a:rPr>
              <a:t>Function</a:t>
            </a:r>
            <a:endParaRPr b="1" sz="2000">
              <a:latin typeface="Montserrat"/>
              <a:ea typeface="Montserrat"/>
              <a:cs typeface="Montserrat"/>
              <a:sym typeface="Montserrat"/>
            </a:endParaRPr>
          </a:p>
        </p:txBody>
      </p:sp>
      <p:sp>
        <p:nvSpPr>
          <p:cNvPr id="1404" name="Google Shape;1404;p133"/>
          <p:cNvSpPr txBox="1"/>
          <p:nvPr/>
        </p:nvSpPr>
        <p:spPr>
          <a:xfrm rot="706173">
            <a:off x="2153697" y="2346841"/>
            <a:ext cx="1657548"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 * 0.5 = 6</a:t>
            </a:r>
            <a:endParaRPr b="1" sz="2000">
              <a:latin typeface="Montserrat"/>
              <a:ea typeface="Montserrat"/>
              <a:cs typeface="Montserrat"/>
              <a:sym typeface="Montserrat"/>
            </a:endParaRPr>
          </a:p>
        </p:txBody>
      </p:sp>
      <p:sp>
        <p:nvSpPr>
          <p:cNvPr id="1405" name="Google Shape;1405;p133"/>
          <p:cNvSpPr txBox="1"/>
          <p:nvPr/>
        </p:nvSpPr>
        <p:spPr>
          <a:xfrm rot="-1377751">
            <a:off x="2292076" y="3265639"/>
            <a:ext cx="1701746"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 * -1 = -4</a:t>
            </a:r>
            <a:endParaRPr b="1" sz="2000">
              <a:latin typeface="Montserrat"/>
              <a:ea typeface="Montserrat"/>
              <a:cs typeface="Montserrat"/>
              <a:sym typeface="Montserrat"/>
            </a:endParaRPr>
          </a:p>
        </p:txBody>
      </p:sp>
      <p:sp>
        <p:nvSpPr>
          <p:cNvPr id="1406" name="Google Shape;1406;p133"/>
          <p:cNvSpPr txBox="1"/>
          <p:nvPr/>
        </p:nvSpPr>
        <p:spPr>
          <a:xfrm>
            <a:off x="6330438" y="30545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
        <p:nvSpPr>
          <p:cNvPr id="1407" name="Google Shape;1407;p133"/>
          <p:cNvSpPr txBox="1"/>
          <p:nvPr/>
        </p:nvSpPr>
        <p:spPr>
          <a:xfrm rot="862">
            <a:off x="6655999" y="2746750"/>
            <a:ext cx="11967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a:t>
            </a:r>
            <a:endParaRPr b="1" sz="2000">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descr="watermark.jpg" id="190" name="Google Shape;190;p3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91" name="Google Shape;191;p35"/>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192" name="Google Shape;192;p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93" name="Google Shape;193;p35"/>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Supervised Learning</a:t>
            </a:r>
            <a:endParaRPr sz="3000">
              <a:solidFill>
                <a:srgbClr val="2A3990"/>
              </a:solidFill>
              <a:latin typeface="Roboto"/>
              <a:ea typeface="Roboto"/>
              <a:cs typeface="Roboto"/>
              <a:sym typeface="Roboto"/>
            </a:endParaRPr>
          </a:p>
        </p:txBody>
      </p:sp>
      <p:sp>
        <p:nvSpPr>
          <p:cNvPr id="194" name="Google Shape;194;p35"/>
          <p:cNvSpPr txBox="1"/>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p>
            <a:pPr indent="-393700" lvl="0" marL="457200" rtl="0" algn="l">
              <a:lnSpc>
                <a:spcPct val="115000"/>
              </a:lnSpc>
              <a:spcBef>
                <a:spcPts val="0"/>
              </a:spcBef>
              <a:spcAft>
                <a:spcPts val="0"/>
              </a:spcAft>
              <a:buClr>
                <a:srgbClr val="434343"/>
              </a:buClr>
              <a:buSzPts val="2600"/>
              <a:buFont typeface="Arial"/>
              <a:buChar char="●"/>
            </a:pPr>
            <a:r>
              <a:rPr b="1" lang="en" sz="2600">
                <a:solidFill>
                  <a:srgbClr val="434343"/>
                </a:solidFill>
                <a:latin typeface="Montserrat"/>
                <a:ea typeface="Montserrat"/>
                <a:cs typeface="Montserrat"/>
                <a:sym typeface="Montserrat"/>
              </a:rPr>
              <a:t>Supervised learning </a:t>
            </a:r>
            <a:r>
              <a:rPr lang="en" sz="2600">
                <a:solidFill>
                  <a:srgbClr val="434343"/>
                </a:solidFill>
                <a:latin typeface="Montserrat"/>
                <a:ea typeface="Montserrat"/>
                <a:cs typeface="Montserrat"/>
                <a:sym typeface="Montserrat"/>
              </a:rPr>
              <a:t>algorithms are trained using </a:t>
            </a:r>
            <a:r>
              <a:rPr b="1" lang="en" sz="2600">
                <a:solidFill>
                  <a:srgbClr val="434343"/>
                </a:solidFill>
                <a:latin typeface="Montserrat"/>
                <a:ea typeface="Montserrat"/>
                <a:cs typeface="Montserrat"/>
                <a:sym typeface="Montserrat"/>
              </a:rPr>
              <a:t>labeled</a:t>
            </a:r>
            <a:r>
              <a:rPr lang="en" sz="2600">
                <a:solidFill>
                  <a:srgbClr val="434343"/>
                </a:solidFill>
                <a:latin typeface="Montserrat"/>
                <a:ea typeface="Montserrat"/>
                <a:cs typeface="Montserrat"/>
                <a:sym typeface="Montserrat"/>
              </a:rPr>
              <a:t> examples, such as an input where the desired output is known. </a:t>
            </a:r>
            <a:endParaRPr sz="2600">
              <a:solidFill>
                <a:srgbClr val="434343"/>
              </a:solidFill>
              <a:latin typeface="Montserrat"/>
              <a:ea typeface="Montserrat"/>
              <a:cs typeface="Montserrat"/>
              <a:sym typeface="Montserrat"/>
            </a:endParaRPr>
          </a:p>
          <a:p>
            <a:pPr indent="-393700" lvl="0" marL="457200" rtl="0" algn="l">
              <a:lnSpc>
                <a:spcPct val="115000"/>
              </a:lnSpc>
              <a:spcBef>
                <a:spcPts val="0"/>
              </a:spcBef>
              <a:spcAft>
                <a:spcPts val="0"/>
              </a:spcAft>
              <a:buClr>
                <a:srgbClr val="434343"/>
              </a:buClr>
              <a:buSzPts val="2600"/>
              <a:buFont typeface="Montserrat"/>
              <a:buChar char="●"/>
            </a:pPr>
            <a:r>
              <a:rPr lang="en" sz="2600">
                <a:solidFill>
                  <a:srgbClr val="434343"/>
                </a:solidFill>
                <a:latin typeface="Montserrat"/>
                <a:ea typeface="Montserrat"/>
                <a:cs typeface="Montserrat"/>
                <a:sym typeface="Montserrat"/>
              </a:rPr>
              <a:t>For example, a picture could have a category label, such as either Dog or Cat.</a:t>
            </a:r>
            <a:endParaRPr sz="2600">
              <a:solidFill>
                <a:srgbClr val="434343"/>
              </a:solidFill>
              <a:latin typeface="Montserrat"/>
              <a:ea typeface="Montserrat"/>
              <a:cs typeface="Montserrat"/>
              <a:sym typeface="Montserrat"/>
            </a:endParaRPr>
          </a:p>
          <a:p>
            <a:pPr indent="0" lvl="0" marL="0" rtl="0" algn="l">
              <a:lnSpc>
                <a:spcPct val="115000"/>
              </a:lnSpc>
              <a:spcBef>
                <a:spcPts val="1600"/>
              </a:spcBef>
              <a:spcAft>
                <a:spcPts val="1600"/>
              </a:spcAft>
              <a:buNone/>
            </a:pPr>
            <a:r>
              <a:t/>
            </a:r>
            <a:endParaRPr sz="2600">
              <a:solidFill>
                <a:srgbClr val="434343"/>
              </a:solidFill>
              <a:latin typeface="Montserrat"/>
              <a:ea typeface="Montserrat"/>
              <a:cs typeface="Montserrat"/>
              <a:sym typeface="Montserrat"/>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1" name="Shape 1411"/>
        <p:cNvGrpSpPr/>
        <p:nvPr/>
      </p:nvGrpSpPr>
      <p:grpSpPr>
        <a:xfrm>
          <a:off x="0" y="0"/>
          <a:ext cx="0" cy="0"/>
          <a:chOff x="0" y="0"/>
          <a:chExt cx="0" cy="0"/>
        </a:xfrm>
      </p:grpSpPr>
      <p:sp>
        <p:nvSpPr>
          <p:cNvPr id="1412" name="Google Shape;1412;p1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413" name="Google Shape;1413;p134"/>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fix this by adding in a bias term, in this case we choose 1.</a:t>
            </a:r>
            <a:endParaRPr sz="3000">
              <a:solidFill>
                <a:srgbClr val="434343"/>
              </a:solidFill>
              <a:latin typeface="Montserrat"/>
              <a:ea typeface="Montserrat"/>
              <a:cs typeface="Montserrat"/>
              <a:sym typeface="Montserrat"/>
            </a:endParaRPr>
          </a:p>
        </p:txBody>
      </p:sp>
      <p:pic>
        <p:nvPicPr>
          <p:cNvPr descr="watermark.jpg" id="1414" name="Google Shape;1414;p1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415" name="Google Shape;1415;p13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416" name="Google Shape;1416;p134"/>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7" name="Google Shape;1417;p134"/>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418" name="Google Shape;1418;p134"/>
          <p:cNvCxnSpPr/>
          <p:nvPr/>
        </p:nvCxnSpPr>
        <p:spPr>
          <a:xfrm flipH="1">
            <a:off x="2198700" y="3347925"/>
            <a:ext cx="1372200" cy="300600"/>
          </a:xfrm>
          <a:prstGeom prst="straightConnector1">
            <a:avLst/>
          </a:prstGeom>
          <a:noFill/>
          <a:ln cap="flat" cmpd="sng" w="76200">
            <a:solidFill>
              <a:schemeClr val="dk2"/>
            </a:solidFill>
            <a:prstDash val="solid"/>
            <a:round/>
            <a:headEnd len="med" w="med" type="none"/>
            <a:tailEnd len="med" w="med" type="none"/>
          </a:ln>
        </p:spPr>
      </p:cxnSp>
      <p:cxnSp>
        <p:nvCxnSpPr>
          <p:cNvPr id="1419" name="Google Shape;1419;p134"/>
          <p:cNvCxnSpPr>
            <a:endCxn id="1416"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420" name="Google Shape;1420;p134"/>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421" name="Google Shape;1421;p134"/>
          <p:cNvSpPr txBox="1"/>
          <p:nvPr/>
        </p:nvSpPr>
        <p:spPr>
          <a:xfrm>
            <a:off x="1072463" y="31831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422" name="Google Shape;1422;p134"/>
          <p:cNvSpPr txBox="1"/>
          <p:nvPr/>
        </p:nvSpPr>
        <p:spPr>
          <a:xfrm>
            <a:off x="3465700" y="2776975"/>
            <a:ext cx="15627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ontserrat"/>
                <a:ea typeface="Montserrat"/>
                <a:cs typeface="Montserrat"/>
                <a:sym typeface="Montserrat"/>
              </a:rPr>
              <a:t>Activation</a:t>
            </a:r>
            <a:endParaRPr b="1" sz="2000">
              <a:latin typeface="Montserrat"/>
              <a:ea typeface="Montserrat"/>
              <a:cs typeface="Montserrat"/>
              <a:sym typeface="Montserrat"/>
            </a:endParaRPr>
          </a:p>
          <a:p>
            <a:pPr indent="0" lvl="0" marL="0" rtl="0" algn="ctr">
              <a:spcBef>
                <a:spcPts val="0"/>
              </a:spcBef>
              <a:spcAft>
                <a:spcPts val="0"/>
              </a:spcAft>
              <a:buNone/>
            </a:pPr>
            <a:r>
              <a:rPr b="1" lang="en" sz="2000">
                <a:latin typeface="Montserrat"/>
                <a:ea typeface="Montserrat"/>
                <a:cs typeface="Montserrat"/>
                <a:sym typeface="Montserrat"/>
              </a:rPr>
              <a:t>Function</a:t>
            </a:r>
            <a:endParaRPr b="1" sz="2000">
              <a:latin typeface="Montserrat"/>
              <a:ea typeface="Montserrat"/>
              <a:cs typeface="Montserrat"/>
              <a:sym typeface="Montserrat"/>
            </a:endParaRPr>
          </a:p>
        </p:txBody>
      </p:sp>
      <p:sp>
        <p:nvSpPr>
          <p:cNvPr id="1423" name="Google Shape;1423;p134"/>
          <p:cNvSpPr txBox="1"/>
          <p:nvPr/>
        </p:nvSpPr>
        <p:spPr>
          <a:xfrm rot="706173">
            <a:off x="2175372" y="2346841"/>
            <a:ext cx="1657548"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 * 0.5 = 6</a:t>
            </a:r>
            <a:endParaRPr b="1" sz="2000">
              <a:latin typeface="Montserrat"/>
              <a:ea typeface="Montserrat"/>
              <a:cs typeface="Montserrat"/>
              <a:sym typeface="Montserrat"/>
            </a:endParaRPr>
          </a:p>
        </p:txBody>
      </p:sp>
      <p:sp>
        <p:nvSpPr>
          <p:cNvPr id="1424" name="Google Shape;1424;p134"/>
          <p:cNvSpPr txBox="1"/>
          <p:nvPr/>
        </p:nvSpPr>
        <p:spPr>
          <a:xfrm rot="-536751">
            <a:off x="2131684" y="3054597"/>
            <a:ext cx="1701599" cy="611046"/>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 * -1 = -4</a:t>
            </a:r>
            <a:endParaRPr b="1" sz="2000">
              <a:latin typeface="Montserrat"/>
              <a:ea typeface="Montserrat"/>
              <a:cs typeface="Montserrat"/>
              <a:sym typeface="Montserrat"/>
            </a:endParaRPr>
          </a:p>
        </p:txBody>
      </p:sp>
      <p:sp>
        <p:nvSpPr>
          <p:cNvPr id="1425" name="Google Shape;1425;p134"/>
          <p:cNvSpPr txBox="1"/>
          <p:nvPr/>
        </p:nvSpPr>
        <p:spPr>
          <a:xfrm>
            <a:off x="6330438" y="30545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
        <p:nvSpPr>
          <p:cNvPr id="1426" name="Google Shape;1426;p134"/>
          <p:cNvSpPr txBox="1"/>
          <p:nvPr/>
        </p:nvSpPr>
        <p:spPr>
          <a:xfrm rot="862">
            <a:off x="6655999" y="2746750"/>
            <a:ext cx="11967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a:t>
            </a:r>
            <a:endParaRPr b="1" sz="2000">
              <a:latin typeface="Montserrat"/>
              <a:ea typeface="Montserrat"/>
              <a:cs typeface="Montserrat"/>
              <a:sym typeface="Montserrat"/>
            </a:endParaRPr>
          </a:p>
        </p:txBody>
      </p:sp>
      <p:sp>
        <p:nvSpPr>
          <p:cNvPr id="1427" name="Google Shape;1427;p134"/>
          <p:cNvSpPr txBox="1"/>
          <p:nvPr/>
        </p:nvSpPr>
        <p:spPr>
          <a:xfrm>
            <a:off x="1472338" y="41902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Bias</a:t>
            </a:r>
            <a:endParaRPr sz="2000">
              <a:latin typeface="Montserrat"/>
              <a:ea typeface="Montserrat"/>
              <a:cs typeface="Montserrat"/>
              <a:sym typeface="Montserrat"/>
            </a:endParaRPr>
          </a:p>
        </p:txBody>
      </p:sp>
      <p:sp>
        <p:nvSpPr>
          <p:cNvPr id="1428" name="Google Shape;1428;p134"/>
          <p:cNvSpPr txBox="1"/>
          <p:nvPr/>
        </p:nvSpPr>
        <p:spPr>
          <a:xfrm rot="-1587940">
            <a:off x="2471467" y="3499850"/>
            <a:ext cx="1701740" cy="610984"/>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 + 1</a:t>
            </a:r>
            <a:endParaRPr b="1" sz="2000">
              <a:latin typeface="Montserrat"/>
              <a:ea typeface="Montserrat"/>
              <a:cs typeface="Montserrat"/>
              <a:sym typeface="Montserrat"/>
            </a:endParaRPr>
          </a:p>
        </p:txBody>
      </p:sp>
      <p:cxnSp>
        <p:nvCxnSpPr>
          <p:cNvPr id="1429" name="Google Shape;1429;p134"/>
          <p:cNvCxnSpPr/>
          <p:nvPr/>
        </p:nvCxnSpPr>
        <p:spPr>
          <a:xfrm flipH="1">
            <a:off x="2197000" y="3683475"/>
            <a:ext cx="1614300" cy="8280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3" name="Shape 1433"/>
        <p:cNvGrpSpPr/>
        <p:nvPr/>
      </p:nvGrpSpPr>
      <p:grpSpPr>
        <a:xfrm>
          <a:off x="0" y="0"/>
          <a:ext cx="0" cy="0"/>
          <a:chOff x="0" y="0"/>
          <a:chExt cx="0" cy="0"/>
        </a:xfrm>
      </p:grpSpPr>
      <p:sp>
        <p:nvSpPr>
          <p:cNvPr id="1434" name="Google Shape;1434;p1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435" name="Google Shape;1435;p135"/>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So what does this look like mathematically? </a:t>
            </a:r>
            <a:endParaRPr sz="3000">
              <a:solidFill>
                <a:srgbClr val="434343"/>
              </a:solidFill>
              <a:latin typeface="Montserrat"/>
              <a:ea typeface="Montserrat"/>
              <a:cs typeface="Montserrat"/>
              <a:sym typeface="Montserrat"/>
            </a:endParaRPr>
          </a:p>
        </p:txBody>
      </p:sp>
      <p:pic>
        <p:nvPicPr>
          <p:cNvPr descr="watermark.jpg" id="1436" name="Google Shape;1436;p1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437" name="Google Shape;1437;p13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438" name="Google Shape;1438;p135"/>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9" name="Google Shape;1439;p135"/>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440" name="Google Shape;1440;p135"/>
          <p:cNvCxnSpPr/>
          <p:nvPr/>
        </p:nvCxnSpPr>
        <p:spPr>
          <a:xfrm flipH="1">
            <a:off x="2198700" y="3347925"/>
            <a:ext cx="1372200" cy="300600"/>
          </a:xfrm>
          <a:prstGeom prst="straightConnector1">
            <a:avLst/>
          </a:prstGeom>
          <a:noFill/>
          <a:ln cap="flat" cmpd="sng" w="76200">
            <a:solidFill>
              <a:schemeClr val="dk2"/>
            </a:solidFill>
            <a:prstDash val="solid"/>
            <a:round/>
            <a:headEnd len="med" w="med" type="none"/>
            <a:tailEnd len="med" w="med" type="none"/>
          </a:ln>
        </p:spPr>
      </p:cxnSp>
      <p:cxnSp>
        <p:nvCxnSpPr>
          <p:cNvPr id="1441" name="Google Shape;1441;p135"/>
          <p:cNvCxnSpPr>
            <a:endCxn id="1438"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442" name="Google Shape;1442;p135"/>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443" name="Google Shape;1443;p135"/>
          <p:cNvSpPr txBox="1"/>
          <p:nvPr/>
        </p:nvSpPr>
        <p:spPr>
          <a:xfrm>
            <a:off x="1072463" y="31831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444" name="Google Shape;1444;p135"/>
          <p:cNvSpPr txBox="1"/>
          <p:nvPr/>
        </p:nvSpPr>
        <p:spPr>
          <a:xfrm>
            <a:off x="3465700" y="2776975"/>
            <a:ext cx="1562700" cy="61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Montserrat"/>
                <a:ea typeface="Montserrat"/>
                <a:cs typeface="Montserrat"/>
                <a:sym typeface="Montserrat"/>
              </a:rPr>
              <a:t>Activation</a:t>
            </a:r>
            <a:endParaRPr b="1" sz="2000">
              <a:latin typeface="Montserrat"/>
              <a:ea typeface="Montserrat"/>
              <a:cs typeface="Montserrat"/>
              <a:sym typeface="Montserrat"/>
            </a:endParaRPr>
          </a:p>
          <a:p>
            <a:pPr indent="0" lvl="0" marL="0" rtl="0" algn="ctr">
              <a:spcBef>
                <a:spcPts val="0"/>
              </a:spcBef>
              <a:spcAft>
                <a:spcPts val="0"/>
              </a:spcAft>
              <a:buNone/>
            </a:pPr>
            <a:r>
              <a:rPr b="1" lang="en" sz="2000">
                <a:latin typeface="Montserrat"/>
                <a:ea typeface="Montserrat"/>
                <a:cs typeface="Montserrat"/>
                <a:sym typeface="Montserrat"/>
              </a:rPr>
              <a:t>Function</a:t>
            </a:r>
            <a:endParaRPr b="1" sz="2000">
              <a:latin typeface="Montserrat"/>
              <a:ea typeface="Montserrat"/>
              <a:cs typeface="Montserrat"/>
              <a:sym typeface="Montserrat"/>
            </a:endParaRPr>
          </a:p>
        </p:txBody>
      </p:sp>
      <p:sp>
        <p:nvSpPr>
          <p:cNvPr id="1445" name="Google Shape;1445;p135"/>
          <p:cNvSpPr txBox="1"/>
          <p:nvPr/>
        </p:nvSpPr>
        <p:spPr>
          <a:xfrm rot="706173">
            <a:off x="2153697" y="2346841"/>
            <a:ext cx="1657548"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 * 0.5 = 6</a:t>
            </a:r>
            <a:endParaRPr b="1" sz="2000">
              <a:latin typeface="Montserrat"/>
              <a:ea typeface="Montserrat"/>
              <a:cs typeface="Montserrat"/>
              <a:sym typeface="Montserrat"/>
            </a:endParaRPr>
          </a:p>
        </p:txBody>
      </p:sp>
      <p:sp>
        <p:nvSpPr>
          <p:cNvPr id="1446" name="Google Shape;1446;p135"/>
          <p:cNvSpPr txBox="1"/>
          <p:nvPr/>
        </p:nvSpPr>
        <p:spPr>
          <a:xfrm rot="-536751">
            <a:off x="2131684" y="3054597"/>
            <a:ext cx="1701599" cy="611046"/>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 * -1 = -4</a:t>
            </a:r>
            <a:endParaRPr b="1" sz="2000">
              <a:latin typeface="Montserrat"/>
              <a:ea typeface="Montserrat"/>
              <a:cs typeface="Montserrat"/>
              <a:sym typeface="Montserrat"/>
            </a:endParaRPr>
          </a:p>
        </p:txBody>
      </p:sp>
      <p:sp>
        <p:nvSpPr>
          <p:cNvPr id="1447" name="Google Shape;1447;p135"/>
          <p:cNvSpPr txBox="1"/>
          <p:nvPr/>
        </p:nvSpPr>
        <p:spPr>
          <a:xfrm>
            <a:off x="6330438" y="30545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
        <p:nvSpPr>
          <p:cNvPr id="1448" name="Google Shape;1448;p135"/>
          <p:cNvSpPr txBox="1"/>
          <p:nvPr/>
        </p:nvSpPr>
        <p:spPr>
          <a:xfrm rot="862">
            <a:off x="6655999" y="2746750"/>
            <a:ext cx="11967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a:t>
            </a:r>
            <a:endParaRPr b="1" sz="2000">
              <a:latin typeface="Montserrat"/>
              <a:ea typeface="Montserrat"/>
              <a:cs typeface="Montserrat"/>
              <a:sym typeface="Montserrat"/>
            </a:endParaRPr>
          </a:p>
        </p:txBody>
      </p:sp>
      <p:sp>
        <p:nvSpPr>
          <p:cNvPr id="1449" name="Google Shape;1449;p135"/>
          <p:cNvSpPr txBox="1"/>
          <p:nvPr/>
        </p:nvSpPr>
        <p:spPr>
          <a:xfrm>
            <a:off x="1472338" y="41902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Bias</a:t>
            </a:r>
            <a:endParaRPr sz="2000">
              <a:latin typeface="Montserrat"/>
              <a:ea typeface="Montserrat"/>
              <a:cs typeface="Montserrat"/>
              <a:sym typeface="Montserrat"/>
            </a:endParaRPr>
          </a:p>
        </p:txBody>
      </p:sp>
      <p:sp>
        <p:nvSpPr>
          <p:cNvPr id="1450" name="Google Shape;1450;p135"/>
          <p:cNvSpPr txBox="1"/>
          <p:nvPr/>
        </p:nvSpPr>
        <p:spPr>
          <a:xfrm rot="-1587940">
            <a:off x="2471467" y="3499850"/>
            <a:ext cx="1701740" cy="610984"/>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 + 1</a:t>
            </a:r>
            <a:endParaRPr b="1" sz="2000">
              <a:latin typeface="Montserrat"/>
              <a:ea typeface="Montserrat"/>
              <a:cs typeface="Montserrat"/>
              <a:sym typeface="Montserrat"/>
            </a:endParaRPr>
          </a:p>
        </p:txBody>
      </p:sp>
      <p:cxnSp>
        <p:nvCxnSpPr>
          <p:cNvPr id="1451" name="Google Shape;1451;p135"/>
          <p:cNvCxnSpPr/>
          <p:nvPr/>
        </p:nvCxnSpPr>
        <p:spPr>
          <a:xfrm flipH="1">
            <a:off x="2197000" y="3683475"/>
            <a:ext cx="1614300" cy="8280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5" name="Shape 1455"/>
        <p:cNvGrpSpPr/>
        <p:nvPr/>
      </p:nvGrpSpPr>
      <p:grpSpPr>
        <a:xfrm>
          <a:off x="0" y="0"/>
          <a:ext cx="0" cy="0"/>
          <a:chOff x="0" y="0"/>
          <a:chExt cx="0" cy="0"/>
        </a:xfrm>
      </p:grpSpPr>
      <p:sp>
        <p:nvSpPr>
          <p:cNvPr id="1456" name="Google Shape;1456;p13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457" name="Google Shape;1457;p1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quickly think about how we can represent this perceptron model mathematically:</a:t>
            </a:r>
            <a:endParaRPr sz="3000">
              <a:solidFill>
                <a:srgbClr val="434343"/>
              </a:solidFill>
              <a:latin typeface="Montserrat"/>
              <a:ea typeface="Montserrat"/>
              <a:cs typeface="Montserrat"/>
              <a:sym typeface="Montserrat"/>
            </a:endParaRPr>
          </a:p>
        </p:txBody>
      </p:sp>
      <p:pic>
        <p:nvPicPr>
          <p:cNvPr descr="watermark.jpg" id="1458" name="Google Shape;1458;p1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459" name="Google Shape;1459;p13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460" name="Google Shape;1460;p136"/>
          <p:cNvPicPr preferRelativeResize="0"/>
          <p:nvPr/>
        </p:nvPicPr>
        <p:blipFill>
          <a:blip r:embed="rId4">
            <a:alphaModFix/>
          </a:blip>
          <a:stretch>
            <a:fillRect/>
          </a:stretch>
        </p:blipFill>
        <p:spPr>
          <a:xfrm>
            <a:off x="2328845" y="2755000"/>
            <a:ext cx="3093199" cy="1813875"/>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4" name="Shape 1464"/>
        <p:cNvGrpSpPr/>
        <p:nvPr/>
      </p:nvGrpSpPr>
      <p:grpSpPr>
        <a:xfrm>
          <a:off x="0" y="0"/>
          <a:ext cx="0" cy="0"/>
          <a:chOff x="0" y="0"/>
          <a:chExt cx="0" cy="0"/>
        </a:xfrm>
      </p:grpSpPr>
      <p:sp>
        <p:nvSpPr>
          <p:cNvPr id="1465" name="Google Shape;1465;p1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466" name="Google Shape;1466;p1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Once we have many perceptrons in a network we’ll see how we can easily extend this to a matrix form!</a:t>
            </a:r>
            <a:endParaRPr sz="3000">
              <a:solidFill>
                <a:srgbClr val="434343"/>
              </a:solidFill>
              <a:latin typeface="Montserrat"/>
              <a:ea typeface="Montserrat"/>
              <a:cs typeface="Montserrat"/>
              <a:sym typeface="Montserrat"/>
            </a:endParaRPr>
          </a:p>
        </p:txBody>
      </p:sp>
      <p:pic>
        <p:nvPicPr>
          <p:cNvPr descr="watermark.jpg" id="1467" name="Google Shape;1467;p1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468" name="Google Shape;1468;p13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469" name="Google Shape;1469;p137"/>
          <p:cNvPicPr preferRelativeResize="0"/>
          <p:nvPr/>
        </p:nvPicPr>
        <p:blipFill>
          <a:blip r:embed="rId4">
            <a:alphaModFix/>
          </a:blip>
          <a:stretch>
            <a:fillRect/>
          </a:stretch>
        </p:blipFill>
        <p:spPr>
          <a:xfrm>
            <a:off x="2328845" y="2755000"/>
            <a:ext cx="3093199" cy="1813875"/>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3" name="Shape 1473"/>
        <p:cNvGrpSpPr/>
        <p:nvPr/>
      </p:nvGrpSpPr>
      <p:grpSpPr>
        <a:xfrm>
          <a:off x="0" y="0"/>
          <a:ext cx="0" cy="0"/>
          <a:chOff x="0" y="0"/>
          <a:chExt cx="0" cy="0"/>
        </a:xfrm>
      </p:grpSpPr>
      <p:sp>
        <p:nvSpPr>
          <p:cNvPr id="1474" name="Google Shape;1474;p13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475" name="Google Shape;1475;p1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Review</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Biological Neuron</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Perceptron Model</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Mathematical Representation</a:t>
            </a:r>
            <a:endParaRPr sz="3000">
              <a:solidFill>
                <a:srgbClr val="434343"/>
              </a:solidFill>
              <a:latin typeface="Montserrat"/>
              <a:ea typeface="Montserrat"/>
              <a:cs typeface="Montserrat"/>
              <a:sym typeface="Montserrat"/>
            </a:endParaRPr>
          </a:p>
        </p:txBody>
      </p:sp>
      <p:pic>
        <p:nvPicPr>
          <p:cNvPr descr="watermark.jpg" id="1476" name="Google Shape;1476;p1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477" name="Google Shape;1477;p13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1" name="Shape 1481"/>
        <p:cNvGrpSpPr/>
        <p:nvPr/>
      </p:nvGrpSpPr>
      <p:grpSpPr>
        <a:xfrm>
          <a:off x="0" y="0"/>
          <a:ext cx="0" cy="0"/>
          <a:chOff x="0" y="0"/>
          <a:chExt cx="0" cy="0"/>
        </a:xfrm>
      </p:grpSpPr>
      <p:sp>
        <p:nvSpPr>
          <p:cNvPr id="1482" name="Google Shape;1482;p139"/>
          <p:cNvSpPr txBox="1"/>
          <p:nvPr>
            <p:ph type="ctrTitle"/>
          </p:nvPr>
        </p:nvSpPr>
        <p:spPr>
          <a:xfrm>
            <a:off x="311700" y="1545450"/>
            <a:ext cx="8520600" cy="134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Introduction to </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Neural Networks</a:t>
            </a:r>
            <a:endParaRPr b="1">
              <a:latin typeface="Montserrat"/>
              <a:ea typeface="Montserrat"/>
              <a:cs typeface="Montserrat"/>
              <a:sym typeface="Montserrat"/>
            </a:endParaRPr>
          </a:p>
        </p:txBody>
      </p:sp>
      <p:pic>
        <p:nvPicPr>
          <p:cNvPr descr="watermark.jpg" id="1483" name="Google Shape;1483;p1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484" name="Google Shape;1484;p13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8" name="Shape 1488"/>
        <p:cNvGrpSpPr/>
        <p:nvPr/>
      </p:nvGrpSpPr>
      <p:grpSpPr>
        <a:xfrm>
          <a:off x="0" y="0"/>
          <a:ext cx="0" cy="0"/>
          <a:chOff x="0" y="0"/>
          <a:chExt cx="0" cy="0"/>
        </a:xfrm>
      </p:grpSpPr>
      <p:sp>
        <p:nvSpPr>
          <p:cNvPr id="1489" name="Google Shape;1489;p14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490" name="Google Shape;1490;p1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We’ve seen how a single perceptron behaves, now let’s expand this concept to the idea of a neural network!</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see how to connect many perceptrons together and then how to represent this mathematically!</a:t>
            </a:r>
            <a:endParaRPr sz="3000">
              <a:solidFill>
                <a:srgbClr val="434343"/>
              </a:solidFill>
              <a:latin typeface="Montserrat"/>
              <a:ea typeface="Montserrat"/>
              <a:cs typeface="Montserrat"/>
              <a:sym typeface="Montserrat"/>
            </a:endParaRPr>
          </a:p>
        </p:txBody>
      </p:sp>
      <p:pic>
        <p:nvPicPr>
          <p:cNvPr descr="watermark.jpg" id="1491" name="Google Shape;1491;p1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492" name="Google Shape;1492;p14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6" name="Shape 1496"/>
        <p:cNvGrpSpPr/>
        <p:nvPr/>
      </p:nvGrpSpPr>
      <p:grpSpPr>
        <a:xfrm>
          <a:off x="0" y="0"/>
          <a:ext cx="0" cy="0"/>
          <a:chOff x="0" y="0"/>
          <a:chExt cx="0" cy="0"/>
        </a:xfrm>
      </p:grpSpPr>
      <p:sp>
        <p:nvSpPr>
          <p:cNvPr id="1497" name="Google Shape;1497;p14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498" name="Google Shape;1498;p141"/>
          <p:cNvSpPr txBox="1"/>
          <p:nvPr>
            <p:ph idx="1" type="body"/>
          </p:nvPr>
        </p:nvSpPr>
        <p:spPr>
          <a:xfrm>
            <a:off x="311700" y="1152475"/>
            <a:ext cx="8520600" cy="6783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Multiple Perceptrons Network</a:t>
            </a:r>
            <a:endParaRPr sz="3000">
              <a:solidFill>
                <a:srgbClr val="434343"/>
              </a:solidFill>
              <a:latin typeface="Montserrat"/>
              <a:ea typeface="Montserrat"/>
              <a:cs typeface="Montserrat"/>
              <a:sym typeface="Montserrat"/>
            </a:endParaRPr>
          </a:p>
        </p:txBody>
      </p:sp>
      <p:pic>
        <p:nvPicPr>
          <p:cNvPr descr="watermark.jpg" id="1499" name="Google Shape;1499;p14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00" name="Google Shape;1500;p14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501" name="Google Shape;1501;p141"/>
          <p:cNvSpPr/>
          <p:nvPr/>
        </p:nvSpPr>
        <p:spPr>
          <a:xfrm>
            <a:off x="2183600" y="2115875"/>
            <a:ext cx="596100" cy="5961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41"/>
          <p:cNvSpPr/>
          <p:nvPr/>
        </p:nvSpPr>
        <p:spPr>
          <a:xfrm>
            <a:off x="2183600" y="2884300"/>
            <a:ext cx="596100" cy="5961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41"/>
          <p:cNvSpPr/>
          <p:nvPr/>
        </p:nvSpPr>
        <p:spPr>
          <a:xfrm>
            <a:off x="2183600" y="3702800"/>
            <a:ext cx="596100" cy="5961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41"/>
          <p:cNvSpPr/>
          <p:nvPr/>
        </p:nvSpPr>
        <p:spPr>
          <a:xfrm>
            <a:off x="3432825" y="2515150"/>
            <a:ext cx="596100" cy="596100"/>
          </a:xfrm>
          <a:prstGeom prst="ellipse">
            <a:avLst/>
          </a:prstGeom>
          <a:solidFill>
            <a:srgbClr val="CFE2F3"/>
          </a:solidFill>
          <a:ln cap="flat" cmpd="sng" w="28575">
            <a:solidFill>
              <a:srgbClr val="0B53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41"/>
          <p:cNvSpPr/>
          <p:nvPr/>
        </p:nvSpPr>
        <p:spPr>
          <a:xfrm>
            <a:off x="3432825" y="3251100"/>
            <a:ext cx="596100" cy="596100"/>
          </a:xfrm>
          <a:prstGeom prst="ellipse">
            <a:avLst/>
          </a:prstGeom>
          <a:solidFill>
            <a:srgbClr val="CFE2F3"/>
          </a:solidFill>
          <a:ln cap="flat" cmpd="sng" w="28575">
            <a:solidFill>
              <a:srgbClr val="0B53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41"/>
          <p:cNvSpPr/>
          <p:nvPr/>
        </p:nvSpPr>
        <p:spPr>
          <a:xfrm>
            <a:off x="4546800" y="1971900"/>
            <a:ext cx="596100" cy="596100"/>
          </a:xfrm>
          <a:prstGeom prst="ellipse">
            <a:avLst/>
          </a:prstGeom>
          <a:solidFill>
            <a:srgbClr val="D9EAD3"/>
          </a:solidFill>
          <a:ln cap="flat" cmpd="sng" w="2857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41"/>
          <p:cNvSpPr/>
          <p:nvPr/>
        </p:nvSpPr>
        <p:spPr>
          <a:xfrm>
            <a:off x="4546800" y="2935575"/>
            <a:ext cx="596100" cy="596100"/>
          </a:xfrm>
          <a:prstGeom prst="ellipse">
            <a:avLst/>
          </a:prstGeom>
          <a:solidFill>
            <a:srgbClr val="D9EAD3"/>
          </a:solidFill>
          <a:ln cap="flat" cmpd="sng" w="2857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41"/>
          <p:cNvSpPr/>
          <p:nvPr/>
        </p:nvSpPr>
        <p:spPr>
          <a:xfrm>
            <a:off x="4546800" y="3959350"/>
            <a:ext cx="596100" cy="596100"/>
          </a:xfrm>
          <a:prstGeom prst="ellipse">
            <a:avLst/>
          </a:prstGeom>
          <a:solidFill>
            <a:srgbClr val="D9EAD3"/>
          </a:solidFill>
          <a:ln cap="flat" cmpd="sng" w="2857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41"/>
          <p:cNvSpPr/>
          <p:nvPr/>
        </p:nvSpPr>
        <p:spPr>
          <a:xfrm>
            <a:off x="5866850" y="2935575"/>
            <a:ext cx="596100" cy="596100"/>
          </a:xfrm>
          <a:prstGeom prst="ellipse">
            <a:avLst/>
          </a:prstGeom>
          <a:solidFill>
            <a:srgbClr val="F4CCCC"/>
          </a:solidFill>
          <a:ln cap="flat" cmpd="sng" w="28575">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0" name="Google Shape;1510;p141"/>
          <p:cNvCxnSpPr>
            <a:stCxn id="1501" idx="6"/>
            <a:endCxn id="1504" idx="2"/>
          </p:cNvCxnSpPr>
          <p:nvPr/>
        </p:nvCxnSpPr>
        <p:spPr>
          <a:xfrm>
            <a:off x="2779700" y="2413925"/>
            <a:ext cx="653100" cy="399300"/>
          </a:xfrm>
          <a:prstGeom prst="straightConnector1">
            <a:avLst/>
          </a:prstGeom>
          <a:noFill/>
          <a:ln cap="flat" cmpd="sng" w="28575">
            <a:solidFill>
              <a:schemeClr val="dk2"/>
            </a:solidFill>
            <a:prstDash val="solid"/>
            <a:round/>
            <a:headEnd len="med" w="med" type="none"/>
            <a:tailEnd len="med" w="med" type="triangle"/>
          </a:ln>
        </p:spPr>
      </p:cxnSp>
      <p:cxnSp>
        <p:nvCxnSpPr>
          <p:cNvPr id="1511" name="Google Shape;1511;p141"/>
          <p:cNvCxnSpPr>
            <a:endCxn id="1505" idx="2"/>
          </p:cNvCxnSpPr>
          <p:nvPr/>
        </p:nvCxnSpPr>
        <p:spPr>
          <a:xfrm>
            <a:off x="2779725" y="2436150"/>
            <a:ext cx="653100" cy="1113000"/>
          </a:xfrm>
          <a:prstGeom prst="straightConnector1">
            <a:avLst/>
          </a:prstGeom>
          <a:noFill/>
          <a:ln cap="flat" cmpd="sng" w="28575">
            <a:solidFill>
              <a:schemeClr val="dk2"/>
            </a:solidFill>
            <a:prstDash val="solid"/>
            <a:round/>
            <a:headEnd len="med" w="med" type="none"/>
            <a:tailEnd len="med" w="med" type="triangle"/>
          </a:ln>
        </p:spPr>
      </p:cxnSp>
      <p:cxnSp>
        <p:nvCxnSpPr>
          <p:cNvPr id="1512" name="Google Shape;1512;p141"/>
          <p:cNvCxnSpPr>
            <a:stCxn id="1504" idx="6"/>
            <a:endCxn id="1507" idx="2"/>
          </p:cNvCxnSpPr>
          <p:nvPr/>
        </p:nvCxnSpPr>
        <p:spPr>
          <a:xfrm>
            <a:off x="4028925" y="2813200"/>
            <a:ext cx="517800" cy="420300"/>
          </a:xfrm>
          <a:prstGeom prst="straightConnector1">
            <a:avLst/>
          </a:prstGeom>
          <a:noFill/>
          <a:ln cap="flat" cmpd="sng" w="28575">
            <a:solidFill>
              <a:schemeClr val="dk2"/>
            </a:solidFill>
            <a:prstDash val="solid"/>
            <a:round/>
            <a:headEnd len="med" w="med" type="none"/>
            <a:tailEnd len="med" w="med" type="triangle"/>
          </a:ln>
        </p:spPr>
      </p:cxnSp>
      <p:cxnSp>
        <p:nvCxnSpPr>
          <p:cNvPr id="1513" name="Google Shape;1513;p141"/>
          <p:cNvCxnSpPr>
            <a:stCxn id="1504" idx="6"/>
            <a:endCxn id="1506" idx="2"/>
          </p:cNvCxnSpPr>
          <p:nvPr/>
        </p:nvCxnSpPr>
        <p:spPr>
          <a:xfrm flipH="1" rot="10800000">
            <a:off x="4028925" y="2269900"/>
            <a:ext cx="517800" cy="543300"/>
          </a:xfrm>
          <a:prstGeom prst="straightConnector1">
            <a:avLst/>
          </a:prstGeom>
          <a:noFill/>
          <a:ln cap="flat" cmpd="sng" w="28575">
            <a:solidFill>
              <a:schemeClr val="dk2"/>
            </a:solidFill>
            <a:prstDash val="solid"/>
            <a:round/>
            <a:headEnd len="med" w="med" type="none"/>
            <a:tailEnd len="med" w="med" type="triangle"/>
          </a:ln>
        </p:spPr>
      </p:cxnSp>
      <p:cxnSp>
        <p:nvCxnSpPr>
          <p:cNvPr id="1514" name="Google Shape;1514;p141"/>
          <p:cNvCxnSpPr>
            <a:stCxn id="1504" idx="6"/>
            <a:endCxn id="1508" idx="1"/>
          </p:cNvCxnSpPr>
          <p:nvPr/>
        </p:nvCxnSpPr>
        <p:spPr>
          <a:xfrm>
            <a:off x="4028925" y="2813200"/>
            <a:ext cx="605100" cy="1233300"/>
          </a:xfrm>
          <a:prstGeom prst="straightConnector1">
            <a:avLst/>
          </a:prstGeom>
          <a:noFill/>
          <a:ln cap="flat" cmpd="sng" w="28575">
            <a:solidFill>
              <a:schemeClr val="dk2"/>
            </a:solidFill>
            <a:prstDash val="solid"/>
            <a:round/>
            <a:headEnd len="med" w="med" type="none"/>
            <a:tailEnd len="med" w="med" type="triangle"/>
          </a:ln>
        </p:spPr>
      </p:cxnSp>
      <p:cxnSp>
        <p:nvCxnSpPr>
          <p:cNvPr id="1515" name="Google Shape;1515;p141"/>
          <p:cNvCxnSpPr>
            <a:endCxn id="1509" idx="2"/>
          </p:cNvCxnSpPr>
          <p:nvPr/>
        </p:nvCxnSpPr>
        <p:spPr>
          <a:xfrm>
            <a:off x="5142950" y="2270025"/>
            <a:ext cx="723900" cy="963600"/>
          </a:xfrm>
          <a:prstGeom prst="straightConnector1">
            <a:avLst/>
          </a:prstGeom>
          <a:noFill/>
          <a:ln cap="flat" cmpd="sng" w="28575">
            <a:solidFill>
              <a:schemeClr val="dk2"/>
            </a:solidFill>
            <a:prstDash val="solid"/>
            <a:round/>
            <a:headEnd len="med" w="med" type="none"/>
            <a:tailEnd len="med" w="med" type="triangle"/>
          </a:ln>
        </p:spPr>
      </p:cxnSp>
      <p:cxnSp>
        <p:nvCxnSpPr>
          <p:cNvPr id="1516" name="Google Shape;1516;p141"/>
          <p:cNvCxnSpPr>
            <a:endCxn id="1509" idx="2"/>
          </p:cNvCxnSpPr>
          <p:nvPr/>
        </p:nvCxnSpPr>
        <p:spPr>
          <a:xfrm>
            <a:off x="5142950" y="3230325"/>
            <a:ext cx="723900" cy="3300"/>
          </a:xfrm>
          <a:prstGeom prst="straightConnector1">
            <a:avLst/>
          </a:prstGeom>
          <a:noFill/>
          <a:ln cap="flat" cmpd="sng" w="28575">
            <a:solidFill>
              <a:schemeClr val="dk2"/>
            </a:solidFill>
            <a:prstDash val="solid"/>
            <a:round/>
            <a:headEnd len="med" w="med" type="none"/>
            <a:tailEnd len="med" w="med" type="triangle"/>
          </a:ln>
        </p:spPr>
      </p:cxnSp>
      <p:cxnSp>
        <p:nvCxnSpPr>
          <p:cNvPr id="1517" name="Google Shape;1517;p141"/>
          <p:cNvCxnSpPr>
            <a:endCxn id="1509" idx="2"/>
          </p:cNvCxnSpPr>
          <p:nvPr/>
        </p:nvCxnSpPr>
        <p:spPr>
          <a:xfrm flipH="1" rot="10800000">
            <a:off x="5178350" y="3233625"/>
            <a:ext cx="688500" cy="1023900"/>
          </a:xfrm>
          <a:prstGeom prst="straightConnector1">
            <a:avLst/>
          </a:prstGeom>
          <a:noFill/>
          <a:ln cap="flat" cmpd="sng" w="28575">
            <a:solidFill>
              <a:schemeClr val="dk2"/>
            </a:solidFill>
            <a:prstDash val="solid"/>
            <a:round/>
            <a:headEnd len="med" w="med" type="none"/>
            <a:tailEnd len="med" w="med" type="triangle"/>
          </a:ln>
        </p:spPr>
      </p:cxnSp>
      <p:cxnSp>
        <p:nvCxnSpPr>
          <p:cNvPr id="1518" name="Google Shape;1518;p141"/>
          <p:cNvCxnSpPr>
            <a:stCxn id="1505" idx="6"/>
            <a:endCxn id="1506" idx="2"/>
          </p:cNvCxnSpPr>
          <p:nvPr/>
        </p:nvCxnSpPr>
        <p:spPr>
          <a:xfrm flipH="1" rot="10800000">
            <a:off x="4028925" y="2269950"/>
            <a:ext cx="517800" cy="1279200"/>
          </a:xfrm>
          <a:prstGeom prst="straightConnector1">
            <a:avLst/>
          </a:prstGeom>
          <a:noFill/>
          <a:ln cap="flat" cmpd="sng" w="28575">
            <a:solidFill>
              <a:schemeClr val="dk2"/>
            </a:solidFill>
            <a:prstDash val="solid"/>
            <a:round/>
            <a:headEnd len="med" w="med" type="none"/>
            <a:tailEnd len="med" w="med" type="triangle"/>
          </a:ln>
        </p:spPr>
      </p:cxnSp>
      <p:cxnSp>
        <p:nvCxnSpPr>
          <p:cNvPr id="1519" name="Google Shape;1519;p141"/>
          <p:cNvCxnSpPr>
            <a:stCxn id="1505" idx="6"/>
            <a:endCxn id="1508" idx="2"/>
          </p:cNvCxnSpPr>
          <p:nvPr/>
        </p:nvCxnSpPr>
        <p:spPr>
          <a:xfrm>
            <a:off x="4028925" y="3549150"/>
            <a:ext cx="517800" cy="708300"/>
          </a:xfrm>
          <a:prstGeom prst="straightConnector1">
            <a:avLst/>
          </a:prstGeom>
          <a:noFill/>
          <a:ln cap="flat" cmpd="sng" w="28575">
            <a:solidFill>
              <a:schemeClr val="dk2"/>
            </a:solidFill>
            <a:prstDash val="solid"/>
            <a:round/>
            <a:headEnd len="med" w="med" type="none"/>
            <a:tailEnd len="med" w="med" type="triangle"/>
          </a:ln>
        </p:spPr>
      </p:cxnSp>
      <p:cxnSp>
        <p:nvCxnSpPr>
          <p:cNvPr id="1520" name="Google Shape;1520;p141"/>
          <p:cNvCxnSpPr>
            <a:endCxn id="1507" idx="2"/>
          </p:cNvCxnSpPr>
          <p:nvPr/>
        </p:nvCxnSpPr>
        <p:spPr>
          <a:xfrm flipH="1" rot="10800000">
            <a:off x="4029000" y="3233625"/>
            <a:ext cx="517800" cy="334800"/>
          </a:xfrm>
          <a:prstGeom prst="straightConnector1">
            <a:avLst/>
          </a:prstGeom>
          <a:noFill/>
          <a:ln cap="flat" cmpd="sng" w="28575">
            <a:solidFill>
              <a:schemeClr val="dk2"/>
            </a:solidFill>
            <a:prstDash val="solid"/>
            <a:round/>
            <a:headEnd len="med" w="med" type="none"/>
            <a:tailEnd len="med" w="med" type="triangle"/>
          </a:ln>
        </p:spPr>
      </p:cxnSp>
      <p:cxnSp>
        <p:nvCxnSpPr>
          <p:cNvPr id="1521" name="Google Shape;1521;p141"/>
          <p:cNvCxnSpPr>
            <a:endCxn id="1504" idx="2"/>
          </p:cNvCxnSpPr>
          <p:nvPr/>
        </p:nvCxnSpPr>
        <p:spPr>
          <a:xfrm flipH="1" rot="10800000">
            <a:off x="2779725" y="2813200"/>
            <a:ext cx="653100" cy="387300"/>
          </a:xfrm>
          <a:prstGeom prst="straightConnector1">
            <a:avLst/>
          </a:prstGeom>
          <a:noFill/>
          <a:ln cap="flat" cmpd="sng" w="28575">
            <a:solidFill>
              <a:schemeClr val="dk2"/>
            </a:solidFill>
            <a:prstDash val="solid"/>
            <a:round/>
            <a:headEnd len="med" w="med" type="none"/>
            <a:tailEnd len="med" w="med" type="triangle"/>
          </a:ln>
        </p:spPr>
      </p:cxnSp>
      <p:cxnSp>
        <p:nvCxnSpPr>
          <p:cNvPr id="1522" name="Google Shape;1522;p141"/>
          <p:cNvCxnSpPr>
            <a:endCxn id="1505" idx="2"/>
          </p:cNvCxnSpPr>
          <p:nvPr/>
        </p:nvCxnSpPr>
        <p:spPr>
          <a:xfrm>
            <a:off x="2779725" y="3200550"/>
            <a:ext cx="653100" cy="348600"/>
          </a:xfrm>
          <a:prstGeom prst="straightConnector1">
            <a:avLst/>
          </a:prstGeom>
          <a:noFill/>
          <a:ln cap="flat" cmpd="sng" w="28575">
            <a:solidFill>
              <a:schemeClr val="dk2"/>
            </a:solidFill>
            <a:prstDash val="solid"/>
            <a:round/>
            <a:headEnd len="med" w="med" type="none"/>
            <a:tailEnd len="med" w="med" type="triangle"/>
          </a:ln>
        </p:spPr>
      </p:cxnSp>
      <p:cxnSp>
        <p:nvCxnSpPr>
          <p:cNvPr id="1523" name="Google Shape;1523;p141"/>
          <p:cNvCxnSpPr>
            <a:endCxn id="1504" idx="2"/>
          </p:cNvCxnSpPr>
          <p:nvPr/>
        </p:nvCxnSpPr>
        <p:spPr>
          <a:xfrm flipH="1" rot="10800000">
            <a:off x="2805525" y="2813200"/>
            <a:ext cx="627300" cy="1173900"/>
          </a:xfrm>
          <a:prstGeom prst="straightConnector1">
            <a:avLst/>
          </a:prstGeom>
          <a:noFill/>
          <a:ln cap="flat" cmpd="sng" w="28575">
            <a:solidFill>
              <a:schemeClr val="dk2"/>
            </a:solidFill>
            <a:prstDash val="solid"/>
            <a:round/>
            <a:headEnd len="med" w="med" type="none"/>
            <a:tailEnd len="med" w="med" type="triangle"/>
          </a:ln>
        </p:spPr>
      </p:cxnSp>
      <p:cxnSp>
        <p:nvCxnSpPr>
          <p:cNvPr id="1524" name="Google Shape;1524;p141"/>
          <p:cNvCxnSpPr>
            <a:endCxn id="1505" idx="2"/>
          </p:cNvCxnSpPr>
          <p:nvPr/>
        </p:nvCxnSpPr>
        <p:spPr>
          <a:xfrm flipH="1" rot="10800000">
            <a:off x="2805525" y="3549150"/>
            <a:ext cx="627300" cy="43800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8" name="Shape 1528"/>
        <p:cNvGrpSpPr/>
        <p:nvPr/>
      </p:nvGrpSpPr>
      <p:grpSpPr>
        <a:xfrm>
          <a:off x="0" y="0"/>
          <a:ext cx="0" cy="0"/>
          <a:chOff x="0" y="0"/>
          <a:chExt cx="0" cy="0"/>
        </a:xfrm>
      </p:grpSpPr>
      <p:sp>
        <p:nvSpPr>
          <p:cNvPr id="1529" name="Google Shape;1529;p14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530" name="Google Shape;1530;p14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Input Layer. 2 hidden layers. Output Layer</a:t>
            </a:r>
            <a:endParaRPr sz="3000">
              <a:solidFill>
                <a:srgbClr val="434343"/>
              </a:solidFill>
              <a:latin typeface="Montserrat"/>
              <a:ea typeface="Montserrat"/>
              <a:cs typeface="Montserrat"/>
              <a:sym typeface="Montserrat"/>
            </a:endParaRPr>
          </a:p>
        </p:txBody>
      </p:sp>
      <p:pic>
        <p:nvPicPr>
          <p:cNvPr descr="watermark.jpg" id="1531" name="Google Shape;1531;p14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32" name="Google Shape;1532;p14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533" name="Google Shape;1533;p142"/>
          <p:cNvSpPr/>
          <p:nvPr/>
        </p:nvSpPr>
        <p:spPr>
          <a:xfrm>
            <a:off x="2183600" y="2115875"/>
            <a:ext cx="596100" cy="5961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42"/>
          <p:cNvSpPr/>
          <p:nvPr/>
        </p:nvSpPr>
        <p:spPr>
          <a:xfrm>
            <a:off x="2183600" y="2884300"/>
            <a:ext cx="596100" cy="5961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42"/>
          <p:cNvSpPr/>
          <p:nvPr/>
        </p:nvSpPr>
        <p:spPr>
          <a:xfrm>
            <a:off x="2183600" y="3702800"/>
            <a:ext cx="596100" cy="5961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42"/>
          <p:cNvSpPr/>
          <p:nvPr/>
        </p:nvSpPr>
        <p:spPr>
          <a:xfrm>
            <a:off x="3432825" y="2515150"/>
            <a:ext cx="596100" cy="596100"/>
          </a:xfrm>
          <a:prstGeom prst="ellipse">
            <a:avLst/>
          </a:prstGeom>
          <a:solidFill>
            <a:srgbClr val="CFE2F3"/>
          </a:solidFill>
          <a:ln cap="flat" cmpd="sng" w="28575">
            <a:solidFill>
              <a:srgbClr val="0B53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42"/>
          <p:cNvSpPr/>
          <p:nvPr/>
        </p:nvSpPr>
        <p:spPr>
          <a:xfrm>
            <a:off x="3432825" y="3251100"/>
            <a:ext cx="596100" cy="596100"/>
          </a:xfrm>
          <a:prstGeom prst="ellipse">
            <a:avLst/>
          </a:prstGeom>
          <a:solidFill>
            <a:srgbClr val="CFE2F3"/>
          </a:solidFill>
          <a:ln cap="flat" cmpd="sng" w="28575">
            <a:solidFill>
              <a:srgbClr val="0B53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42"/>
          <p:cNvSpPr/>
          <p:nvPr/>
        </p:nvSpPr>
        <p:spPr>
          <a:xfrm>
            <a:off x="4546800" y="1971900"/>
            <a:ext cx="596100" cy="596100"/>
          </a:xfrm>
          <a:prstGeom prst="ellipse">
            <a:avLst/>
          </a:prstGeom>
          <a:solidFill>
            <a:srgbClr val="D9EAD3"/>
          </a:solidFill>
          <a:ln cap="flat" cmpd="sng" w="2857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42"/>
          <p:cNvSpPr/>
          <p:nvPr/>
        </p:nvSpPr>
        <p:spPr>
          <a:xfrm>
            <a:off x="4546800" y="2935575"/>
            <a:ext cx="596100" cy="596100"/>
          </a:xfrm>
          <a:prstGeom prst="ellipse">
            <a:avLst/>
          </a:prstGeom>
          <a:solidFill>
            <a:srgbClr val="D9EAD3"/>
          </a:solidFill>
          <a:ln cap="flat" cmpd="sng" w="2857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42"/>
          <p:cNvSpPr/>
          <p:nvPr/>
        </p:nvSpPr>
        <p:spPr>
          <a:xfrm>
            <a:off x="4546800" y="3959350"/>
            <a:ext cx="596100" cy="596100"/>
          </a:xfrm>
          <a:prstGeom prst="ellipse">
            <a:avLst/>
          </a:prstGeom>
          <a:solidFill>
            <a:srgbClr val="D9EAD3"/>
          </a:solidFill>
          <a:ln cap="flat" cmpd="sng" w="2857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42"/>
          <p:cNvSpPr/>
          <p:nvPr/>
        </p:nvSpPr>
        <p:spPr>
          <a:xfrm>
            <a:off x="5866850" y="2935575"/>
            <a:ext cx="596100" cy="596100"/>
          </a:xfrm>
          <a:prstGeom prst="ellipse">
            <a:avLst/>
          </a:prstGeom>
          <a:solidFill>
            <a:srgbClr val="F4CCCC"/>
          </a:solidFill>
          <a:ln cap="flat" cmpd="sng" w="28575">
            <a:solidFill>
              <a:srgbClr val="99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2" name="Google Shape;1542;p142"/>
          <p:cNvCxnSpPr>
            <a:stCxn id="1533" idx="6"/>
            <a:endCxn id="1536" idx="2"/>
          </p:cNvCxnSpPr>
          <p:nvPr/>
        </p:nvCxnSpPr>
        <p:spPr>
          <a:xfrm>
            <a:off x="2779700" y="2413925"/>
            <a:ext cx="653100" cy="399300"/>
          </a:xfrm>
          <a:prstGeom prst="straightConnector1">
            <a:avLst/>
          </a:prstGeom>
          <a:noFill/>
          <a:ln cap="flat" cmpd="sng" w="28575">
            <a:solidFill>
              <a:schemeClr val="dk2"/>
            </a:solidFill>
            <a:prstDash val="solid"/>
            <a:round/>
            <a:headEnd len="med" w="med" type="none"/>
            <a:tailEnd len="med" w="med" type="triangle"/>
          </a:ln>
        </p:spPr>
      </p:cxnSp>
      <p:cxnSp>
        <p:nvCxnSpPr>
          <p:cNvPr id="1543" name="Google Shape;1543;p142"/>
          <p:cNvCxnSpPr>
            <a:endCxn id="1537" idx="2"/>
          </p:cNvCxnSpPr>
          <p:nvPr/>
        </p:nvCxnSpPr>
        <p:spPr>
          <a:xfrm>
            <a:off x="2779725" y="2436150"/>
            <a:ext cx="653100" cy="1113000"/>
          </a:xfrm>
          <a:prstGeom prst="straightConnector1">
            <a:avLst/>
          </a:prstGeom>
          <a:noFill/>
          <a:ln cap="flat" cmpd="sng" w="28575">
            <a:solidFill>
              <a:schemeClr val="dk2"/>
            </a:solidFill>
            <a:prstDash val="solid"/>
            <a:round/>
            <a:headEnd len="med" w="med" type="none"/>
            <a:tailEnd len="med" w="med" type="triangle"/>
          </a:ln>
        </p:spPr>
      </p:cxnSp>
      <p:cxnSp>
        <p:nvCxnSpPr>
          <p:cNvPr id="1544" name="Google Shape;1544;p142"/>
          <p:cNvCxnSpPr>
            <a:stCxn id="1536" idx="6"/>
            <a:endCxn id="1539" idx="2"/>
          </p:cNvCxnSpPr>
          <p:nvPr/>
        </p:nvCxnSpPr>
        <p:spPr>
          <a:xfrm>
            <a:off x="4028925" y="2813200"/>
            <a:ext cx="517800" cy="420300"/>
          </a:xfrm>
          <a:prstGeom prst="straightConnector1">
            <a:avLst/>
          </a:prstGeom>
          <a:noFill/>
          <a:ln cap="flat" cmpd="sng" w="28575">
            <a:solidFill>
              <a:schemeClr val="dk2"/>
            </a:solidFill>
            <a:prstDash val="solid"/>
            <a:round/>
            <a:headEnd len="med" w="med" type="none"/>
            <a:tailEnd len="med" w="med" type="triangle"/>
          </a:ln>
        </p:spPr>
      </p:cxnSp>
      <p:cxnSp>
        <p:nvCxnSpPr>
          <p:cNvPr id="1545" name="Google Shape;1545;p142"/>
          <p:cNvCxnSpPr>
            <a:stCxn id="1536" idx="6"/>
            <a:endCxn id="1538" idx="2"/>
          </p:cNvCxnSpPr>
          <p:nvPr/>
        </p:nvCxnSpPr>
        <p:spPr>
          <a:xfrm flipH="1" rot="10800000">
            <a:off x="4028925" y="2269900"/>
            <a:ext cx="517800" cy="543300"/>
          </a:xfrm>
          <a:prstGeom prst="straightConnector1">
            <a:avLst/>
          </a:prstGeom>
          <a:noFill/>
          <a:ln cap="flat" cmpd="sng" w="28575">
            <a:solidFill>
              <a:schemeClr val="dk2"/>
            </a:solidFill>
            <a:prstDash val="solid"/>
            <a:round/>
            <a:headEnd len="med" w="med" type="none"/>
            <a:tailEnd len="med" w="med" type="triangle"/>
          </a:ln>
        </p:spPr>
      </p:cxnSp>
      <p:cxnSp>
        <p:nvCxnSpPr>
          <p:cNvPr id="1546" name="Google Shape;1546;p142"/>
          <p:cNvCxnSpPr>
            <a:stCxn id="1536" idx="6"/>
            <a:endCxn id="1540" idx="1"/>
          </p:cNvCxnSpPr>
          <p:nvPr/>
        </p:nvCxnSpPr>
        <p:spPr>
          <a:xfrm>
            <a:off x="4028925" y="2813200"/>
            <a:ext cx="605100" cy="1233300"/>
          </a:xfrm>
          <a:prstGeom prst="straightConnector1">
            <a:avLst/>
          </a:prstGeom>
          <a:noFill/>
          <a:ln cap="flat" cmpd="sng" w="28575">
            <a:solidFill>
              <a:schemeClr val="dk2"/>
            </a:solidFill>
            <a:prstDash val="solid"/>
            <a:round/>
            <a:headEnd len="med" w="med" type="none"/>
            <a:tailEnd len="med" w="med" type="triangle"/>
          </a:ln>
        </p:spPr>
      </p:cxnSp>
      <p:cxnSp>
        <p:nvCxnSpPr>
          <p:cNvPr id="1547" name="Google Shape;1547;p142"/>
          <p:cNvCxnSpPr>
            <a:endCxn id="1541" idx="2"/>
          </p:cNvCxnSpPr>
          <p:nvPr/>
        </p:nvCxnSpPr>
        <p:spPr>
          <a:xfrm>
            <a:off x="5142950" y="2270025"/>
            <a:ext cx="723900" cy="963600"/>
          </a:xfrm>
          <a:prstGeom prst="straightConnector1">
            <a:avLst/>
          </a:prstGeom>
          <a:noFill/>
          <a:ln cap="flat" cmpd="sng" w="28575">
            <a:solidFill>
              <a:schemeClr val="dk2"/>
            </a:solidFill>
            <a:prstDash val="solid"/>
            <a:round/>
            <a:headEnd len="med" w="med" type="none"/>
            <a:tailEnd len="med" w="med" type="triangle"/>
          </a:ln>
        </p:spPr>
      </p:cxnSp>
      <p:cxnSp>
        <p:nvCxnSpPr>
          <p:cNvPr id="1548" name="Google Shape;1548;p142"/>
          <p:cNvCxnSpPr>
            <a:endCxn id="1541" idx="2"/>
          </p:cNvCxnSpPr>
          <p:nvPr/>
        </p:nvCxnSpPr>
        <p:spPr>
          <a:xfrm>
            <a:off x="5142950" y="3230325"/>
            <a:ext cx="723900" cy="3300"/>
          </a:xfrm>
          <a:prstGeom prst="straightConnector1">
            <a:avLst/>
          </a:prstGeom>
          <a:noFill/>
          <a:ln cap="flat" cmpd="sng" w="28575">
            <a:solidFill>
              <a:schemeClr val="dk2"/>
            </a:solidFill>
            <a:prstDash val="solid"/>
            <a:round/>
            <a:headEnd len="med" w="med" type="none"/>
            <a:tailEnd len="med" w="med" type="triangle"/>
          </a:ln>
        </p:spPr>
      </p:cxnSp>
      <p:cxnSp>
        <p:nvCxnSpPr>
          <p:cNvPr id="1549" name="Google Shape;1549;p142"/>
          <p:cNvCxnSpPr>
            <a:endCxn id="1541" idx="2"/>
          </p:cNvCxnSpPr>
          <p:nvPr/>
        </p:nvCxnSpPr>
        <p:spPr>
          <a:xfrm flipH="1" rot="10800000">
            <a:off x="5178350" y="3233625"/>
            <a:ext cx="688500" cy="1023900"/>
          </a:xfrm>
          <a:prstGeom prst="straightConnector1">
            <a:avLst/>
          </a:prstGeom>
          <a:noFill/>
          <a:ln cap="flat" cmpd="sng" w="28575">
            <a:solidFill>
              <a:schemeClr val="dk2"/>
            </a:solidFill>
            <a:prstDash val="solid"/>
            <a:round/>
            <a:headEnd len="med" w="med" type="none"/>
            <a:tailEnd len="med" w="med" type="triangle"/>
          </a:ln>
        </p:spPr>
      </p:cxnSp>
      <p:cxnSp>
        <p:nvCxnSpPr>
          <p:cNvPr id="1550" name="Google Shape;1550;p142"/>
          <p:cNvCxnSpPr>
            <a:stCxn id="1537" idx="6"/>
            <a:endCxn id="1538" idx="2"/>
          </p:cNvCxnSpPr>
          <p:nvPr/>
        </p:nvCxnSpPr>
        <p:spPr>
          <a:xfrm flipH="1" rot="10800000">
            <a:off x="4028925" y="2269950"/>
            <a:ext cx="517800" cy="1279200"/>
          </a:xfrm>
          <a:prstGeom prst="straightConnector1">
            <a:avLst/>
          </a:prstGeom>
          <a:noFill/>
          <a:ln cap="flat" cmpd="sng" w="28575">
            <a:solidFill>
              <a:schemeClr val="dk2"/>
            </a:solidFill>
            <a:prstDash val="solid"/>
            <a:round/>
            <a:headEnd len="med" w="med" type="none"/>
            <a:tailEnd len="med" w="med" type="triangle"/>
          </a:ln>
        </p:spPr>
      </p:cxnSp>
      <p:cxnSp>
        <p:nvCxnSpPr>
          <p:cNvPr id="1551" name="Google Shape;1551;p142"/>
          <p:cNvCxnSpPr>
            <a:stCxn id="1537" idx="6"/>
            <a:endCxn id="1540" idx="2"/>
          </p:cNvCxnSpPr>
          <p:nvPr/>
        </p:nvCxnSpPr>
        <p:spPr>
          <a:xfrm>
            <a:off x="4028925" y="3549150"/>
            <a:ext cx="517800" cy="708300"/>
          </a:xfrm>
          <a:prstGeom prst="straightConnector1">
            <a:avLst/>
          </a:prstGeom>
          <a:noFill/>
          <a:ln cap="flat" cmpd="sng" w="28575">
            <a:solidFill>
              <a:schemeClr val="dk2"/>
            </a:solidFill>
            <a:prstDash val="solid"/>
            <a:round/>
            <a:headEnd len="med" w="med" type="none"/>
            <a:tailEnd len="med" w="med" type="triangle"/>
          </a:ln>
        </p:spPr>
      </p:cxnSp>
      <p:cxnSp>
        <p:nvCxnSpPr>
          <p:cNvPr id="1552" name="Google Shape;1552;p142"/>
          <p:cNvCxnSpPr>
            <a:endCxn id="1539" idx="2"/>
          </p:cNvCxnSpPr>
          <p:nvPr/>
        </p:nvCxnSpPr>
        <p:spPr>
          <a:xfrm flipH="1" rot="10800000">
            <a:off x="4029000" y="3233625"/>
            <a:ext cx="517800" cy="334800"/>
          </a:xfrm>
          <a:prstGeom prst="straightConnector1">
            <a:avLst/>
          </a:prstGeom>
          <a:noFill/>
          <a:ln cap="flat" cmpd="sng" w="28575">
            <a:solidFill>
              <a:schemeClr val="dk2"/>
            </a:solidFill>
            <a:prstDash val="solid"/>
            <a:round/>
            <a:headEnd len="med" w="med" type="none"/>
            <a:tailEnd len="med" w="med" type="triangle"/>
          </a:ln>
        </p:spPr>
      </p:cxnSp>
      <p:cxnSp>
        <p:nvCxnSpPr>
          <p:cNvPr id="1553" name="Google Shape;1553;p142"/>
          <p:cNvCxnSpPr>
            <a:endCxn id="1536" idx="2"/>
          </p:cNvCxnSpPr>
          <p:nvPr/>
        </p:nvCxnSpPr>
        <p:spPr>
          <a:xfrm flipH="1" rot="10800000">
            <a:off x="2779725" y="2813200"/>
            <a:ext cx="653100" cy="387300"/>
          </a:xfrm>
          <a:prstGeom prst="straightConnector1">
            <a:avLst/>
          </a:prstGeom>
          <a:noFill/>
          <a:ln cap="flat" cmpd="sng" w="28575">
            <a:solidFill>
              <a:schemeClr val="dk2"/>
            </a:solidFill>
            <a:prstDash val="solid"/>
            <a:round/>
            <a:headEnd len="med" w="med" type="none"/>
            <a:tailEnd len="med" w="med" type="triangle"/>
          </a:ln>
        </p:spPr>
      </p:cxnSp>
      <p:cxnSp>
        <p:nvCxnSpPr>
          <p:cNvPr id="1554" name="Google Shape;1554;p142"/>
          <p:cNvCxnSpPr>
            <a:endCxn id="1537" idx="2"/>
          </p:cNvCxnSpPr>
          <p:nvPr/>
        </p:nvCxnSpPr>
        <p:spPr>
          <a:xfrm>
            <a:off x="2779725" y="3200550"/>
            <a:ext cx="653100" cy="348600"/>
          </a:xfrm>
          <a:prstGeom prst="straightConnector1">
            <a:avLst/>
          </a:prstGeom>
          <a:noFill/>
          <a:ln cap="flat" cmpd="sng" w="28575">
            <a:solidFill>
              <a:schemeClr val="dk2"/>
            </a:solidFill>
            <a:prstDash val="solid"/>
            <a:round/>
            <a:headEnd len="med" w="med" type="none"/>
            <a:tailEnd len="med" w="med" type="triangle"/>
          </a:ln>
        </p:spPr>
      </p:cxnSp>
      <p:cxnSp>
        <p:nvCxnSpPr>
          <p:cNvPr id="1555" name="Google Shape;1555;p142"/>
          <p:cNvCxnSpPr>
            <a:endCxn id="1536" idx="2"/>
          </p:cNvCxnSpPr>
          <p:nvPr/>
        </p:nvCxnSpPr>
        <p:spPr>
          <a:xfrm flipH="1" rot="10800000">
            <a:off x="2805525" y="2813200"/>
            <a:ext cx="627300" cy="1173900"/>
          </a:xfrm>
          <a:prstGeom prst="straightConnector1">
            <a:avLst/>
          </a:prstGeom>
          <a:noFill/>
          <a:ln cap="flat" cmpd="sng" w="28575">
            <a:solidFill>
              <a:schemeClr val="dk2"/>
            </a:solidFill>
            <a:prstDash val="solid"/>
            <a:round/>
            <a:headEnd len="med" w="med" type="none"/>
            <a:tailEnd len="med" w="med" type="triangle"/>
          </a:ln>
        </p:spPr>
      </p:cxnSp>
      <p:cxnSp>
        <p:nvCxnSpPr>
          <p:cNvPr id="1556" name="Google Shape;1556;p142"/>
          <p:cNvCxnSpPr>
            <a:endCxn id="1537" idx="2"/>
          </p:cNvCxnSpPr>
          <p:nvPr/>
        </p:nvCxnSpPr>
        <p:spPr>
          <a:xfrm flipH="1" rot="10800000">
            <a:off x="2805525" y="3549150"/>
            <a:ext cx="627300" cy="43800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0" name="Shape 1560"/>
        <p:cNvGrpSpPr/>
        <p:nvPr/>
      </p:nvGrpSpPr>
      <p:grpSpPr>
        <a:xfrm>
          <a:off x="0" y="0"/>
          <a:ext cx="0" cy="0"/>
          <a:chOff x="0" y="0"/>
          <a:chExt cx="0" cy="0"/>
        </a:xfrm>
      </p:grpSpPr>
      <p:sp>
        <p:nvSpPr>
          <p:cNvPr id="1561" name="Google Shape;1561;p14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562" name="Google Shape;1562;p1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Input Layers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Real values from the data</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Hidden Layers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Layers in between input and output</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3 or more layers is “deep network”</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Output Layer</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Final estimate of the output</a:t>
            </a:r>
            <a:endParaRPr sz="3000">
              <a:solidFill>
                <a:srgbClr val="434343"/>
              </a:solidFill>
              <a:latin typeface="Montserrat"/>
              <a:ea typeface="Montserrat"/>
              <a:cs typeface="Montserrat"/>
              <a:sym typeface="Montserrat"/>
            </a:endParaRPr>
          </a:p>
          <a:p>
            <a:pPr indent="0" lvl="0" marL="457200" marR="0" rtl="0" algn="l">
              <a:lnSpc>
                <a:spcPct val="115000"/>
              </a:lnSpc>
              <a:spcBef>
                <a:spcPts val="1600"/>
              </a:spcBef>
              <a:spcAft>
                <a:spcPts val="0"/>
              </a:spcAft>
              <a:buNone/>
            </a:pPr>
            <a:r>
              <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1563" name="Google Shape;1563;p14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64" name="Google Shape;1564;p14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descr="watermark.jpg" id="199" name="Google Shape;199;p3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00" name="Google Shape;200;p36"/>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01" name="Google Shape;201;p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02" name="Google Shape;202;p36"/>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Supervised Learning</a:t>
            </a:r>
            <a:endParaRPr sz="3000">
              <a:solidFill>
                <a:srgbClr val="2A3990"/>
              </a:solidFill>
              <a:latin typeface="Roboto"/>
              <a:ea typeface="Roboto"/>
              <a:cs typeface="Roboto"/>
              <a:sym typeface="Roboto"/>
            </a:endParaRPr>
          </a:p>
        </p:txBody>
      </p:sp>
      <p:sp>
        <p:nvSpPr>
          <p:cNvPr id="203" name="Google Shape;203;p36"/>
          <p:cNvSpPr txBox="1"/>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p>
            <a:pPr indent="-393700" lvl="0" marL="457200" rtl="0" algn="l">
              <a:lnSpc>
                <a:spcPct val="115000"/>
              </a:lnSpc>
              <a:spcBef>
                <a:spcPts val="0"/>
              </a:spcBef>
              <a:spcAft>
                <a:spcPts val="0"/>
              </a:spcAft>
              <a:buClr>
                <a:srgbClr val="333333"/>
              </a:buClr>
              <a:buSzPts val="2600"/>
              <a:buFont typeface="Montserrat"/>
              <a:buChar char="●"/>
            </a:pPr>
            <a:r>
              <a:rPr lang="en" sz="2600">
                <a:solidFill>
                  <a:srgbClr val="333333"/>
                </a:solidFill>
                <a:latin typeface="Montserrat"/>
                <a:ea typeface="Montserrat"/>
                <a:cs typeface="Montserrat"/>
                <a:sym typeface="Montserrat"/>
              </a:rPr>
              <a:t>The learning algorithm receives a set of inputs along with the corresponding correct outputs, and the algorithm learns by comparing its actual output with correct outputs to find errors. </a:t>
            </a:r>
            <a:endParaRPr sz="2600">
              <a:solidFill>
                <a:srgbClr val="333333"/>
              </a:solidFill>
              <a:latin typeface="Montserrat"/>
              <a:ea typeface="Montserrat"/>
              <a:cs typeface="Montserrat"/>
              <a:sym typeface="Montserrat"/>
            </a:endParaRPr>
          </a:p>
          <a:p>
            <a:pPr indent="-393700" lvl="0" marL="457200" rtl="0" algn="l">
              <a:lnSpc>
                <a:spcPct val="115000"/>
              </a:lnSpc>
              <a:spcBef>
                <a:spcPts val="0"/>
              </a:spcBef>
              <a:spcAft>
                <a:spcPts val="0"/>
              </a:spcAft>
              <a:buClr>
                <a:srgbClr val="333333"/>
              </a:buClr>
              <a:buSzPts val="2600"/>
              <a:buFont typeface="Montserrat"/>
              <a:buChar char="●"/>
            </a:pPr>
            <a:r>
              <a:rPr lang="en" sz="2600">
                <a:solidFill>
                  <a:srgbClr val="333333"/>
                </a:solidFill>
                <a:latin typeface="Montserrat"/>
                <a:ea typeface="Montserrat"/>
                <a:cs typeface="Montserrat"/>
                <a:sym typeface="Montserrat"/>
              </a:rPr>
              <a:t>It then modifies the model accordingly. </a:t>
            </a:r>
            <a:endParaRPr b="1" sz="2600">
              <a:solidFill>
                <a:srgbClr val="333333"/>
              </a:solidFill>
              <a:latin typeface="Montserrat"/>
              <a:ea typeface="Montserrat"/>
              <a:cs typeface="Montserrat"/>
              <a:sym typeface="Montserrat"/>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8" name="Shape 1568"/>
        <p:cNvGrpSpPr/>
        <p:nvPr/>
      </p:nvGrpSpPr>
      <p:grpSpPr>
        <a:xfrm>
          <a:off x="0" y="0"/>
          <a:ext cx="0" cy="0"/>
          <a:chOff x="0" y="0"/>
          <a:chExt cx="0" cy="0"/>
        </a:xfrm>
      </p:grpSpPr>
      <p:sp>
        <p:nvSpPr>
          <p:cNvPr id="1569" name="Google Shape;1569;p14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570" name="Google Shape;1570;p14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As you go forwards through more layers, the level of abstraction increases.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now discuss the activation function in a little more detail!</a:t>
            </a:r>
            <a:endParaRPr sz="3000">
              <a:solidFill>
                <a:srgbClr val="434343"/>
              </a:solidFill>
              <a:latin typeface="Montserrat"/>
              <a:ea typeface="Montserrat"/>
              <a:cs typeface="Montserrat"/>
              <a:sym typeface="Montserrat"/>
            </a:endParaRPr>
          </a:p>
          <a:p>
            <a:pPr indent="0" lvl="0" marL="457200" marR="0" rtl="0" algn="l">
              <a:lnSpc>
                <a:spcPct val="115000"/>
              </a:lnSpc>
              <a:spcBef>
                <a:spcPts val="1600"/>
              </a:spcBef>
              <a:spcAft>
                <a:spcPts val="0"/>
              </a:spcAft>
              <a:buNone/>
            </a:pPr>
            <a:r>
              <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1571" name="Google Shape;1571;p14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72" name="Google Shape;1572;p14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6" name="Shape 1576"/>
        <p:cNvGrpSpPr/>
        <p:nvPr/>
      </p:nvGrpSpPr>
      <p:grpSpPr>
        <a:xfrm>
          <a:off x="0" y="0"/>
          <a:ext cx="0" cy="0"/>
          <a:chOff x="0" y="0"/>
          <a:chExt cx="0" cy="0"/>
        </a:xfrm>
      </p:grpSpPr>
      <p:sp>
        <p:nvSpPr>
          <p:cNvPr id="1577" name="Google Shape;1577;p14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578" name="Google Shape;1578;p145"/>
          <p:cNvSpPr txBox="1"/>
          <p:nvPr>
            <p:ph idx="1" type="body"/>
          </p:nvPr>
        </p:nvSpPr>
        <p:spPr>
          <a:xfrm>
            <a:off x="311700" y="1152475"/>
            <a:ext cx="8520600" cy="1133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Previously our activation function was just  a simple function that output 0 or 1.</a:t>
            </a:r>
            <a:endParaRPr sz="3000">
              <a:solidFill>
                <a:srgbClr val="434343"/>
              </a:solidFill>
              <a:latin typeface="Montserrat"/>
              <a:ea typeface="Montserrat"/>
              <a:cs typeface="Montserrat"/>
              <a:sym typeface="Montserrat"/>
            </a:endParaRPr>
          </a:p>
        </p:txBody>
      </p:sp>
      <p:pic>
        <p:nvPicPr>
          <p:cNvPr descr="watermark.jpg" id="1579" name="Google Shape;1579;p14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80" name="Google Shape;1580;p14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581" name="Google Shape;1581;p145"/>
          <p:cNvCxnSpPr/>
          <p:nvPr/>
        </p:nvCxnSpPr>
        <p:spPr>
          <a:xfrm rot="10800000">
            <a:off x="3666075" y="2306300"/>
            <a:ext cx="0" cy="1747800"/>
          </a:xfrm>
          <a:prstGeom prst="straightConnector1">
            <a:avLst/>
          </a:prstGeom>
          <a:noFill/>
          <a:ln cap="flat" cmpd="sng" w="28575">
            <a:solidFill>
              <a:schemeClr val="dk2"/>
            </a:solidFill>
            <a:prstDash val="solid"/>
            <a:round/>
            <a:headEnd len="med" w="med" type="none"/>
            <a:tailEnd len="med" w="med" type="triangle"/>
          </a:ln>
        </p:spPr>
      </p:cxnSp>
      <p:cxnSp>
        <p:nvCxnSpPr>
          <p:cNvPr id="1582" name="Google Shape;1582;p145"/>
          <p:cNvCxnSpPr/>
          <p:nvPr/>
        </p:nvCxnSpPr>
        <p:spPr>
          <a:xfrm>
            <a:off x="3661050" y="4054100"/>
            <a:ext cx="2674500" cy="0"/>
          </a:xfrm>
          <a:prstGeom prst="straightConnector1">
            <a:avLst/>
          </a:prstGeom>
          <a:noFill/>
          <a:ln cap="flat" cmpd="sng" w="28575">
            <a:solidFill>
              <a:schemeClr val="dk2"/>
            </a:solidFill>
            <a:prstDash val="solid"/>
            <a:round/>
            <a:headEnd len="med" w="med" type="none"/>
            <a:tailEnd len="med" w="med" type="triangle"/>
          </a:ln>
        </p:spPr>
      </p:cxnSp>
      <p:sp>
        <p:nvSpPr>
          <p:cNvPr id="1583" name="Google Shape;1583;p145"/>
          <p:cNvSpPr txBox="1"/>
          <p:nvPr/>
        </p:nvSpPr>
        <p:spPr>
          <a:xfrm>
            <a:off x="4091775" y="4469775"/>
            <a:ext cx="20133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z = wx + b</a:t>
            </a:r>
            <a:endParaRPr sz="2400">
              <a:latin typeface="Montserrat"/>
              <a:ea typeface="Montserrat"/>
              <a:cs typeface="Montserrat"/>
              <a:sym typeface="Montserrat"/>
            </a:endParaRPr>
          </a:p>
        </p:txBody>
      </p:sp>
      <p:sp>
        <p:nvSpPr>
          <p:cNvPr id="1584" name="Google Shape;1584;p145"/>
          <p:cNvSpPr txBox="1"/>
          <p:nvPr/>
        </p:nvSpPr>
        <p:spPr>
          <a:xfrm>
            <a:off x="1935375" y="2919350"/>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Output</a:t>
            </a:r>
            <a:endParaRPr sz="2400">
              <a:latin typeface="Montserrat"/>
              <a:ea typeface="Montserrat"/>
              <a:cs typeface="Montserrat"/>
              <a:sym typeface="Montserrat"/>
            </a:endParaRPr>
          </a:p>
        </p:txBody>
      </p:sp>
      <p:sp>
        <p:nvSpPr>
          <p:cNvPr id="1585" name="Google Shape;1585;p145"/>
          <p:cNvSpPr txBox="1"/>
          <p:nvPr/>
        </p:nvSpPr>
        <p:spPr>
          <a:xfrm>
            <a:off x="3224650" y="3662725"/>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sp>
        <p:nvSpPr>
          <p:cNvPr id="1586" name="Google Shape;1586;p145"/>
          <p:cNvSpPr txBox="1"/>
          <p:nvPr/>
        </p:nvSpPr>
        <p:spPr>
          <a:xfrm>
            <a:off x="3261850" y="2451313"/>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1</a:t>
            </a:r>
            <a:endParaRPr sz="2400">
              <a:latin typeface="Montserrat"/>
              <a:ea typeface="Montserrat"/>
              <a:cs typeface="Montserrat"/>
              <a:sym typeface="Montserrat"/>
            </a:endParaRPr>
          </a:p>
        </p:txBody>
      </p:sp>
      <p:cxnSp>
        <p:nvCxnSpPr>
          <p:cNvPr id="1587" name="Google Shape;1587;p145"/>
          <p:cNvCxnSpPr/>
          <p:nvPr/>
        </p:nvCxnSpPr>
        <p:spPr>
          <a:xfrm flipH="1" rot="10800000">
            <a:off x="3666075" y="2631625"/>
            <a:ext cx="2634300" cy="1317300"/>
          </a:xfrm>
          <a:prstGeom prst="bentConnector3">
            <a:avLst>
              <a:gd fmla="val 50000" name="adj1"/>
            </a:avLst>
          </a:prstGeom>
          <a:noFill/>
          <a:ln cap="flat" cmpd="sng" w="38100">
            <a:solidFill>
              <a:srgbClr val="1155CC"/>
            </a:solidFill>
            <a:prstDash val="solid"/>
            <a:round/>
            <a:headEnd len="med" w="med" type="none"/>
            <a:tailEnd len="med" w="med" type="none"/>
          </a:ln>
        </p:spPr>
      </p:cxnSp>
      <p:sp>
        <p:nvSpPr>
          <p:cNvPr id="1588" name="Google Shape;1588;p145"/>
          <p:cNvSpPr txBox="1"/>
          <p:nvPr/>
        </p:nvSpPr>
        <p:spPr>
          <a:xfrm>
            <a:off x="4799400" y="3948925"/>
            <a:ext cx="4494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2" name="Shape 1592"/>
        <p:cNvGrpSpPr/>
        <p:nvPr/>
      </p:nvGrpSpPr>
      <p:grpSpPr>
        <a:xfrm>
          <a:off x="0" y="0"/>
          <a:ext cx="0" cy="0"/>
          <a:chOff x="0" y="0"/>
          <a:chExt cx="0" cy="0"/>
        </a:xfrm>
      </p:grpSpPr>
      <p:sp>
        <p:nvSpPr>
          <p:cNvPr id="1593" name="Google Shape;1593;p14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594" name="Google Shape;1594;p146"/>
          <p:cNvSpPr txBox="1"/>
          <p:nvPr>
            <p:ph idx="1" type="body"/>
          </p:nvPr>
        </p:nvSpPr>
        <p:spPr>
          <a:xfrm>
            <a:off x="311700" y="1152475"/>
            <a:ext cx="8520600" cy="1133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is a pretty dramatic function, since small changes aren’t reflected.</a:t>
            </a:r>
            <a:endParaRPr sz="3000">
              <a:solidFill>
                <a:srgbClr val="434343"/>
              </a:solidFill>
              <a:latin typeface="Montserrat"/>
              <a:ea typeface="Montserrat"/>
              <a:cs typeface="Montserrat"/>
              <a:sym typeface="Montserrat"/>
            </a:endParaRPr>
          </a:p>
        </p:txBody>
      </p:sp>
      <p:pic>
        <p:nvPicPr>
          <p:cNvPr descr="watermark.jpg" id="1595" name="Google Shape;1595;p14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96" name="Google Shape;1596;p14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597" name="Google Shape;1597;p146"/>
          <p:cNvCxnSpPr/>
          <p:nvPr/>
        </p:nvCxnSpPr>
        <p:spPr>
          <a:xfrm rot="10800000">
            <a:off x="3666075" y="2306300"/>
            <a:ext cx="0" cy="1747800"/>
          </a:xfrm>
          <a:prstGeom prst="straightConnector1">
            <a:avLst/>
          </a:prstGeom>
          <a:noFill/>
          <a:ln cap="flat" cmpd="sng" w="28575">
            <a:solidFill>
              <a:schemeClr val="dk2"/>
            </a:solidFill>
            <a:prstDash val="solid"/>
            <a:round/>
            <a:headEnd len="med" w="med" type="none"/>
            <a:tailEnd len="med" w="med" type="triangle"/>
          </a:ln>
        </p:spPr>
      </p:cxnSp>
      <p:cxnSp>
        <p:nvCxnSpPr>
          <p:cNvPr id="1598" name="Google Shape;1598;p146"/>
          <p:cNvCxnSpPr/>
          <p:nvPr/>
        </p:nvCxnSpPr>
        <p:spPr>
          <a:xfrm>
            <a:off x="3661050" y="4054100"/>
            <a:ext cx="2674500" cy="0"/>
          </a:xfrm>
          <a:prstGeom prst="straightConnector1">
            <a:avLst/>
          </a:prstGeom>
          <a:noFill/>
          <a:ln cap="flat" cmpd="sng" w="28575">
            <a:solidFill>
              <a:schemeClr val="dk2"/>
            </a:solidFill>
            <a:prstDash val="solid"/>
            <a:round/>
            <a:headEnd len="med" w="med" type="none"/>
            <a:tailEnd len="med" w="med" type="triangle"/>
          </a:ln>
        </p:spPr>
      </p:cxnSp>
      <p:sp>
        <p:nvSpPr>
          <p:cNvPr id="1599" name="Google Shape;1599;p146"/>
          <p:cNvSpPr txBox="1"/>
          <p:nvPr/>
        </p:nvSpPr>
        <p:spPr>
          <a:xfrm>
            <a:off x="4091775" y="4469775"/>
            <a:ext cx="20133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z = wx + b</a:t>
            </a:r>
            <a:endParaRPr sz="2400">
              <a:latin typeface="Montserrat"/>
              <a:ea typeface="Montserrat"/>
              <a:cs typeface="Montserrat"/>
              <a:sym typeface="Montserrat"/>
            </a:endParaRPr>
          </a:p>
        </p:txBody>
      </p:sp>
      <p:sp>
        <p:nvSpPr>
          <p:cNvPr id="1600" name="Google Shape;1600;p146"/>
          <p:cNvSpPr txBox="1"/>
          <p:nvPr/>
        </p:nvSpPr>
        <p:spPr>
          <a:xfrm>
            <a:off x="1935375" y="2919350"/>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Output</a:t>
            </a:r>
            <a:endParaRPr sz="2400">
              <a:latin typeface="Montserrat"/>
              <a:ea typeface="Montserrat"/>
              <a:cs typeface="Montserrat"/>
              <a:sym typeface="Montserrat"/>
            </a:endParaRPr>
          </a:p>
        </p:txBody>
      </p:sp>
      <p:sp>
        <p:nvSpPr>
          <p:cNvPr id="1601" name="Google Shape;1601;p146"/>
          <p:cNvSpPr txBox="1"/>
          <p:nvPr/>
        </p:nvSpPr>
        <p:spPr>
          <a:xfrm>
            <a:off x="3224650" y="3662725"/>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sp>
        <p:nvSpPr>
          <p:cNvPr id="1602" name="Google Shape;1602;p146"/>
          <p:cNvSpPr txBox="1"/>
          <p:nvPr/>
        </p:nvSpPr>
        <p:spPr>
          <a:xfrm>
            <a:off x="3261850" y="2451313"/>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1</a:t>
            </a:r>
            <a:endParaRPr sz="2400">
              <a:latin typeface="Montserrat"/>
              <a:ea typeface="Montserrat"/>
              <a:cs typeface="Montserrat"/>
              <a:sym typeface="Montserrat"/>
            </a:endParaRPr>
          </a:p>
        </p:txBody>
      </p:sp>
      <p:cxnSp>
        <p:nvCxnSpPr>
          <p:cNvPr id="1603" name="Google Shape;1603;p146"/>
          <p:cNvCxnSpPr/>
          <p:nvPr/>
        </p:nvCxnSpPr>
        <p:spPr>
          <a:xfrm flipH="1" rot="10800000">
            <a:off x="3666075" y="2631625"/>
            <a:ext cx="2634300" cy="1317300"/>
          </a:xfrm>
          <a:prstGeom prst="bentConnector3">
            <a:avLst>
              <a:gd fmla="val 50000" name="adj1"/>
            </a:avLst>
          </a:prstGeom>
          <a:noFill/>
          <a:ln cap="flat" cmpd="sng" w="38100">
            <a:solidFill>
              <a:srgbClr val="1155CC"/>
            </a:solidFill>
            <a:prstDash val="solid"/>
            <a:round/>
            <a:headEnd len="med" w="med" type="none"/>
            <a:tailEnd len="med" w="med" type="none"/>
          </a:ln>
        </p:spPr>
      </p:cxnSp>
      <p:sp>
        <p:nvSpPr>
          <p:cNvPr id="1604" name="Google Shape;1604;p146"/>
          <p:cNvSpPr txBox="1"/>
          <p:nvPr/>
        </p:nvSpPr>
        <p:spPr>
          <a:xfrm>
            <a:off x="4799400" y="3948925"/>
            <a:ext cx="4494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8" name="Shape 1608"/>
        <p:cNvGrpSpPr/>
        <p:nvPr/>
      </p:nvGrpSpPr>
      <p:grpSpPr>
        <a:xfrm>
          <a:off x="0" y="0"/>
          <a:ext cx="0" cy="0"/>
          <a:chOff x="0" y="0"/>
          <a:chExt cx="0" cy="0"/>
        </a:xfrm>
      </p:grpSpPr>
      <p:sp>
        <p:nvSpPr>
          <p:cNvPr id="1609" name="Google Shape;1609;p14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610" name="Google Shape;1610;p147"/>
          <p:cNvSpPr txBox="1"/>
          <p:nvPr>
            <p:ph idx="1" type="body"/>
          </p:nvPr>
        </p:nvSpPr>
        <p:spPr>
          <a:xfrm>
            <a:off x="311700" y="1152475"/>
            <a:ext cx="8832300" cy="1133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It would be nice if we could have a more dynamic function, for example the red line!</a:t>
            </a:r>
            <a:endParaRPr sz="3000">
              <a:solidFill>
                <a:srgbClr val="434343"/>
              </a:solidFill>
              <a:latin typeface="Montserrat"/>
              <a:ea typeface="Montserrat"/>
              <a:cs typeface="Montserrat"/>
              <a:sym typeface="Montserrat"/>
            </a:endParaRPr>
          </a:p>
        </p:txBody>
      </p:sp>
      <p:pic>
        <p:nvPicPr>
          <p:cNvPr descr="watermark.jpg" id="1611" name="Google Shape;1611;p14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12" name="Google Shape;1612;p14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613" name="Google Shape;1613;p147"/>
          <p:cNvCxnSpPr/>
          <p:nvPr/>
        </p:nvCxnSpPr>
        <p:spPr>
          <a:xfrm rot="10800000">
            <a:off x="3666075" y="2306300"/>
            <a:ext cx="0" cy="1747800"/>
          </a:xfrm>
          <a:prstGeom prst="straightConnector1">
            <a:avLst/>
          </a:prstGeom>
          <a:noFill/>
          <a:ln cap="flat" cmpd="sng" w="28575">
            <a:solidFill>
              <a:schemeClr val="dk2"/>
            </a:solidFill>
            <a:prstDash val="solid"/>
            <a:round/>
            <a:headEnd len="med" w="med" type="none"/>
            <a:tailEnd len="med" w="med" type="triangle"/>
          </a:ln>
        </p:spPr>
      </p:cxnSp>
      <p:cxnSp>
        <p:nvCxnSpPr>
          <p:cNvPr id="1614" name="Google Shape;1614;p147"/>
          <p:cNvCxnSpPr/>
          <p:nvPr/>
        </p:nvCxnSpPr>
        <p:spPr>
          <a:xfrm>
            <a:off x="3661050" y="4054100"/>
            <a:ext cx="2674500" cy="0"/>
          </a:xfrm>
          <a:prstGeom prst="straightConnector1">
            <a:avLst/>
          </a:prstGeom>
          <a:noFill/>
          <a:ln cap="flat" cmpd="sng" w="28575">
            <a:solidFill>
              <a:schemeClr val="dk2"/>
            </a:solidFill>
            <a:prstDash val="solid"/>
            <a:round/>
            <a:headEnd len="med" w="med" type="none"/>
            <a:tailEnd len="med" w="med" type="triangle"/>
          </a:ln>
        </p:spPr>
      </p:cxnSp>
      <p:sp>
        <p:nvSpPr>
          <p:cNvPr id="1615" name="Google Shape;1615;p147"/>
          <p:cNvSpPr txBox="1"/>
          <p:nvPr/>
        </p:nvSpPr>
        <p:spPr>
          <a:xfrm>
            <a:off x="4091775" y="4469775"/>
            <a:ext cx="20133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z = wx + b</a:t>
            </a:r>
            <a:endParaRPr sz="2400">
              <a:latin typeface="Montserrat"/>
              <a:ea typeface="Montserrat"/>
              <a:cs typeface="Montserrat"/>
              <a:sym typeface="Montserrat"/>
            </a:endParaRPr>
          </a:p>
        </p:txBody>
      </p:sp>
      <p:sp>
        <p:nvSpPr>
          <p:cNvPr id="1616" name="Google Shape;1616;p147"/>
          <p:cNvSpPr txBox="1"/>
          <p:nvPr/>
        </p:nvSpPr>
        <p:spPr>
          <a:xfrm>
            <a:off x="1935375" y="2919350"/>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Output</a:t>
            </a:r>
            <a:endParaRPr sz="2400">
              <a:latin typeface="Montserrat"/>
              <a:ea typeface="Montserrat"/>
              <a:cs typeface="Montserrat"/>
              <a:sym typeface="Montserrat"/>
            </a:endParaRPr>
          </a:p>
        </p:txBody>
      </p:sp>
      <p:sp>
        <p:nvSpPr>
          <p:cNvPr id="1617" name="Google Shape;1617;p147"/>
          <p:cNvSpPr txBox="1"/>
          <p:nvPr/>
        </p:nvSpPr>
        <p:spPr>
          <a:xfrm>
            <a:off x="3224650" y="3662725"/>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sp>
        <p:nvSpPr>
          <p:cNvPr id="1618" name="Google Shape;1618;p147"/>
          <p:cNvSpPr txBox="1"/>
          <p:nvPr/>
        </p:nvSpPr>
        <p:spPr>
          <a:xfrm>
            <a:off x="3261850" y="2451313"/>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1</a:t>
            </a:r>
            <a:endParaRPr sz="2400">
              <a:latin typeface="Montserrat"/>
              <a:ea typeface="Montserrat"/>
              <a:cs typeface="Montserrat"/>
              <a:sym typeface="Montserrat"/>
            </a:endParaRPr>
          </a:p>
        </p:txBody>
      </p:sp>
      <p:cxnSp>
        <p:nvCxnSpPr>
          <p:cNvPr id="1619" name="Google Shape;1619;p147"/>
          <p:cNvCxnSpPr/>
          <p:nvPr/>
        </p:nvCxnSpPr>
        <p:spPr>
          <a:xfrm flipH="1" rot="10800000">
            <a:off x="3666075" y="2631625"/>
            <a:ext cx="2634300" cy="1317300"/>
          </a:xfrm>
          <a:prstGeom prst="bentConnector3">
            <a:avLst>
              <a:gd fmla="val 50000" name="adj1"/>
            </a:avLst>
          </a:prstGeom>
          <a:noFill/>
          <a:ln cap="flat" cmpd="sng" w="38100">
            <a:solidFill>
              <a:srgbClr val="1155CC"/>
            </a:solidFill>
            <a:prstDash val="solid"/>
            <a:round/>
            <a:headEnd len="med" w="med" type="none"/>
            <a:tailEnd len="med" w="med" type="none"/>
          </a:ln>
        </p:spPr>
      </p:cxnSp>
      <p:sp>
        <p:nvSpPr>
          <p:cNvPr id="1620" name="Google Shape;1620;p147"/>
          <p:cNvSpPr txBox="1"/>
          <p:nvPr/>
        </p:nvSpPr>
        <p:spPr>
          <a:xfrm>
            <a:off x="4799400" y="3948925"/>
            <a:ext cx="4494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cxnSp>
        <p:nvCxnSpPr>
          <p:cNvPr id="1621" name="Google Shape;1621;p147"/>
          <p:cNvCxnSpPr/>
          <p:nvPr/>
        </p:nvCxnSpPr>
        <p:spPr>
          <a:xfrm flipH="1" rot="10800000">
            <a:off x="3681075" y="2646725"/>
            <a:ext cx="2614200" cy="1312200"/>
          </a:xfrm>
          <a:prstGeom prst="curvedConnector3">
            <a:avLst>
              <a:gd fmla="val 50000" name="adj1"/>
            </a:avLst>
          </a:prstGeom>
          <a:noFill/>
          <a:ln cap="flat" cmpd="sng" w="38100">
            <a:solidFill>
              <a:srgbClr val="CC0000"/>
            </a:solidFill>
            <a:prstDash val="solid"/>
            <a:round/>
            <a:headEnd len="med" w="med" type="none"/>
            <a:tailEnd len="med" w="med" type="none"/>
          </a:ln>
        </p:spPr>
      </p:cxnSp>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5" name="Shape 1625"/>
        <p:cNvGrpSpPr/>
        <p:nvPr/>
      </p:nvGrpSpPr>
      <p:grpSpPr>
        <a:xfrm>
          <a:off x="0" y="0"/>
          <a:ext cx="0" cy="0"/>
          <a:chOff x="0" y="0"/>
          <a:chExt cx="0" cy="0"/>
        </a:xfrm>
      </p:grpSpPr>
      <p:sp>
        <p:nvSpPr>
          <p:cNvPr id="1626" name="Google Shape;1626;p14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627" name="Google Shape;1627;p148"/>
          <p:cNvSpPr txBox="1"/>
          <p:nvPr>
            <p:ph idx="1" type="body"/>
          </p:nvPr>
        </p:nvSpPr>
        <p:spPr>
          <a:xfrm>
            <a:off x="311700" y="1152475"/>
            <a:ext cx="8832300" cy="1133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Lucky for us, this is the sigmoid function!</a:t>
            </a:r>
            <a:endParaRPr sz="3000">
              <a:solidFill>
                <a:srgbClr val="434343"/>
              </a:solidFill>
              <a:latin typeface="Montserrat"/>
              <a:ea typeface="Montserrat"/>
              <a:cs typeface="Montserrat"/>
              <a:sym typeface="Montserrat"/>
            </a:endParaRPr>
          </a:p>
        </p:txBody>
      </p:sp>
      <p:pic>
        <p:nvPicPr>
          <p:cNvPr descr="watermark.jpg" id="1628" name="Google Shape;1628;p14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29" name="Google Shape;1629;p14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630" name="Google Shape;1630;p148"/>
          <p:cNvCxnSpPr/>
          <p:nvPr/>
        </p:nvCxnSpPr>
        <p:spPr>
          <a:xfrm rot="10800000">
            <a:off x="3666075" y="2306300"/>
            <a:ext cx="0" cy="1747800"/>
          </a:xfrm>
          <a:prstGeom prst="straightConnector1">
            <a:avLst/>
          </a:prstGeom>
          <a:noFill/>
          <a:ln cap="flat" cmpd="sng" w="28575">
            <a:solidFill>
              <a:schemeClr val="dk2"/>
            </a:solidFill>
            <a:prstDash val="solid"/>
            <a:round/>
            <a:headEnd len="med" w="med" type="none"/>
            <a:tailEnd len="med" w="med" type="triangle"/>
          </a:ln>
        </p:spPr>
      </p:cxnSp>
      <p:cxnSp>
        <p:nvCxnSpPr>
          <p:cNvPr id="1631" name="Google Shape;1631;p148"/>
          <p:cNvCxnSpPr/>
          <p:nvPr/>
        </p:nvCxnSpPr>
        <p:spPr>
          <a:xfrm>
            <a:off x="3661050" y="4054100"/>
            <a:ext cx="2674500" cy="0"/>
          </a:xfrm>
          <a:prstGeom prst="straightConnector1">
            <a:avLst/>
          </a:prstGeom>
          <a:noFill/>
          <a:ln cap="flat" cmpd="sng" w="28575">
            <a:solidFill>
              <a:schemeClr val="dk2"/>
            </a:solidFill>
            <a:prstDash val="solid"/>
            <a:round/>
            <a:headEnd len="med" w="med" type="none"/>
            <a:tailEnd len="med" w="med" type="triangle"/>
          </a:ln>
        </p:spPr>
      </p:cxnSp>
      <p:sp>
        <p:nvSpPr>
          <p:cNvPr id="1632" name="Google Shape;1632;p148"/>
          <p:cNvSpPr txBox="1"/>
          <p:nvPr/>
        </p:nvSpPr>
        <p:spPr>
          <a:xfrm>
            <a:off x="4091775" y="4469775"/>
            <a:ext cx="20133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z = wx + b</a:t>
            </a:r>
            <a:endParaRPr sz="2400">
              <a:latin typeface="Montserrat"/>
              <a:ea typeface="Montserrat"/>
              <a:cs typeface="Montserrat"/>
              <a:sym typeface="Montserrat"/>
            </a:endParaRPr>
          </a:p>
        </p:txBody>
      </p:sp>
      <p:sp>
        <p:nvSpPr>
          <p:cNvPr id="1633" name="Google Shape;1633;p148"/>
          <p:cNvSpPr txBox="1"/>
          <p:nvPr/>
        </p:nvSpPr>
        <p:spPr>
          <a:xfrm>
            <a:off x="1935375" y="2919350"/>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Output</a:t>
            </a:r>
            <a:endParaRPr sz="2400">
              <a:latin typeface="Montserrat"/>
              <a:ea typeface="Montserrat"/>
              <a:cs typeface="Montserrat"/>
              <a:sym typeface="Montserrat"/>
            </a:endParaRPr>
          </a:p>
        </p:txBody>
      </p:sp>
      <p:sp>
        <p:nvSpPr>
          <p:cNvPr id="1634" name="Google Shape;1634;p148"/>
          <p:cNvSpPr txBox="1"/>
          <p:nvPr/>
        </p:nvSpPr>
        <p:spPr>
          <a:xfrm>
            <a:off x="3224650" y="3662725"/>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sp>
        <p:nvSpPr>
          <p:cNvPr id="1635" name="Google Shape;1635;p148"/>
          <p:cNvSpPr txBox="1"/>
          <p:nvPr/>
        </p:nvSpPr>
        <p:spPr>
          <a:xfrm>
            <a:off x="3261850" y="2451313"/>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1</a:t>
            </a:r>
            <a:endParaRPr sz="2400">
              <a:latin typeface="Montserrat"/>
              <a:ea typeface="Montserrat"/>
              <a:cs typeface="Montserrat"/>
              <a:sym typeface="Montserrat"/>
            </a:endParaRPr>
          </a:p>
        </p:txBody>
      </p:sp>
      <p:cxnSp>
        <p:nvCxnSpPr>
          <p:cNvPr id="1636" name="Google Shape;1636;p148"/>
          <p:cNvCxnSpPr/>
          <p:nvPr/>
        </p:nvCxnSpPr>
        <p:spPr>
          <a:xfrm flipH="1" rot="10800000">
            <a:off x="3666075" y="2631625"/>
            <a:ext cx="2634300" cy="1317300"/>
          </a:xfrm>
          <a:prstGeom prst="bentConnector3">
            <a:avLst>
              <a:gd fmla="val 50000" name="adj1"/>
            </a:avLst>
          </a:prstGeom>
          <a:noFill/>
          <a:ln cap="flat" cmpd="sng" w="38100">
            <a:solidFill>
              <a:srgbClr val="1155CC"/>
            </a:solidFill>
            <a:prstDash val="solid"/>
            <a:round/>
            <a:headEnd len="med" w="med" type="none"/>
            <a:tailEnd len="med" w="med" type="none"/>
          </a:ln>
        </p:spPr>
      </p:cxnSp>
      <p:sp>
        <p:nvSpPr>
          <p:cNvPr id="1637" name="Google Shape;1637;p148"/>
          <p:cNvSpPr txBox="1"/>
          <p:nvPr/>
        </p:nvSpPr>
        <p:spPr>
          <a:xfrm>
            <a:off x="4799400" y="3948925"/>
            <a:ext cx="4494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cxnSp>
        <p:nvCxnSpPr>
          <p:cNvPr id="1638" name="Google Shape;1638;p148"/>
          <p:cNvCxnSpPr/>
          <p:nvPr/>
        </p:nvCxnSpPr>
        <p:spPr>
          <a:xfrm flipH="1" rot="10800000">
            <a:off x="3681075" y="2646725"/>
            <a:ext cx="2614200" cy="1312200"/>
          </a:xfrm>
          <a:prstGeom prst="curvedConnector3">
            <a:avLst>
              <a:gd fmla="val 50000" name="adj1"/>
            </a:avLst>
          </a:prstGeom>
          <a:noFill/>
          <a:ln cap="flat" cmpd="sng" w="38100">
            <a:solidFill>
              <a:srgbClr val="CC0000"/>
            </a:solidFill>
            <a:prstDash val="solid"/>
            <a:round/>
            <a:headEnd len="med" w="med" type="none"/>
            <a:tailEnd len="med" w="med" type="none"/>
          </a:ln>
        </p:spPr>
      </p:cxnSp>
      <p:pic>
        <p:nvPicPr>
          <p:cNvPr id="1639" name="Google Shape;1639;p148"/>
          <p:cNvPicPr preferRelativeResize="0"/>
          <p:nvPr/>
        </p:nvPicPr>
        <p:blipFill>
          <a:blip r:embed="rId4">
            <a:alphaModFix/>
          </a:blip>
          <a:stretch>
            <a:fillRect/>
          </a:stretch>
        </p:blipFill>
        <p:spPr>
          <a:xfrm>
            <a:off x="6747459" y="2705375"/>
            <a:ext cx="2244142" cy="1002000"/>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3" name="Shape 1643"/>
        <p:cNvGrpSpPr/>
        <p:nvPr/>
      </p:nvGrpSpPr>
      <p:grpSpPr>
        <a:xfrm>
          <a:off x="0" y="0"/>
          <a:ext cx="0" cy="0"/>
          <a:chOff x="0" y="0"/>
          <a:chExt cx="0" cy="0"/>
        </a:xfrm>
      </p:grpSpPr>
      <p:sp>
        <p:nvSpPr>
          <p:cNvPr id="1644" name="Google Shape;1644;p14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645" name="Google Shape;1645;p149"/>
          <p:cNvSpPr txBox="1"/>
          <p:nvPr>
            <p:ph idx="1" type="body"/>
          </p:nvPr>
        </p:nvSpPr>
        <p:spPr>
          <a:xfrm>
            <a:off x="311700" y="1152475"/>
            <a:ext cx="8832300" cy="1133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Changing the activation function used can be beneficial depending on the task!</a:t>
            </a:r>
            <a:endParaRPr sz="3000">
              <a:solidFill>
                <a:srgbClr val="434343"/>
              </a:solidFill>
              <a:latin typeface="Montserrat"/>
              <a:ea typeface="Montserrat"/>
              <a:cs typeface="Montserrat"/>
              <a:sym typeface="Montserrat"/>
            </a:endParaRPr>
          </a:p>
        </p:txBody>
      </p:sp>
      <p:pic>
        <p:nvPicPr>
          <p:cNvPr descr="watermark.jpg" id="1646" name="Google Shape;1646;p14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47" name="Google Shape;1647;p14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648" name="Google Shape;1648;p149"/>
          <p:cNvCxnSpPr/>
          <p:nvPr/>
        </p:nvCxnSpPr>
        <p:spPr>
          <a:xfrm rot="10800000">
            <a:off x="3666075" y="2306300"/>
            <a:ext cx="0" cy="1747800"/>
          </a:xfrm>
          <a:prstGeom prst="straightConnector1">
            <a:avLst/>
          </a:prstGeom>
          <a:noFill/>
          <a:ln cap="flat" cmpd="sng" w="28575">
            <a:solidFill>
              <a:schemeClr val="dk2"/>
            </a:solidFill>
            <a:prstDash val="solid"/>
            <a:round/>
            <a:headEnd len="med" w="med" type="none"/>
            <a:tailEnd len="med" w="med" type="triangle"/>
          </a:ln>
        </p:spPr>
      </p:cxnSp>
      <p:cxnSp>
        <p:nvCxnSpPr>
          <p:cNvPr id="1649" name="Google Shape;1649;p149"/>
          <p:cNvCxnSpPr/>
          <p:nvPr/>
        </p:nvCxnSpPr>
        <p:spPr>
          <a:xfrm>
            <a:off x="3661050" y="4054100"/>
            <a:ext cx="2674500" cy="0"/>
          </a:xfrm>
          <a:prstGeom prst="straightConnector1">
            <a:avLst/>
          </a:prstGeom>
          <a:noFill/>
          <a:ln cap="flat" cmpd="sng" w="28575">
            <a:solidFill>
              <a:schemeClr val="dk2"/>
            </a:solidFill>
            <a:prstDash val="solid"/>
            <a:round/>
            <a:headEnd len="med" w="med" type="none"/>
            <a:tailEnd len="med" w="med" type="triangle"/>
          </a:ln>
        </p:spPr>
      </p:cxnSp>
      <p:sp>
        <p:nvSpPr>
          <p:cNvPr id="1650" name="Google Shape;1650;p149"/>
          <p:cNvSpPr txBox="1"/>
          <p:nvPr/>
        </p:nvSpPr>
        <p:spPr>
          <a:xfrm>
            <a:off x="4091775" y="4469775"/>
            <a:ext cx="20133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z = wx + b</a:t>
            </a:r>
            <a:endParaRPr sz="2400">
              <a:latin typeface="Montserrat"/>
              <a:ea typeface="Montserrat"/>
              <a:cs typeface="Montserrat"/>
              <a:sym typeface="Montserrat"/>
            </a:endParaRPr>
          </a:p>
        </p:txBody>
      </p:sp>
      <p:sp>
        <p:nvSpPr>
          <p:cNvPr id="1651" name="Google Shape;1651;p149"/>
          <p:cNvSpPr txBox="1"/>
          <p:nvPr/>
        </p:nvSpPr>
        <p:spPr>
          <a:xfrm>
            <a:off x="1935375" y="2919350"/>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Output</a:t>
            </a:r>
            <a:endParaRPr sz="2400">
              <a:latin typeface="Montserrat"/>
              <a:ea typeface="Montserrat"/>
              <a:cs typeface="Montserrat"/>
              <a:sym typeface="Montserrat"/>
            </a:endParaRPr>
          </a:p>
        </p:txBody>
      </p:sp>
      <p:sp>
        <p:nvSpPr>
          <p:cNvPr id="1652" name="Google Shape;1652;p149"/>
          <p:cNvSpPr txBox="1"/>
          <p:nvPr/>
        </p:nvSpPr>
        <p:spPr>
          <a:xfrm>
            <a:off x="3224650" y="3662725"/>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sp>
        <p:nvSpPr>
          <p:cNvPr id="1653" name="Google Shape;1653;p149"/>
          <p:cNvSpPr txBox="1"/>
          <p:nvPr/>
        </p:nvSpPr>
        <p:spPr>
          <a:xfrm>
            <a:off x="3261850" y="2451313"/>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1</a:t>
            </a:r>
            <a:endParaRPr sz="2400">
              <a:latin typeface="Montserrat"/>
              <a:ea typeface="Montserrat"/>
              <a:cs typeface="Montserrat"/>
              <a:sym typeface="Montserrat"/>
            </a:endParaRPr>
          </a:p>
        </p:txBody>
      </p:sp>
      <p:cxnSp>
        <p:nvCxnSpPr>
          <p:cNvPr id="1654" name="Google Shape;1654;p149"/>
          <p:cNvCxnSpPr/>
          <p:nvPr/>
        </p:nvCxnSpPr>
        <p:spPr>
          <a:xfrm flipH="1" rot="10800000">
            <a:off x="3666075" y="2631625"/>
            <a:ext cx="2634300" cy="1317300"/>
          </a:xfrm>
          <a:prstGeom prst="bentConnector3">
            <a:avLst>
              <a:gd fmla="val 50000" name="adj1"/>
            </a:avLst>
          </a:prstGeom>
          <a:noFill/>
          <a:ln cap="flat" cmpd="sng" w="38100">
            <a:solidFill>
              <a:srgbClr val="1155CC"/>
            </a:solidFill>
            <a:prstDash val="solid"/>
            <a:round/>
            <a:headEnd len="med" w="med" type="none"/>
            <a:tailEnd len="med" w="med" type="none"/>
          </a:ln>
        </p:spPr>
      </p:cxnSp>
      <p:sp>
        <p:nvSpPr>
          <p:cNvPr id="1655" name="Google Shape;1655;p149"/>
          <p:cNvSpPr txBox="1"/>
          <p:nvPr/>
        </p:nvSpPr>
        <p:spPr>
          <a:xfrm>
            <a:off x="4799400" y="3948925"/>
            <a:ext cx="4494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cxnSp>
        <p:nvCxnSpPr>
          <p:cNvPr id="1656" name="Google Shape;1656;p149"/>
          <p:cNvCxnSpPr/>
          <p:nvPr/>
        </p:nvCxnSpPr>
        <p:spPr>
          <a:xfrm flipH="1" rot="10800000">
            <a:off x="3681075" y="2646725"/>
            <a:ext cx="2614200" cy="1312200"/>
          </a:xfrm>
          <a:prstGeom prst="curvedConnector3">
            <a:avLst>
              <a:gd fmla="val 50000" name="adj1"/>
            </a:avLst>
          </a:prstGeom>
          <a:noFill/>
          <a:ln cap="flat" cmpd="sng" w="38100">
            <a:solidFill>
              <a:srgbClr val="CC0000"/>
            </a:solidFill>
            <a:prstDash val="solid"/>
            <a:round/>
            <a:headEnd len="med" w="med" type="none"/>
            <a:tailEnd len="med" w="med" type="none"/>
          </a:ln>
        </p:spPr>
      </p:cxnSp>
      <p:pic>
        <p:nvPicPr>
          <p:cNvPr id="1657" name="Google Shape;1657;p149"/>
          <p:cNvPicPr preferRelativeResize="0"/>
          <p:nvPr/>
        </p:nvPicPr>
        <p:blipFill>
          <a:blip r:embed="rId4">
            <a:alphaModFix/>
          </a:blip>
          <a:stretch>
            <a:fillRect/>
          </a:stretch>
        </p:blipFill>
        <p:spPr>
          <a:xfrm>
            <a:off x="6747459" y="2705375"/>
            <a:ext cx="2244142" cy="1002000"/>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1" name="Shape 1661"/>
        <p:cNvGrpSpPr/>
        <p:nvPr/>
      </p:nvGrpSpPr>
      <p:grpSpPr>
        <a:xfrm>
          <a:off x="0" y="0"/>
          <a:ext cx="0" cy="0"/>
          <a:chOff x="0" y="0"/>
          <a:chExt cx="0" cy="0"/>
        </a:xfrm>
      </p:grpSpPr>
      <p:sp>
        <p:nvSpPr>
          <p:cNvPr id="1662" name="Google Shape;1662;p15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663" name="Google Shape;1663;p150"/>
          <p:cNvSpPr txBox="1"/>
          <p:nvPr>
            <p:ph idx="1" type="body"/>
          </p:nvPr>
        </p:nvSpPr>
        <p:spPr>
          <a:xfrm>
            <a:off x="311700" y="1152475"/>
            <a:ext cx="8832300" cy="1133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discuss a few more activation functions that we’ll encounter!</a:t>
            </a:r>
            <a:endParaRPr sz="3000">
              <a:solidFill>
                <a:srgbClr val="434343"/>
              </a:solidFill>
              <a:latin typeface="Montserrat"/>
              <a:ea typeface="Montserrat"/>
              <a:cs typeface="Montserrat"/>
              <a:sym typeface="Montserrat"/>
            </a:endParaRPr>
          </a:p>
        </p:txBody>
      </p:sp>
      <p:pic>
        <p:nvPicPr>
          <p:cNvPr descr="watermark.jpg" id="1664" name="Google Shape;1664;p15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65" name="Google Shape;1665;p15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666" name="Google Shape;1666;p150"/>
          <p:cNvCxnSpPr/>
          <p:nvPr/>
        </p:nvCxnSpPr>
        <p:spPr>
          <a:xfrm rot="10800000">
            <a:off x="3666075" y="2306300"/>
            <a:ext cx="0" cy="1747800"/>
          </a:xfrm>
          <a:prstGeom prst="straightConnector1">
            <a:avLst/>
          </a:prstGeom>
          <a:noFill/>
          <a:ln cap="flat" cmpd="sng" w="28575">
            <a:solidFill>
              <a:schemeClr val="dk2"/>
            </a:solidFill>
            <a:prstDash val="solid"/>
            <a:round/>
            <a:headEnd len="med" w="med" type="none"/>
            <a:tailEnd len="med" w="med" type="triangle"/>
          </a:ln>
        </p:spPr>
      </p:cxnSp>
      <p:cxnSp>
        <p:nvCxnSpPr>
          <p:cNvPr id="1667" name="Google Shape;1667;p150"/>
          <p:cNvCxnSpPr/>
          <p:nvPr/>
        </p:nvCxnSpPr>
        <p:spPr>
          <a:xfrm>
            <a:off x="3661050" y="4054100"/>
            <a:ext cx="2674500" cy="0"/>
          </a:xfrm>
          <a:prstGeom prst="straightConnector1">
            <a:avLst/>
          </a:prstGeom>
          <a:noFill/>
          <a:ln cap="flat" cmpd="sng" w="28575">
            <a:solidFill>
              <a:schemeClr val="dk2"/>
            </a:solidFill>
            <a:prstDash val="solid"/>
            <a:round/>
            <a:headEnd len="med" w="med" type="none"/>
            <a:tailEnd len="med" w="med" type="triangle"/>
          </a:ln>
        </p:spPr>
      </p:cxnSp>
      <p:sp>
        <p:nvSpPr>
          <p:cNvPr id="1668" name="Google Shape;1668;p150"/>
          <p:cNvSpPr txBox="1"/>
          <p:nvPr/>
        </p:nvSpPr>
        <p:spPr>
          <a:xfrm>
            <a:off x="4091775" y="4469775"/>
            <a:ext cx="20133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z = wx + b</a:t>
            </a:r>
            <a:endParaRPr sz="2400">
              <a:latin typeface="Montserrat"/>
              <a:ea typeface="Montserrat"/>
              <a:cs typeface="Montserrat"/>
              <a:sym typeface="Montserrat"/>
            </a:endParaRPr>
          </a:p>
        </p:txBody>
      </p:sp>
      <p:sp>
        <p:nvSpPr>
          <p:cNvPr id="1669" name="Google Shape;1669;p150"/>
          <p:cNvSpPr txBox="1"/>
          <p:nvPr/>
        </p:nvSpPr>
        <p:spPr>
          <a:xfrm>
            <a:off x="1935375" y="2919350"/>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Output</a:t>
            </a:r>
            <a:endParaRPr sz="2400">
              <a:latin typeface="Montserrat"/>
              <a:ea typeface="Montserrat"/>
              <a:cs typeface="Montserrat"/>
              <a:sym typeface="Montserrat"/>
            </a:endParaRPr>
          </a:p>
        </p:txBody>
      </p:sp>
      <p:sp>
        <p:nvSpPr>
          <p:cNvPr id="1670" name="Google Shape;1670;p150"/>
          <p:cNvSpPr txBox="1"/>
          <p:nvPr/>
        </p:nvSpPr>
        <p:spPr>
          <a:xfrm>
            <a:off x="3224650" y="3662725"/>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sp>
        <p:nvSpPr>
          <p:cNvPr id="1671" name="Google Shape;1671;p150"/>
          <p:cNvSpPr txBox="1"/>
          <p:nvPr/>
        </p:nvSpPr>
        <p:spPr>
          <a:xfrm>
            <a:off x="3261850" y="2451313"/>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1</a:t>
            </a:r>
            <a:endParaRPr sz="2400">
              <a:latin typeface="Montserrat"/>
              <a:ea typeface="Montserrat"/>
              <a:cs typeface="Montserrat"/>
              <a:sym typeface="Montserrat"/>
            </a:endParaRPr>
          </a:p>
        </p:txBody>
      </p:sp>
      <p:sp>
        <p:nvSpPr>
          <p:cNvPr id="1672" name="Google Shape;1672;p150"/>
          <p:cNvSpPr txBox="1"/>
          <p:nvPr/>
        </p:nvSpPr>
        <p:spPr>
          <a:xfrm>
            <a:off x="4799400" y="3948925"/>
            <a:ext cx="4494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6" name="Shape 1676"/>
        <p:cNvGrpSpPr/>
        <p:nvPr/>
      </p:nvGrpSpPr>
      <p:grpSpPr>
        <a:xfrm>
          <a:off x="0" y="0"/>
          <a:ext cx="0" cy="0"/>
          <a:chOff x="0" y="0"/>
          <a:chExt cx="0" cy="0"/>
        </a:xfrm>
      </p:grpSpPr>
      <p:sp>
        <p:nvSpPr>
          <p:cNvPr id="1677" name="Google Shape;1677;p15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678" name="Google Shape;1678;p151"/>
          <p:cNvSpPr txBox="1"/>
          <p:nvPr>
            <p:ph idx="1" type="body"/>
          </p:nvPr>
        </p:nvSpPr>
        <p:spPr>
          <a:xfrm>
            <a:off x="311700" y="1152475"/>
            <a:ext cx="8832300" cy="1133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Hyperbolic Tangent: tanh(z)</a:t>
            </a:r>
            <a:endParaRPr sz="3000">
              <a:solidFill>
                <a:srgbClr val="434343"/>
              </a:solidFill>
              <a:latin typeface="Montserrat"/>
              <a:ea typeface="Montserrat"/>
              <a:cs typeface="Montserrat"/>
              <a:sym typeface="Montserrat"/>
            </a:endParaRPr>
          </a:p>
        </p:txBody>
      </p:sp>
      <p:pic>
        <p:nvPicPr>
          <p:cNvPr descr="watermark.jpg" id="1679" name="Google Shape;1679;p15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80" name="Google Shape;1680;p15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681" name="Google Shape;1681;p151"/>
          <p:cNvCxnSpPr/>
          <p:nvPr/>
        </p:nvCxnSpPr>
        <p:spPr>
          <a:xfrm rot="10800000">
            <a:off x="3666075" y="2306300"/>
            <a:ext cx="0" cy="1747800"/>
          </a:xfrm>
          <a:prstGeom prst="straightConnector1">
            <a:avLst/>
          </a:prstGeom>
          <a:noFill/>
          <a:ln cap="flat" cmpd="sng" w="28575">
            <a:solidFill>
              <a:schemeClr val="dk2"/>
            </a:solidFill>
            <a:prstDash val="solid"/>
            <a:round/>
            <a:headEnd len="med" w="med" type="none"/>
            <a:tailEnd len="med" w="med" type="triangle"/>
          </a:ln>
        </p:spPr>
      </p:cxnSp>
      <p:cxnSp>
        <p:nvCxnSpPr>
          <p:cNvPr id="1682" name="Google Shape;1682;p151"/>
          <p:cNvCxnSpPr/>
          <p:nvPr/>
        </p:nvCxnSpPr>
        <p:spPr>
          <a:xfrm>
            <a:off x="3661050" y="4054100"/>
            <a:ext cx="2674500" cy="0"/>
          </a:xfrm>
          <a:prstGeom prst="straightConnector1">
            <a:avLst/>
          </a:prstGeom>
          <a:noFill/>
          <a:ln cap="flat" cmpd="sng" w="28575">
            <a:solidFill>
              <a:schemeClr val="dk2"/>
            </a:solidFill>
            <a:prstDash val="solid"/>
            <a:round/>
            <a:headEnd len="med" w="med" type="none"/>
            <a:tailEnd len="med" w="med" type="triangle"/>
          </a:ln>
        </p:spPr>
      </p:cxnSp>
      <p:sp>
        <p:nvSpPr>
          <p:cNvPr id="1683" name="Google Shape;1683;p151"/>
          <p:cNvSpPr txBox="1"/>
          <p:nvPr/>
        </p:nvSpPr>
        <p:spPr>
          <a:xfrm>
            <a:off x="4091775" y="4469775"/>
            <a:ext cx="20133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z = wx + b</a:t>
            </a:r>
            <a:endParaRPr sz="2400">
              <a:latin typeface="Montserrat"/>
              <a:ea typeface="Montserrat"/>
              <a:cs typeface="Montserrat"/>
              <a:sym typeface="Montserrat"/>
            </a:endParaRPr>
          </a:p>
        </p:txBody>
      </p:sp>
      <p:sp>
        <p:nvSpPr>
          <p:cNvPr id="1684" name="Google Shape;1684;p151"/>
          <p:cNvSpPr txBox="1"/>
          <p:nvPr/>
        </p:nvSpPr>
        <p:spPr>
          <a:xfrm>
            <a:off x="1935375" y="2919350"/>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Output</a:t>
            </a:r>
            <a:endParaRPr sz="2400">
              <a:latin typeface="Montserrat"/>
              <a:ea typeface="Montserrat"/>
              <a:cs typeface="Montserrat"/>
              <a:sym typeface="Montserrat"/>
            </a:endParaRPr>
          </a:p>
        </p:txBody>
      </p:sp>
      <p:sp>
        <p:nvSpPr>
          <p:cNvPr id="1685" name="Google Shape;1685;p151"/>
          <p:cNvSpPr txBox="1"/>
          <p:nvPr/>
        </p:nvSpPr>
        <p:spPr>
          <a:xfrm>
            <a:off x="3224650" y="3662725"/>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-1</a:t>
            </a:r>
            <a:endParaRPr sz="2400">
              <a:latin typeface="Montserrat"/>
              <a:ea typeface="Montserrat"/>
              <a:cs typeface="Montserrat"/>
              <a:sym typeface="Montserrat"/>
            </a:endParaRPr>
          </a:p>
        </p:txBody>
      </p:sp>
      <p:sp>
        <p:nvSpPr>
          <p:cNvPr id="1686" name="Google Shape;1686;p151"/>
          <p:cNvSpPr txBox="1"/>
          <p:nvPr/>
        </p:nvSpPr>
        <p:spPr>
          <a:xfrm>
            <a:off x="3261850" y="2451313"/>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1</a:t>
            </a:r>
            <a:endParaRPr sz="2400">
              <a:latin typeface="Montserrat"/>
              <a:ea typeface="Montserrat"/>
              <a:cs typeface="Montserrat"/>
              <a:sym typeface="Montserrat"/>
            </a:endParaRPr>
          </a:p>
        </p:txBody>
      </p:sp>
      <p:sp>
        <p:nvSpPr>
          <p:cNvPr id="1687" name="Google Shape;1687;p151"/>
          <p:cNvSpPr txBox="1"/>
          <p:nvPr/>
        </p:nvSpPr>
        <p:spPr>
          <a:xfrm>
            <a:off x="4799400" y="3948925"/>
            <a:ext cx="4494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pic>
        <p:nvPicPr>
          <p:cNvPr id="1688" name="Google Shape;1688;p151"/>
          <p:cNvPicPr preferRelativeResize="0"/>
          <p:nvPr/>
        </p:nvPicPr>
        <p:blipFill rotWithShape="1">
          <a:blip r:embed="rId4">
            <a:alphaModFix/>
          </a:blip>
          <a:srcRect b="30709" l="0" r="64970" t="0"/>
          <a:stretch/>
        </p:blipFill>
        <p:spPr>
          <a:xfrm>
            <a:off x="6856775" y="3114375"/>
            <a:ext cx="1975449" cy="1355400"/>
          </a:xfrm>
          <a:prstGeom prst="rect">
            <a:avLst/>
          </a:prstGeom>
          <a:noFill/>
          <a:ln>
            <a:noFill/>
          </a:ln>
        </p:spPr>
      </p:pic>
      <p:pic>
        <p:nvPicPr>
          <p:cNvPr id="1689" name="Google Shape;1689;p151"/>
          <p:cNvPicPr preferRelativeResize="0"/>
          <p:nvPr/>
        </p:nvPicPr>
        <p:blipFill rotWithShape="1">
          <a:blip r:embed="rId4">
            <a:alphaModFix/>
          </a:blip>
          <a:srcRect b="68414" l="55417" r="8882" t="0"/>
          <a:stretch/>
        </p:blipFill>
        <p:spPr>
          <a:xfrm>
            <a:off x="6818925" y="2350750"/>
            <a:ext cx="2013300" cy="617850"/>
          </a:xfrm>
          <a:prstGeom prst="rect">
            <a:avLst/>
          </a:prstGeom>
          <a:noFill/>
          <a:ln>
            <a:noFill/>
          </a:ln>
        </p:spPr>
      </p:pic>
      <p:cxnSp>
        <p:nvCxnSpPr>
          <p:cNvPr id="1690" name="Google Shape;1690;p151"/>
          <p:cNvCxnSpPr/>
          <p:nvPr/>
        </p:nvCxnSpPr>
        <p:spPr>
          <a:xfrm flipH="1" rot="10800000">
            <a:off x="3681075" y="2646725"/>
            <a:ext cx="2614200" cy="1312200"/>
          </a:xfrm>
          <a:prstGeom prst="curvedConnector3">
            <a:avLst>
              <a:gd fmla="val 50000" name="adj1"/>
            </a:avLst>
          </a:prstGeom>
          <a:noFill/>
          <a:ln cap="flat" cmpd="sng" w="38100">
            <a:solidFill>
              <a:srgbClr val="CC0000"/>
            </a:solidFill>
            <a:prstDash val="solid"/>
            <a:round/>
            <a:headEnd len="med" w="med" type="none"/>
            <a:tailEnd len="med" w="med" type="none"/>
          </a:ln>
        </p:spPr>
      </p:cxnSp>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4" name="Shape 1694"/>
        <p:cNvGrpSpPr/>
        <p:nvPr/>
      </p:nvGrpSpPr>
      <p:grpSpPr>
        <a:xfrm>
          <a:off x="0" y="0"/>
          <a:ext cx="0" cy="0"/>
          <a:chOff x="0" y="0"/>
          <a:chExt cx="0" cy="0"/>
        </a:xfrm>
      </p:grpSpPr>
      <p:sp>
        <p:nvSpPr>
          <p:cNvPr id="1695" name="Google Shape;1695;p15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696" name="Google Shape;1696;p152"/>
          <p:cNvSpPr txBox="1"/>
          <p:nvPr>
            <p:ph idx="1" type="body"/>
          </p:nvPr>
        </p:nvSpPr>
        <p:spPr>
          <a:xfrm>
            <a:off x="311700" y="1152475"/>
            <a:ext cx="8832300" cy="1133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Rectified Linear Unit (ReLU): This is actually a relatively simple function: max(0,z)</a:t>
            </a:r>
            <a:endParaRPr sz="3000">
              <a:solidFill>
                <a:srgbClr val="434343"/>
              </a:solidFill>
              <a:latin typeface="Montserrat"/>
              <a:ea typeface="Montserrat"/>
              <a:cs typeface="Montserrat"/>
              <a:sym typeface="Montserrat"/>
            </a:endParaRPr>
          </a:p>
        </p:txBody>
      </p:sp>
      <p:pic>
        <p:nvPicPr>
          <p:cNvPr descr="watermark.jpg" id="1697" name="Google Shape;1697;p15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98" name="Google Shape;1698;p15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699" name="Google Shape;1699;p152"/>
          <p:cNvCxnSpPr/>
          <p:nvPr/>
        </p:nvCxnSpPr>
        <p:spPr>
          <a:xfrm rot="10800000">
            <a:off x="4988175" y="2336350"/>
            <a:ext cx="0" cy="1747800"/>
          </a:xfrm>
          <a:prstGeom prst="straightConnector1">
            <a:avLst/>
          </a:prstGeom>
          <a:noFill/>
          <a:ln cap="flat" cmpd="sng" w="28575">
            <a:solidFill>
              <a:schemeClr val="dk2"/>
            </a:solidFill>
            <a:prstDash val="solid"/>
            <a:round/>
            <a:headEnd len="med" w="med" type="none"/>
            <a:tailEnd len="med" w="med" type="triangle"/>
          </a:ln>
        </p:spPr>
      </p:cxnSp>
      <p:cxnSp>
        <p:nvCxnSpPr>
          <p:cNvPr id="1700" name="Google Shape;1700;p152"/>
          <p:cNvCxnSpPr/>
          <p:nvPr/>
        </p:nvCxnSpPr>
        <p:spPr>
          <a:xfrm>
            <a:off x="3661050" y="4054100"/>
            <a:ext cx="2674500" cy="0"/>
          </a:xfrm>
          <a:prstGeom prst="straightConnector1">
            <a:avLst/>
          </a:prstGeom>
          <a:noFill/>
          <a:ln cap="flat" cmpd="sng" w="28575">
            <a:solidFill>
              <a:schemeClr val="dk2"/>
            </a:solidFill>
            <a:prstDash val="solid"/>
            <a:round/>
            <a:headEnd len="med" w="med" type="none"/>
            <a:tailEnd len="med" w="med" type="triangle"/>
          </a:ln>
        </p:spPr>
      </p:cxnSp>
      <p:sp>
        <p:nvSpPr>
          <p:cNvPr id="1701" name="Google Shape;1701;p152"/>
          <p:cNvSpPr txBox="1"/>
          <p:nvPr/>
        </p:nvSpPr>
        <p:spPr>
          <a:xfrm>
            <a:off x="4091775" y="4469775"/>
            <a:ext cx="20133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z = wx + b</a:t>
            </a:r>
            <a:endParaRPr sz="2400">
              <a:latin typeface="Montserrat"/>
              <a:ea typeface="Montserrat"/>
              <a:cs typeface="Montserrat"/>
              <a:sym typeface="Montserrat"/>
            </a:endParaRPr>
          </a:p>
        </p:txBody>
      </p:sp>
      <p:sp>
        <p:nvSpPr>
          <p:cNvPr id="1702" name="Google Shape;1702;p152"/>
          <p:cNvSpPr txBox="1"/>
          <p:nvPr/>
        </p:nvSpPr>
        <p:spPr>
          <a:xfrm>
            <a:off x="2239625" y="2922225"/>
            <a:ext cx="1350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Output</a:t>
            </a:r>
            <a:endParaRPr sz="2400">
              <a:latin typeface="Montserrat"/>
              <a:ea typeface="Montserrat"/>
              <a:cs typeface="Montserrat"/>
              <a:sym typeface="Montserrat"/>
            </a:endParaRPr>
          </a:p>
        </p:txBody>
      </p:sp>
      <p:sp>
        <p:nvSpPr>
          <p:cNvPr id="1703" name="Google Shape;1703;p152"/>
          <p:cNvSpPr txBox="1"/>
          <p:nvPr/>
        </p:nvSpPr>
        <p:spPr>
          <a:xfrm>
            <a:off x="4799400" y="3948925"/>
            <a:ext cx="4494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0</a:t>
            </a:r>
            <a:endParaRPr sz="2400">
              <a:latin typeface="Montserrat"/>
              <a:ea typeface="Montserrat"/>
              <a:cs typeface="Montserrat"/>
              <a:sym typeface="Montserrat"/>
            </a:endParaRPr>
          </a:p>
        </p:txBody>
      </p:sp>
      <p:sp>
        <p:nvSpPr>
          <p:cNvPr id="1704" name="Google Shape;1704;p152"/>
          <p:cNvSpPr/>
          <p:nvPr/>
        </p:nvSpPr>
        <p:spPr>
          <a:xfrm>
            <a:off x="3691100" y="2922225"/>
            <a:ext cx="2559225" cy="1086775"/>
          </a:xfrm>
          <a:custGeom>
            <a:rect b="b" l="l" r="r" t="t"/>
            <a:pathLst>
              <a:path extrusionOk="0" h="43471" w="102369">
                <a:moveTo>
                  <a:pt x="0" y="43471"/>
                </a:moveTo>
                <a:lnTo>
                  <a:pt x="52286" y="43071"/>
                </a:lnTo>
                <a:lnTo>
                  <a:pt x="102369" y="0"/>
                </a:lnTo>
              </a:path>
            </a:pathLst>
          </a:custGeom>
          <a:noFill/>
          <a:ln cap="flat" cmpd="sng" w="38100">
            <a:solidFill>
              <a:srgbClr val="990000"/>
            </a:solidFill>
            <a:prstDash val="solid"/>
            <a:round/>
            <a:headEnd len="med" w="med" type="none"/>
            <a:tailEnd len="med" w="med" type="triangle"/>
          </a:ln>
        </p:spPr>
      </p:sp>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8" name="Shape 1708"/>
        <p:cNvGrpSpPr/>
        <p:nvPr/>
      </p:nvGrpSpPr>
      <p:grpSpPr>
        <a:xfrm>
          <a:off x="0" y="0"/>
          <a:ext cx="0" cy="0"/>
          <a:chOff x="0" y="0"/>
          <a:chExt cx="0" cy="0"/>
        </a:xfrm>
      </p:grpSpPr>
      <p:sp>
        <p:nvSpPr>
          <p:cNvPr id="1709" name="Google Shape;1709;p15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710" name="Google Shape;1710;p153"/>
          <p:cNvSpPr txBox="1"/>
          <p:nvPr>
            <p:ph idx="1" type="body"/>
          </p:nvPr>
        </p:nvSpPr>
        <p:spPr>
          <a:xfrm>
            <a:off x="311700" y="1152475"/>
            <a:ext cx="8832300" cy="1133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ReLu and tanh tend to have the best performance, so we will focus on these two.</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Deep Learning libraries have these built in for us, so we don’t need to worry about having to implement them manually!</a:t>
            </a:r>
            <a:endParaRPr sz="3000">
              <a:solidFill>
                <a:srgbClr val="434343"/>
              </a:solidFill>
              <a:latin typeface="Montserrat"/>
              <a:ea typeface="Montserrat"/>
              <a:cs typeface="Montserrat"/>
              <a:sym typeface="Montserrat"/>
            </a:endParaRPr>
          </a:p>
        </p:txBody>
      </p:sp>
      <p:pic>
        <p:nvPicPr>
          <p:cNvPr descr="watermark.jpg" id="1711" name="Google Shape;1711;p15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12" name="Google Shape;1712;p15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descr="watermark.jpg" id="208" name="Google Shape;208;p3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09" name="Google Shape;209;p37"/>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10" name="Google Shape;210;p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11" name="Google Shape;211;p37"/>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Supervised Learning</a:t>
            </a:r>
            <a:endParaRPr sz="3000">
              <a:solidFill>
                <a:srgbClr val="2A3990"/>
              </a:solidFill>
              <a:latin typeface="Roboto"/>
              <a:ea typeface="Roboto"/>
              <a:cs typeface="Roboto"/>
              <a:sym typeface="Roboto"/>
            </a:endParaRPr>
          </a:p>
        </p:txBody>
      </p:sp>
      <p:sp>
        <p:nvSpPr>
          <p:cNvPr id="212" name="Google Shape;212;p37"/>
          <p:cNvSpPr txBox="1"/>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p>
            <a:pPr indent="-393700" lvl="0" marL="457200" rtl="0" algn="l">
              <a:lnSpc>
                <a:spcPct val="115000"/>
              </a:lnSpc>
              <a:spcBef>
                <a:spcPts val="0"/>
              </a:spcBef>
              <a:spcAft>
                <a:spcPts val="0"/>
              </a:spcAft>
              <a:buClr>
                <a:srgbClr val="333333"/>
              </a:buClr>
              <a:buSzPts val="2600"/>
              <a:buFont typeface="Montserrat"/>
              <a:buChar char="●"/>
            </a:pPr>
            <a:r>
              <a:rPr lang="en" sz="2600">
                <a:solidFill>
                  <a:srgbClr val="333333"/>
                </a:solidFill>
                <a:latin typeface="Montserrat"/>
                <a:ea typeface="Montserrat"/>
                <a:cs typeface="Montserrat"/>
                <a:sym typeface="Montserrat"/>
              </a:rPr>
              <a:t>Supervised learning is commonly used in applications where historical data predicts likely future events. </a:t>
            </a:r>
            <a:endParaRPr b="1" sz="2600">
              <a:solidFill>
                <a:srgbClr val="333333"/>
              </a:solidFill>
              <a:latin typeface="Montserrat"/>
              <a:ea typeface="Montserrat"/>
              <a:cs typeface="Montserrat"/>
              <a:sym typeface="Montserrat"/>
            </a:endParaRPr>
          </a:p>
        </p:txBody>
      </p:sp>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6" name="Shape 1716"/>
        <p:cNvGrpSpPr/>
        <p:nvPr/>
      </p:nvGrpSpPr>
      <p:grpSpPr>
        <a:xfrm>
          <a:off x="0" y="0"/>
          <a:ext cx="0" cy="0"/>
          <a:chOff x="0" y="0"/>
          <a:chExt cx="0" cy="0"/>
        </a:xfrm>
      </p:grpSpPr>
      <p:sp>
        <p:nvSpPr>
          <p:cNvPr id="1717" name="Google Shape;1717;p15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718" name="Google Shape;1718;p154"/>
          <p:cNvSpPr txBox="1"/>
          <p:nvPr>
            <p:ph idx="1" type="body"/>
          </p:nvPr>
        </p:nvSpPr>
        <p:spPr>
          <a:xfrm>
            <a:off x="311700" y="1152475"/>
            <a:ext cx="8832300" cy="1133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As we continue on, we’ll also talk about some more state of the art activation functions.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Up next, we’ll discuss cost functions, which will allow us to measure how well these neurons are performing!</a:t>
            </a:r>
            <a:endParaRPr sz="3000">
              <a:solidFill>
                <a:srgbClr val="434343"/>
              </a:solidFill>
              <a:latin typeface="Montserrat"/>
              <a:ea typeface="Montserrat"/>
              <a:cs typeface="Montserrat"/>
              <a:sym typeface="Montserrat"/>
            </a:endParaRPr>
          </a:p>
        </p:txBody>
      </p:sp>
      <p:pic>
        <p:nvPicPr>
          <p:cNvPr descr="watermark.jpg" id="1719" name="Google Shape;1719;p15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20" name="Google Shape;1720;p15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4" name="Shape 1724"/>
        <p:cNvGrpSpPr/>
        <p:nvPr/>
      </p:nvGrpSpPr>
      <p:grpSpPr>
        <a:xfrm>
          <a:off x="0" y="0"/>
          <a:ext cx="0" cy="0"/>
          <a:chOff x="0" y="0"/>
          <a:chExt cx="0" cy="0"/>
        </a:xfrm>
      </p:grpSpPr>
      <p:sp>
        <p:nvSpPr>
          <p:cNvPr id="1725" name="Google Shape;1725;p155"/>
          <p:cNvSpPr txBox="1"/>
          <p:nvPr>
            <p:ph type="ctrTitle"/>
          </p:nvPr>
        </p:nvSpPr>
        <p:spPr>
          <a:xfrm>
            <a:off x="311700" y="1545450"/>
            <a:ext cx="8520600" cy="134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Cost Functions</a:t>
            </a:r>
            <a:endParaRPr b="1">
              <a:latin typeface="Montserrat"/>
              <a:ea typeface="Montserrat"/>
              <a:cs typeface="Montserrat"/>
              <a:sym typeface="Montserrat"/>
            </a:endParaRPr>
          </a:p>
        </p:txBody>
      </p:sp>
      <p:pic>
        <p:nvPicPr>
          <p:cNvPr descr="watermark.jpg" id="1726" name="Google Shape;1726;p15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27" name="Google Shape;1727;p15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1" name="Shape 1731"/>
        <p:cNvGrpSpPr/>
        <p:nvPr/>
      </p:nvGrpSpPr>
      <p:grpSpPr>
        <a:xfrm>
          <a:off x="0" y="0"/>
          <a:ext cx="0" cy="0"/>
          <a:chOff x="0" y="0"/>
          <a:chExt cx="0" cy="0"/>
        </a:xfrm>
      </p:grpSpPr>
      <p:sp>
        <p:nvSpPr>
          <p:cNvPr id="1732" name="Google Shape;1732;p15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733" name="Google Shape;1733;p15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now explore how we can evaluate performance of a neuron!</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can use a cost function to measure how far off we are from the expected value.</a:t>
            </a:r>
            <a:endParaRPr sz="3000">
              <a:solidFill>
                <a:srgbClr val="434343"/>
              </a:solidFill>
              <a:latin typeface="Montserrat"/>
              <a:ea typeface="Montserrat"/>
              <a:cs typeface="Montserrat"/>
              <a:sym typeface="Montserrat"/>
            </a:endParaRPr>
          </a:p>
        </p:txBody>
      </p:sp>
      <p:pic>
        <p:nvPicPr>
          <p:cNvPr descr="watermark.jpg" id="1734" name="Google Shape;1734;p15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35" name="Google Shape;1735;p15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9" name="Shape 1739"/>
        <p:cNvGrpSpPr/>
        <p:nvPr/>
      </p:nvGrpSpPr>
      <p:grpSpPr>
        <a:xfrm>
          <a:off x="0" y="0"/>
          <a:ext cx="0" cy="0"/>
          <a:chOff x="0" y="0"/>
          <a:chExt cx="0" cy="0"/>
        </a:xfrm>
      </p:grpSpPr>
      <p:sp>
        <p:nvSpPr>
          <p:cNvPr id="1740" name="Google Shape;1740;p15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741" name="Google Shape;1741;p157"/>
          <p:cNvSpPr txBox="1"/>
          <p:nvPr>
            <p:ph idx="1" type="body"/>
          </p:nvPr>
        </p:nvSpPr>
        <p:spPr>
          <a:xfrm>
            <a:off x="311700" y="1152475"/>
            <a:ext cx="87498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We’ll use the following variables: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y to represent the true value</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 to represent neuron’s prediction</a:t>
            </a:r>
            <a:endParaRPr sz="3000">
              <a:solidFill>
                <a:srgbClr val="434343"/>
              </a:solidFill>
              <a:latin typeface="Montserrat"/>
              <a:ea typeface="Montserrat"/>
              <a:cs typeface="Montserrat"/>
              <a:sym typeface="Montserrat"/>
            </a:endParaRPr>
          </a:p>
          <a:p>
            <a:pPr indent="-419100" lvl="0" marL="9144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In terms of weights and bias: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w*x + b = z</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Pass z into activation function σ(z) = a </a:t>
            </a:r>
            <a:endParaRPr sz="3000">
              <a:solidFill>
                <a:srgbClr val="434343"/>
              </a:solidFill>
              <a:latin typeface="Montserrat"/>
              <a:ea typeface="Montserrat"/>
              <a:cs typeface="Montserrat"/>
              <a:sym typeface="Montserrat"/>
            </a:endParaRPr>
          </a:p>
        </p:txBody>
      </p:sp>
      <p:pic>
        <p:nvPicPr>
          <p:cNvPr descr="watermark.jpg" id="1742" name="Google Shape;1742;p15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43" name="Google Shape;1743;p15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
        <p:nvSpPr>
          <p:cNvPr id="1748" name="Google Shape;1748;p15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749" name="Google Shape;1749;p15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Quadratic Cost</a:t>
            </a:r>
            <a:endParaRPr sz="3000">
              <a:solidFill>
                <a:srgbClr val="434343"/>
              </a:solidFill>
              <a:latin typeface="Montserrat"/>
              <a:ea typeface="Montserrat"/>
              <a:cs typeface="Montserrat"/>
              <a:sym typeface="Montserrat"/>
            </a:endParaRPr>
          </a:p>
          <a:p>
            <a:pPr indent="-450850" lvl="1" marL="1371600" marR="0" rtl="0" algn="l">
              <a:lnSpc>
                <a:spcPct val="115000"/>
              </a:lnSpc>
              <a:spcBef>
                <a:spcPts val="0"/>
              </a:spcBef>
              <a:spcAft>
                <a:spcPts val="0"/>
              </a:spcAft>
              <a:buClr>
                <a:srgbClr val="434343"/>
              </a:buClr>
              <a:buSzPts val="3500"/>
              <a:buFont typeface="Roboto"/>
              <a:buChar char="○"/>
            </a:pPr>
            <a:r>
              <a:rPr lang="en" sz="3500">
                <a:solidFill>
                  <a:srgbClr val="434343"/>
                </a:solidFill>
                <a:latin typeface="Roboto"/>
                <a:ea typeface="Roboto"/>
                <a:cs typeface="Roboto"/>
                <a:sym typeface="Roboto"/>
              </a:rPr>
              <a:t>C = Σ(y-a)</a:t>
            </a:r>
            <a:r>
              <a:rPr baseline="30000" lang="en" sz="3500">
                <a:solidFill>
                  <a:srgbClr val="434343"/>
                </a:solidFill>
                <a:latin typeface="Roboto"/>
                <a:ea typeface="Roboto"/>
                <a:cs typeface="Roboto"/>
                <a:sym typeface="Roboto"/>
              </a:rPr>
              <a:t>2 </a:t>
            </a:r>
            <a:r>
              <a:rPr lang="en" sz="3500">
                <a:solidFill>
                  <a:srgbClr val="434343"/>
                </a:solidFill>
                <a:latin typeface="Roboto"/>
                <a:ea typeface="Roboto"/>
                <a:cs typeface="Roboto"/>
                <a:sym typeface="Roboto"/>
              </a:rPr>
              <a:t>/ n</a:t>
            </a:r>
            <a:endParaRPr sz="3500">
              <a:solidFill>
                <a:srgbClr val="434343"/>
              </a:solidFill>
              <a:latin typeface="Roboto"/>
              <a:ea typeface="Roboto"/>
              <a:cs typeface="Roboto"/>
              <a:sym typeface="Roboto"/>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can see that larger errors are more prominent due to the squaring. </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Unfortunately this calculation can cause a slowdown in our learning speed.</a:t>
            </a:r>
            <a:endParaRPr sz="3000">
              <a:solidFill>
                <a:srgbClr val="434343"/>
              </a:solidFill>
              <a:latin typeface="Montserrat"/>
              <a:ea typeface="Montserrat"/>
              <a:cs typeface="Montserrat"/>
              <a:sym typeface="Montserrat"/>
            </a:endParaRPr>
          </a:p>
        </p:txBody>
      </p:sp>
      <p:pic>
        <p:nvPicPr>
          <p:cNvPr descr="watermark.jpg" id="1750" name="Google Shape;1750;p15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1" name="Google Shape;1751;p15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5" name="Shape 1755"/>
        <p:cNvGrpSpPr/>
        <p:nvPr/>
      </p:nvGrpSpPr>
      <p:grpSpPr>
        <a:xfrm>
          <a:off x="0" y="0"/>
          <a:ext cx="0" cy="0"/>
          <a:chOff x="0" y="0"/>
          <a:chExt cx="0" cy="0"/>
        </a:xfrm>
      </p:grpSpPr>
      <p:sp>
        <p:nvSpPr>
          <p:cNvPr id="1756" name="Google Shape;1756;p15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757" name="Google Shape;1757;p15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Cross Entropy</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Roboto"/>
              <a:buChar char="○"/>
            </a:pPr>
            <a:r>
              <a:rPr lang="en" sz="3000">
                <a:solidFill>
                  <a:srgbClr val="434343"/>
                </a:solidFill>
                <a:latin typeface="Roboto"/>
                <a:ea typeface="Roboto"/>
                <a:cs typeface="Roboto"/>
                <a:sym typeface="Roboto"/>
              </a:rPr>
              <a:t>C = (-1/n) Σ (y⋅ln(a) + (1-y)⋅ln(1-a)</a:t>
            </a:r>
            <a:endParaRPr sz="3000">
              <a:solidFill>
                <a:srgbClr val="434343"/>
              </a:solidFill>
              <a:latin typeface="Roboto"/>
              <a:ea typeface="Roboto"/>
              <a:cs typeface="Roboto"/>
              <a:sym typeface="Roboto"/>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cost function allows for faster learning.</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larger the difference, the faster the neuron can learn.</a:t>
            </a:r>
            <a:endParaRPr sz="3000">
              <a:solidFill>
                <a:srgbClr val="434343"/>
              </a:solidFill>
              <a:latin typeface="Montserrat"/>
              <a:ea typeface="Montserrat"/>
              <a:cs typeface="Montserrat"/>
              <a:sym typeface="Montserrat"/>
            </a:endParaRPr>
          </a:p>
        </p:txBody>
      </p:sp>
      <p:pic>
        <p:nvPicPr>
          <p:cNvPr descr="watermark.jpg" id="1758" name="Google Shape;1758;p15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9" name="Google Shape;1759;p15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3" name="Shape 1763"/>
        <p:cNvGrpSpPr/>
        <p:nvPr/>
      </p:nvGrpSpPr>
      <p:grpSpPr>
        <a:xfrm>
          <a:off x="0" y="0"/>
          <a:ext cx="0" cy="0"/>
          <a:chOff x="0" y="0"/>
          <a:chExt cx="0" cy="0"/>
        </a:xfrm>
      </p:grpSpPr>
      <p:sp>
        <p:nvSpPr>
          <p:cNvPr id="1764" name="Google Shape;1764;p16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765" name="Google Shape;1765;p16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now have 2 key aspects of learning with neural networks, the neurons with their activation function and the cost function.</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We’re still missing a key step, actually “learning”!</a:t>
            </a:r>
            <a:endParaRPr sz="3000">
              <a:solidFill>
                <a:srgbClr val="434343"/>
              </a:solidFill>
              <a:latin typeface="Montserrat"/>
              <a:ea typeface="Montserrat"/>
              <a:cs typeface="Montserrat"/>
              <a:sym typeface="Montserrat"/>
            </a:endParaRPr>
          </a:p>
        </p:txBody>
      </p:sp>
      <p:pic>
        <p:nvPicPr>
          <p:cNvPr descr="watermark.jpg" id="1766" name="Google Shape;1766;p16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67" name="Google Shape;1767;p16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1" name="Shape 1771"/>
        <p:cNvGrpSpPr/>
        <p:nvPr/>
      </p:nvGrpSpPr>
      <p:grpSpPr>
        <a:xfrm>
          <a:off x="0" y="0"/>
          <a:ext cx="0" cy="0"/>
          <a:chOff x="0" y="0"/>
          <a:chExt cx="0" cy="0"/>
        </a:xfrm>
      </p:grpSpPr>
      <p:sp>
        <p:nvSpPr>
          <p:cNvPr id="1772" name="Google Shape;1772;p16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773" name="Google Shape;1773;p16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need to figure out how we can use our neurons and the measurement of error (our cost function) and then attempt to correct our prediction, in other words, “learn”!</a:t>
            </a:r>
            <a:endParaRPr sz="3000">
              <a:solidFill>
                <a:srgbClr val="434343"/>
              </a:solidFill>
              <a:latin typeface="Montserrat"/>
              <a:ea typeface="Montserrat"/>
              <a:cs typeface="Montserrat"/>
              <a:sym typeface="Montserrat"/>
            </a:endParaRPr>
          </a:p>
        </p:txBody>
      </p:sp>
      <p:pic>
        <p:nvPicPr>
          <p:cNvPr descr="watermark.jpg" id="1774" name="Google Shape;1774;p16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75" name="Google Shape;1775;p16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9" name="Shape 1779"/>
        <p:cNvGrpSpPr/>
        <p:nvPr/>
      </p:nvGrpSpPr>
      <p:grpSpPr>
        <a:xfrm>
          <a:off x="0" y="0"/>
          <a:ext cx="0" cy="0"/>
          <a:chOff x="0" y="0"/>
          <a:chExt cx="0" cy="0"/>
        </a:xfrm>
      </p:grpSpPr>
      <p:sp>
        <p:nvSpPr>
          <p:cNvPr id="1780" name="Google Shape;1780;p16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781" name="Google Shape;1781;p16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In the next lecture we’ll briefly cover how we can do this with Gradient Descent!</a:t>
            </a:r>
            <a:endParaRPr sz="3000">
              <a:solidFill>
                <a:srgbClr val="434343"/>
              </a:solidFill>
              <a:latin typeface="Montserrat"/>
              <a:ea typeface="Montserrat"/>
              <a:cs typeface="Montserrat"/>
              <a:sym typeface="Montserrat"/>
            </a:endParaRPr>
          </a:p>
        </p:txBody>
      </p:sp>
      <p:pic>
        <p:nvPicPr>
          <p:cNvPr descr="watermark.jpg" id="1782" name="Google Shape;1782;p16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83" name="Google Shape;1783;p16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7" name="Shape 1787"/>
        <p:cNvGrpSpPr/>
        <p:nvPr/>
      </p:nvGrpSpPr>
      <p:grpSpPr>
        <a:xfrm>
          <a:off x="0" y="0"/>
          <a:ext cx="0" cy="0"/>
          <a:chOff x="0" y="0"/>
          <a:chExt cx="0" cy="0"/>
        </a:xfrm>
      </p:grpSpPr>
      <p:sp>
        <p:nvSpPr>
          <p:cNvPr id="1788" name="Google Shape;1788;p163"/>
          <p:cNvSpPr txBox="1"/>
          <p:nvPr>
            <p:ph type="ctrTitle"/>
          </p:nvPr>
        </p:nvSpPr>
        <p:spPr>
          <a:xfrm>
            <a:off x="311700" y="1898400"/>
            <a:ext cx="8520600" cy="134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Gradient Descent</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and Backpropagation</a:t>
            </a:r>
            <a:endParaRPr b="1">
              <a:latin typeface="Montserrat"/>
              <a:ea typeface="Montserrat"/>
              <a:cs typeface="Montserrat"/>
              <a:sym typeface="Montserrat"/>
            </a:endParaRPr>
          </a:p>
        </p:txBody>
      </p:sp>
      <p:pic>
        <p:nvPicPr>
          <p:cNvPr descr="watermark.jpg" id="1789" name="Google Shape;1789;p16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90" name="Google Shape;1790;p16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descr="watermark.jpg" id="217" name="Google Shape;217;p3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18" name="Google Shape;218;p38"/>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19" name="Google Shape;219;p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20" name="Google Shape;220;p38"/>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Machine Learning Process</a:t>
            </a:r>
            <a:endParaRPr sz="3000">
              <a:solidFill>
                <a:srgbClr val="2A3990"/>
              </a:solidFill>
              <a:latin typeface="Roboto"/>
              <a:ea typeface="Roboto"/>
              <a:cs typeface="Roboto"/>
              <a:sym typeface="Roboto"/>
            </a:endParaRPr>
          </a:p>
        </p:txBody>
      </p:sp>
      <p:sp>
        <p:nvSpPr>
          <p:cNvPr id="221" name="Google Shape;221;p38"/>
          <p:cNvSpPr/>
          <p:nvPr/>
        </p:nvSpPr>
        <p:spPr>
          <a:xfrm>
            <a:off x="18512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8"/>
          <p:cNvSpPr/>
          <p:nvPr/>
        </p:nvSpPr>
        <p:spPr>
          <a:xfrm>
            <a:off x="1948450"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8"/>
          <p:cNvSpPr/>
          <p:nvPr/>
        </p:nvSpPr>
        <p:spPr>
          <a:xfrm>
            <a:off x="381397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8"/>
          <p:cNvSpPr/>
          <p:nvPr/>
        </p:nvSpPr>
        <p:spPr>
          <a:xfrm>
            <a:off x="5628400"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8"/>
          <p:cNvSpPr/>
          <p:nvPr/>
        </p:nvSpPr>
        <p:spPr>
          <a:xfrm>
            <a:off x="744282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8"/>
          <p:cNvSpPr/>
          <p:nvPr/>
        </p:nvSpPr>
        <p:spPr>
          <a:xfrm>
            <a:off x="3813975" y="1562850"/>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7" name="Google Shape;227;p38"/>
          <p:cNvCxnSpPr>
            <a:stCxn id="221" idx="3"/>
            <a:endCxn id="222" idx="1"/>
          </p:cNvCxnSpPr>
          <p:nvPr/>
        </p:nvCxnSpPr>
        <p:spPr>
          <a:xfrm>
            <a:off x="1525525" y="3161775"/>
            <a:ext cx="423000" cy="0"/>
          </a:xfrm>
          <a:prstGeom prst="straightConnector1">
            <a:avLst/>
          </a:prstGeom>
          <a:noFill/>
          <a:ln cap="flat" cmpd="sng" w="38100">
            <a:solidFill>
              <a:schemeClr val="dk2"/>
            </a:solidFill>
            <a:prstDash val="solid"/>
            <a:round/>
            <a:headEnd len="med" w="med" type="none"/>
            <a:tailEnd len="med" w="med" type="triangle"/>
          </a:ln>
        </p:spPr>
      </p:cxnSp>
      <p:cxnSp>
        <p:nvCxnSpPr>
          <p:cNvPr id="228" name="Google Shape;228;p38"/>
          <p:cNvCxnSpPr>
            <a:endCxn id="223" idx="1"/>
          </p:cNvCxnSpPr>
          <p:nvPr/>
        </p:nvCxnSpPr>
        <p:spPr>
          <a:xfrm>
            <a:off x="3288975" y="3161775"/>
            <a:ext cx="525000" cy="0"/>
          </a:xfrm>
          <a:prstGeom prst="straightConnector1">
            <a:avLst/>
          </a:prstGeom>
          <a:noFill/>
          <a:ln cap="flat" cmpd="sng" w="38100">
            <a:solidFill>
              <a:schemeClr val="dk2"/>
            </a:solidFill>
            <a:prstDash val="solid"/>
            <a:round/>
            <a:headEnd len="med" w="med" type="none"/>
            <a:tailEnd len="med" w="med" type="triangle"/>
          </a:ln>
        </p:spPr>
      </p:cxnSp>
      <p:cxnSp>
        <p:nvCxnSpPr>
          <p:cNvPr id="229" name="Google Shape;229;p38"/>
          <p:cNvCxnSpPr>
            <a:endCxn id="224" idx="1"/>
          </p:cNvCxnSpPr>
          <p:nvPr/>
        </p:nvCxnSpPr>
        <p:spPr>
          <a:xfrm>
            <a:off x="5154400" y="3161775"/>
            <a:ext cx="474000" cy="0"/>
          </a:xfrm>
          <a:prstGeom prst="straightConnector1">
            <a:avLst/>
          </a:prstGeom>
          <a:noFill/>
          <a:ln cap="flat" cmpd="sng" w="38100">
            <a:solidFill>
              <a:schemeClr val="dk2"/>
            </a:solidFill>
            <a:prstDash val="solid"/>
            <a:round/>
            <a:headEnd len="med" w="med" type="none"/>
            <a:tailEnd len="med" w="med" type="triangle"/>
          </a:ln>
        </p:spPr>
      </p:cxnSp>
      <p:cxnSp>
        <p:nvCxnSpPr>
          <p:cNvPr id="230" name="Google Shape;230;p38"/>
          <p:cNvCxnSpPr>
            <a:endCxn id="225" idx="1"/>
          </p:cNvCxnSpPr>
          <p:nvPr/>
        </p:nvCxnSpPr>
        <p:spPr>
          <a:xfrm>
            <a:off x="6968825" y="3161775"/>
            <a:ext cx="474000" cy="0"/>
          </a:xfrm>
          <a:prstGeom prst="straightConnector1">
            <a:avLst/>
          </a:prstGeom>
          <a:noFill/>
          <a:ln cap="flat" cmpd="sng" w="38100">
            <a:solidFill>
              <a:schemeClr val="dk2"/>
            </a:solidFill>
            <a:prstDash val="solid"/>
            <a:round/>
            <a:headEnd len="med" w="med" type="none"/>
            <a:tailEnd len="med" w="med" type="triangle"/>
          </a:ln>
        </p:spPr>
      </p:cxnSp>
      <p:cxnSp>
        <p:nvCxnSpPr>
          <p:cNvPr id="231" name="Google Shape;231;p38"/>
          <p:cNvCxnSpPr>
            <a:stCxn id="224" idx="2"/>
            <a:endCxn id="223" idx="2"/>
          </p:cNvCxnSpPr>
          <p:nvPr/>
        </p:nvCxnSpPr>
        <p:spPr>
          <a:xfrm rot="5400000">
            <a:off x="5391100" y="2708775"/>
            <a:ext cx="600" cy="1814400"/>
          </a:xfrm>
          <a:prstGeom prst="curvedConnector3">
            <a:avLst>
              <a:gd fmla="val 39687500" name="adj1"/>
            </a:avLst>
          </a:prstGeom>
          <a:noFill/>
          <a:ln cap="flat" cmpd="sng" w="38100">
            <a:solidFill>
              <a:schemeClr val="dk2"/>
            </a:solidFill>
            <a:prstDash val="solid"/>
            <a:round/>
            <a:headEnd len="med" w="med" type="none"/>
            <a:tailEnd len="med" w="med" type="triangle"/>
          </a:ln>
        </p:spPr>
      </p:cxnSp>
      <p:cxnSp>
        <p:nvCxnSpPr>
          <p:cNvPr id="232" name="Google Shape;232;p38"/>
          <p:cNvCxnSpPr>
            <a:stCxn id="222" idx="0"/>
            <a:endCxn id="226" idx="1"/>
          </p:cNvCxnSpPr>
          <p:nvPr/>
        </p:nvCxnSpPr>
        <p:spPr>
          <a:xfrm rot="-5400000">
            <a:off x="2870650" y="1764675"/>
            <a:ext cx="691200" cy="1195200"/>
          </a:xfrm>
          <a:prstGeom prst="curvedConnector2">
            <a:avLst/>
          </a:prstGeom>
          <a:noFill/>
          <a:ln cap="flat" cmpd="sng" w="38100">
            <a:solidFill>
              <a:schemeClr val="dk2"/>
            </a:solidFill>
            <a:prstDash val="solid"/>
            <a:round/>
            <a:headEnd len="med" w="med" type="none"/>
            <a:tailEnd len="med" w="med" type="triangle"/>
          </a:ln>
        </p:spPr>
      </p:cxnSp>
      <p:cxnSp>
        <p:nvCxnSpPr>
          <p:cNvPr id="233" name="Google Shape;233;p38"/>
          <p:cNvCxnSpPr>
            <a:stCxn id="226" idx="3"/>
            <a:endCxn id="224" idx="0"/>
          </p:cNvCxnSpPr>
          <p:nvPr/>
        </p:nvCxnSpPr>
        <p:spPr>
          <a:xfrm>
            <a:off x="5154375" y="2016750"/>
            <a:ext cx="1144200" cy="691200"/>
          </a:xfrm>
          <a:prstGeom prst="curvedConnector2">
            <a:avLst/>
          </a:prstGeom>
          <a:noFill/>
          <a:ln cap="flat" cmpd="sng" w="38100">
            <a:solidFill>
              <a:schemeClr val="dk2"/>
            </a:solidFill>
            <a:prstDash val="solid"/>
            <a:round/>
            <a:headEnd len="med" w="med" type="none"/>
            <a:tailEnd len="med" w="med" type="triangle"/>
          </a:ln>
        </p:spPr>
      </p:cxnSp>
      <p:sp>
        <p:nvSpPr>
          <p:cNvPr id="234" name="Google Shape;234;p38"/>
          <p:cNvSpPr txBox="1"/>
          <p:nvPr/>
        </p:nvSpPr>
        <p:spPr>
          <a:xfrm>
            <a:off x="185125"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Acquisition </a:t>
            </a:r>
            <a:endParaRPr sz="1800">
              <a:solidFill>
                <a:srgbClr val="FFFFFF"/>
              </a:solidFill>
              <a:latin typeface="Roboto"/>
              <a:ea typeface="Roboto"/>
              <a:cs typeface="Roboto"/>
              <a:sym typeface="Roboto"/>
            </a:endParaRPr>
          </a:p>
        </p:txBody>
      </p:sp>
      <p:sp>
        <p:nvSpPr>
          <p:cNvPr id="235" name="Google Shape;235;p38"/>
          <p:cNvSpPr txBox="1"/>
          <p:nvPr/>
        </p:nvSpPr>
        <p:spPr>
          <a:xfrm>
            <a:off x="1948450"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Cleaning</a:t>
            </a:r>
            <a:endParaRPr sz="1800">
              <a:solidFill>
                <a:srgbClr val="FFFFFF"/>
              </a:solidFill>
              <a:latin typeface="Roboto"/>
              <a:ea typeface="Roboto"/>
              <a:cs typeface="Roboto"/>
              <a:sym typeface="Roboto"/>
            </a:endParaRPr>
          </a:p>
        </p:txBody>
      </p:sp>
      <p:sp>
        <p:nvSpPr>
          <p:cNvPr id="236" name="Google Shape;236;p38"/>
          <p:cNvSpPr txBox="1"/>
          <p:nvPr/>
        </p:nvSpPr>
        <p:spPr>
          <a:xfrm>
            <a:off x="3813975" y="1636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Test</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p:txBody>
      </p:sp>
      <p:sp>
        <p:nvSpPr>
          <p:cNvPr id="237" name="Google Shape;237;p38"/>
          <p:cNvSpPr txBox="1"/>
          <p:nvPr/>
        </p:nvSpPr>
        <p:spPr>
          <a:xfrm>
            <a:off x="3813975" y="2631663"/>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Model</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Training &amp;</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Building</a:t>
            </a:r>
            <a:endParaRPr sz="1800">
              <a:solidFill>
                <a:srgbClr val="FFFFFF"/>
              </a:solidFill>
              <a:latin typeface="Roboto"/>
              <a:ea typeface="Roboto"/>
              <a:cs typeface="Roboto"/>
              <a:sym typeface="Roboto"/>
            </a:endParaRPr>
          </a:p>
        </p:txBody>
      </p:sp>
      <p:sp>
        <p:nvSpPr>
          <p:cNvPr id="238" name="Google Shape;238;p38"/>
          <p:cNvSpPr txBox="1"/>
          <p:nvPr/>
        </p:nvSpPr>
        <p:spPr>
          <a:xfrm>
            <a:off x="5628400" y="2781713"/>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Model</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Testing</a:t>
            </a:r>
            <a:endParaRPr sz="1800">
              <a:solidFill>
                <a:srgbClr val="FFFFFF"/>
              </a:solidFill>
              <a:latin typeface="Roboto"/>
              <a:ea typeface="Roboto"/>
              <a:cs typeface="Roboto"/>
              <a:sym typeface="Roboto"/>
            </a:endParaRPr>
          </a:p>
        </p:txBody>
      </p:sp>
      <p:sp>
        <p:nvSpPr>
          <p:cNvPr id="239" name="Google Shape;239;p38"/>
          <p:cNvSpPr txBox="1"/>
          <p:nvPr/>
        </p:nvSpPr>
        <p:spPr>
          <a:xfrm>
            <a:off x="7398275" y="2800650"/>
            <a:ext cx="14295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Model </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Deployment</a:t>
            </a:r>
            <a:endParaRPr sz="1800">
              <a:solidFill>
                <a:srgbClr val="FFFFFF"/>
              </a:solidFill>
              <a:latin typeface="Roboto"/>
              <a:ea typeface="Roboto"/>
              <a:cs typeface="Roboto"/>
              <a:sym typeface="Roboto"/>
            </a:endParaRPr>
          </a:p>
        </p:txBody>
      </p:sp>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4" name="Shape 1794"/>
        <p:cNvGrpSpPr/>
        <p:nvPr/>
      </p:nvGrpSpPr>
      <p:grpSpPr>
        <a:xfrm>
          <a:off x="0" y="0"/>
          <a:ext cx="0" cy="0"/>
          <a:chOff x="0" y="0"/>
          <a:chExt cx="0" cy="0"/>
        </a:xfrm>
      </p:grpSpPr>
      <p:sp>
        <p:nvSpPr>
          <p:cNvPr id="1795" name="Google Shape;1795;p16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796" name="Google Shape;1796;p16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If you’ve dabbled in machine learning before, you may have already heard of Gradient Descent!</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quickly go over it with a high level overview!</a:t>
            </a:r>
            <a:endParaRPr sz="3000">
              <a:solidFill>
                <a:srgbClr val="434343"/>
              </a:solidFill>
              <a:latin typeface="Montserrat"/>
              <a:ea typeface="Montserrat"/>
              <a:cs typeface="Montserrat"/>
              <a:sym typeface="Montserrat"/>
            </a:endParaRPr>
          </a:p>
        </p:txBody>
      </p:sp>
      <p:pic>
        <p:nvPicPr>
          <p:cNvPr descr="watermark.jpg" id="1797" name="Google Shape;1797;p16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98" name="Google Shape;1798;p16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2" name="Shape 1802"/>
        <p:cNvGrpSpPr/>
        <p:nvPr/>
      </p:nvGrpSpPr>
      <p:grpSpPr>
        <a:xfrm>
          <a:off x="0" y="0"/>
          <a:ext cx="0" cy="0"/>
          <a:chOff x="0" y="0"/>
          <a:chExt cx="0" cy="0"/>
        </a:xfrm>
      </p:grpSpPr>
      <p:sp>
        <p:nvSpPr>
          <p:cNvPr id="1803" name="Google Shape;1803;p16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804" name="Google Shape;1804;p16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Gradient descent is an optimization algorithm for finding the minimum of a function.</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To find a local minimum, we take steps proportional to the negative of the gradient.</a:t>
            </a:r>
            <a:endParaRPr sz="3000">
              <a:solidFill>
                <a:srgbClr val="434343"/>
              </a:solidFill>
              <a:latin typeface="Montserrat"/>
              <a:ea typeface="Montserrat"/>
              <a:cs typeface="Montserrat"/>
              <a:sym typeface="Montserrat"/>
            </a:endParaRPr>
          </a:p>
        </p:txBody>
      </p:sp>
      <p:pic>
        <p:nvPicPr>
          <p:cNvPr descr="watermark.jpg" id="1805" name="Google Shape;1805;p16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06" name="Google Shape;1806;p16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0" name="Shape 1810"/>
        <p:cNvGrpSpPr/>
        <p:nvPr/>
      </p:nvGrpSpPr>
      <p:grpSpPr>
        <a:xfrm>
          <a:off x="0" y="0"/>
          <a:ext cx="0" cy="0"/>
          <a:chOff x="0" y="0"/>
          <a:chExt cx="0" cy="0"/>
        </a:xfrm>
      </p:grpSpPr>
      <p:sp>
        <p:nvSpPr>
          <p:cNvPr id="1811" name="Google Shape;1811;p16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812" name="Google Shape;1812;p16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Gradient Descent (in 1 dimension)</a:t>
            </a:r>
            <a:endParaRPr sz="3000">
              <a:solidFill>
                <a:srgbClr val="434343"/>
              </a:solidFill>
              <a:latin typeface="Montserrat"/>
              <a:ea typeface="Montserrat"/>
              <a:cs typeface="Montserrat"/>
              <a:sym typeface="Montserrat"/>
            </a:endParaRPr>
          </a:p>
        </p:txBody>
      </p:sp>
      <p:pic>
        <p:nvPicPr>
          <p:cNvPr descr="watermark.jpg" id="1813" name="Google Shape;1813;p16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14" name="Google Shape;1814;p16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815" name="Google Shape;1815;p166"/>
          <p:cNvCxnSpPr/>
          <p:nvPr/>
        </p:nvCxnSpPr>
        <p:spPr>
          <a:xfrm rot="10800000">
            <a:off x="2780900" y="2254125"/>
            <a:ext cx="8700" cy="2305800"/>
          </a:xfrm>
          <a:prstGeom prst="straightConnector1">
            <a:avLst/>
          </a:prstGeom>
          <a:noFill/>
          <a:ln cap="flat" cmpd="sng" w="28575">
            <a:solidFill>
              <a:schemeClr val="dk2"/>
            </a:solidFill>
            <a:prstDash val="solid"/>
            <a:round/>
            <a:headEnd len="med" w="med" type="none"/>
            <a:tailEnd len="med" w="med" type="triangle"/>
          </a:ln>
        </p:spPr>
      </p:cxnSp>
      <p:cxnSp>
        <p:nvCxnSpPr>
          <p:cNvPr id="1816" name="Google Shape;1816;p166"/>
          <p:cNvCxnSpPr/>
          <p:nvPr/>
        </p:nvCxnSpPr>
        <p:spPr>
          <a:xfrm>
            <a:off x="2603225" y="4404675"/>
            <a:ext cx="3385500" cy="0"/>
          </a:xfrm>
          <a:prstGeom prst="straightConnector1">
            <a:avLst/>
          </a:prstGeom>
          <a:noFill/>
          <a:ln cap="flat" cmpd="sng" w="28575">
            <a:solidFill>
              <a:schemeClr val="dk2"/>
            </a:solidFill>
            <a:prstDash val="solid"/>
            <a:round/>
            <a:headEnd len="med" w="med" type="none"/>
            <a:tailEnd len="med" w="med" type="triangle"/>
          </a:ln>
        </p:spPr>
      </p:cxnSp>
      <p:sp>
        <p:nvSpPr>
          <p:cNvPr id="1817" name="Google Shape;1817;p166"/>
          <p:cNvSpPr txBox="1"/>
          <p:nvPr/>
        </p:nvSpPr>
        <p:spPr>
          <a:xfrm>
            <a:off x="4091775" y="4469775"/>
            <a:ext cx="606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w</a:t>
            </a:r>
            <a:endParaRPr sz="2400">
              <a:latin typeface="Montserrat"/>
              <a:ea typeface="Montserrat"/>
              <a:cs typeface="Montserrat"/>
              <a:sym typeface="Montserrat"/>
            </a:endParaRPr>
          </a:p>
        </p:txBody>
      </p:sp>
      <p:sp>
        <p:nvSpPr>
          <p:cNvPr id="1818" name="Google Shape;1818;p166"/>
          <p:cNvSpPr txBox="1"/>
          <p:nvPr/>
        </p:nvSpPr>
        <p:spPr>
          <a:xfrm>
            <a:off x="2314750" y="2942250"/>
            <a:ext cx="3846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C</a:t>
            </a:r>
            <a:endParaRPr sz="2400">
              <a:latin typeface="Montserrat"/>
              <a:ea typeface="Montserrat"/>
              <a:cs typeface="Montserrat"/>
              <a:sym typeface="Montserrat"/>
            </a:endParaRPr>
          </a:p>
        </p:txBody>
      </p:sp>
      <p:sp>
        <p:nvSpPr>
          <p:cNvPr id="1819" name="Google Shape;1819;p166"/>
          <p:cNvSpPr/>
          <p:nvPr/>
        </p:nvSpPr>
        <p:spPr>
          <a:xfrm>
            <a:off x="3155224" y="2296175"/>
            <a:ext cx="2639370" cy="1672746"/>
          </a:xfrm>
          <a:custGeom>
            <a:rect b="b" l="l" r="r" t="t"/>
            <a:pathLst>
              <a:path extrusionOk="0" h="58698" w="98964">
                <a:moveTo>
                  <a:pt x="0" y="1803"/>
                </a:moveTo>
                <a:cubicBezTo>
                  <a:pt x="7713" y="11285"/>
                  <a:pt x="29783" y="58998"/>
                  <a:pt x="46277" y="58697"/>
                </a:cubicBezTo>
                <a:cubicBezTo>
                  <a:pt x="62771" y="58397"/>
                  <a:pt x="90183" y="9783"/>
                  <a:pt x="98964" y="0"/>
                </a:cubicBezTo>
              </a:path>
            </a:pathLst>
          </a:custGeom>
          <a:noFill/>
          <a:ln cap="flat" cmpd="sng" w="28575">
            <a:solidFill>
              <a:srgbClr val="990000"/>
            </a:solidFill>
            <a:prstDash val="solid"/>
            <a:round/>
            <a:headEnd len="med" w="med" type="triangle"/>
            <a:tailEnd len="med" w="med" type="triangle"/>
          </a:ln>
        </p:spPr>
      </p: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3" name="Shape 1823"/>
        <p:cNvGrpSpPr/>
        <p:nvPr/>
      </p:nvGrpSpPr>
      <p:grpSpPr>
        <a:xfrm>
          <a:off x="0" y="0"/>
          <a:ext cx="0" cy="0"/>
          <a:chOff x="0" y="0"/>
          <a:chExt cx="0" cy="0"/>
        </a:xfrm>
      </p:grpSpPr>
      <p:sp>
        <p:nvSpPr>
          <p:cNvPr id="1824" name="Google Shape;1824;p16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825" name="Google Shape;1825;p16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Gradient Descent (in 1 dimension)</a:t>
            </a:r>
            <a:endParaRPr sz="3000">
              <a:solidFill>
                <a:srgbClr val="434343"/>
              </a:solidFill>
              <a:latin typeface="Montserrat"/>
              <a:ea typeface="Montserrat"/>
              <a:cs typeface="Montserrat"/>
              <a:sym typeface="Montserrat"/>
            </a:endParaRPr>
          </a:p>
        </p:txBody>
      </p:sp>
      <p:pic>
        <p:nvPicPr>
          <p:cNvPr descr="watermark.jpg" id="1826" name="Google Shape;1826;p16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27" name="Google Shape;1827;p16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828" name="Google Shape;1828;p167"/>
          <p:cNvCxnSpPr/>
          <p:nvPr/>
        </p:nvCxnSpPr>
        <p:spPr>
          <a:xfrm rot="10800000">
            <a:off x="2780900" y="2254125"/>
            <a:ext cx="8700" cy="2305800"/>
          </a:xfrm>
          <a:prstGeom prst="straightConnector1">
            <a:avLst/>
          </a:prstGeom>
          <a:noFill/>
          <a:ln cap="flat" cmpd="sng" w="28575">
            <a:solidFill>
              <a:schemeClr val="dk2"/>
            </a:solidFill>
            <a:prstDash val="solid"/>
            <a:round/>
            <a:headEnd len="med" w="med" type="none"/>
            <a:tailEnd len="med" w="med" type="triangle"/>
          </a:ln>
        </p:spPr>
      </p:cxnSp>
      <p:cxnSp>
        <p:nvCxnSpPr>
          <p:cNvPr id="1829" name="Google Shape;1829;p167"/>
          <p:cNvCxnSpPr/>
          <p:nvPr/>
        </p:nvCxnSpPr>
        <p:spPr>
          <a:xfrm>
            <a:off x="2603225" y="4404675"/>
            <a:ext cx="3385500" cy="0"/>
          </a:xfrm>
          <a:prstGeom prst="straightConnector1">
            <a:avLst/>
          </a:prstGeom>
          <a:noFill/>
          <a:ln cap="flat" cmpd="sng" w="28575">
            <a:solidFill>
              <a:schemeClr val="dk2"/>
            </a:solidFill>
            <a:prstDash val="solid"/>
            <a:round/>
            <a:headEnd len="med" w="med" type="none"/>
            <a:tailEnd len="med" w="med" type="triangle"/>
          </a:ln>
        </p:spPr>
      </p:cxnSp>
      <p:sp>
        <p:nvSpPr>
          <p:cNvPr id="1830" name="Google Shape;1830;p167"/>
          <p:cNvSpPr txBox="1"/>
          <p:nvPr/>
        </p:nvSpPr>
        <p:spPr>
          <a:xfrm>
            <a:off x="4091775" y="4469775"/>
            <a:ext cx="606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w</a:t>
            </a:r>
            <a:endParaRPr sz="2400">
              <a:latin typeface="Montserrat"/>
              <a:ea typeface="Montserrat"/>
              <a:cs typeface="Montserrat"/>
              <a:sym typeface="Montserrat"/>
            </a:endParaRPr>
          </a:p>
        </p:txBody>
      </p:sp>
      <p:sp>
        <p:nvSpPr>
          <p:cNvPr id="1831" name="Google Shape;1831;p167"/>
          <p:cNvSpPr txBox="1"/>
          <p:nvPr/>
        </p:nvSpPr>
        <p:spPr>
          <a:xfrm>
            <a:off x="2314750" y="2942250"/>
            <a:ext cx="3846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C</a:t>
            </a:r>
            <a:endParaRPr sz="2400">
              <a:latin typeface="Montserrat"/>
              <a:ea typeface="Montserrat"/>
              <a:cs typeface="Montserrat"/>
              <a:sym typeface="Montserrat"/>
            </a:endParaRPr>
          </a:p>
        </p:txBody>
      </p:sp>
      <p:sp>
        <p:nvSpPr>
          <p:cNvPr id="1832" name="Google Shape;1832;p167"/>
          <p:cNvSpPr/>
          <p:nvPr/>
        </p:nvSpPr>
        <p:spPr>
          <a:xfrm>
            <a:off x="3155224" y="2296175"/>
            <a:ext cx="2639370" cy="1672746"/>
          </a:xfrm>
          <a:custGeom>
            <a:rect b="b" l="l" r="r" t="t"/>
            <a:pathLst>
              <a:path extrusionOk="0" h="58698" w="98964">
                <a:moveTo>
                  <a:pt x="0" y="1803"/>
                </a:moveTo>
                <a:cubicBezTo>
                  <a:pt x="7713" y="11285"/>
                  <a:pt x="29783" y="58998"/>
                  <a:pt x="46277" y="58697"/>
                </a:cubicBezTo>
                <a:cubicBezTo>
                  <a:pt x="62771" y="58397"/>
                  <a:pt x="90183" y="9783"/>
                  <a:pt x="98964" y="0"/>
                </a:cubicBezTo>
              </a:path>
            </a:pathLst>
          </a:custGeom>
          <a:noFill/>
          <a:ln cap="flat" cmpd="sng" w="28575">
            <a:solidFill>
              <a:srgbClr val="990000"/>
            </a:solidFill>
            <a:prstDash val="solid"/>
            <a:round/>
            <a:headEnd len="med" w="med" type="triangle"/>
            <a:tailEnd len="med" w="med" type="triangle"/>
          </a:ln>
        </p:spPr>
      </p:sp>
      <p:sp>
        <p:nvSpPr>
          <p:cNvPr id="1833" name="Google Shape;1833;p167"/>
          <p:cNvSpPr/>
          <p:nvPr/>
        </p:nvSpPr>
        <p:spPr>
          <a:xfrm>
            <a:off x="3796275" y="3503175"/>
            <a:ext cx="185400" cy="1854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7" name="Shape 1837"/>
        <p:cNvGrpSpPr/>
        <p:nvPr/>
      </p:nvGrpSpPr>
      <p:grpSpPr>
        <a:xfrm>
          <a:off x="0" y="0"/>
          <a:ext cx="0" cy="0"/>
          <a:chOff x="0" y="0"/>
          <a:chExt cx="0" cy="0"/>
        </a:xfrm>
      </p:grpSpPr>
      <p:sp>
        <p:nvSpPr>
          <p:cNvPr id="1838" name="Google Shape;1838;p16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839" name="Google Shape;1839;p16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Gradient Descent (in 1 dimension)</a:t>
            </a:r>
            <a:endParaRPr sz="3000">
              <a:solidFill>
                <a:srgbClr val="434343"/>
              </a:solidFill>
              <a:latin typeface="Montserrat"/>
              <a:ea typeface="Montserrat"/>
              <a:cs typeface="Montserrat"/>
              <a:sym typeface="Montserrat"/>
            </a:endParaRPr>
          </a:p>
        </p:txBody>
      </p:sp>
      <p:pic>
        <p:nvPicPr>
          <p:cNvPr descr="watermark.jpg" id="1840" name="Google Shape;1840;p16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41" name="Google Shape;1841;p16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842" name="Google Shape;1842;p168"/>
          <p:cNvCxnSpPr/>
          <p:nvPr/>
        </p:nvCxnSpPr>
        <p:spPr>
          <a:xfrm rot="10800000">
            <a:off x="2780900" y="2254125"/>
            <a:ext cx="8700" cy="2305800"/>
          </a:xfrm>
          <a:prstGeom prst="straightConnector1">
            <a:avLst/>
          </a:prstGeom>
          <a:noFill/>
          <a:ln cap="flat" cmpd="sng" w="28575">
            <a:solidFill>
              <a:schemeClr val="dk2"/>
            </a:solidFill>
            <a:prstDash val="solid"/>
            <a:round/>
            <a:headEnd len="med" w="med" type="none"/>
            <a:tailEnd len="med" w="med" type="triangle"/>
          </a:ln>
        </p:spPr>
      </p:cxnSp>
      <p:cxnSp>
        <p:nvCxnSpPr>
          <p:cNvPr id="1843" name="Google Shape;1843;p168"/>
          <p:cNvCxnSpPr/>
          <p:nvPr/>
        </p:nvCxnSpPr>
        <p:spPr>
          <a:xfrm>
            <a:off x="2603225" y="4404675"/>
            <a:ext cx="3385500" cy="0"/>
          </a:xfrm>
          <a:prstGeom prst="straightConnector1">
            <a:avLst/>
          </a:prstGeom>
          <a:noFill/>
          <a:ln cap="flat" cmpd="sng" w="28575">
            <a:solidFill>
              <a:schemeClr val="dk2"/>
            </a:solidFill>
            <a:prstDash val="solid"/>
            <a:round/>
            <a:headEnd len="med" w="med" type="none"/>
            <a:tailEnd len="med" w="med" type="triangle"/>
          </a:ln>
        </p:spPr>
      </p:cxnSp>
      <p:sp>
        <p:nvSpPr>
          <p:cNvPr id="1844" name="Google Shape;1844;p168"/>
          <p:cNvSpPr txBox="1"/>
          <p:nvPr/>
        </p:nvSpPr>
        <p:spPr>
          <a:xfrm>
            <a:off x="4091775" y="4469775"/>
            <a:ext cx="606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w</a:t>
            </a:r>
            <a:endParaRPr sz="2400">
              <a:latin typeface="Montserrat"/>
              <a:ea typeface="Montserrat"/>
              <a:cs typeface="Montserrat"/>
              <a:sym typeface="Montserrat"/>
            </a:endParaRPr>
          </a:p>
        </p:txBody>
      </p:sp>
      <p:sp>
        <p:nvSpPr>
          <p:cNvPr id="1845" name="Google Shape;1845;p168"/>
          <p:cNvSpPr txBox="1"/>
          <p:nvPr/>
        </p:nvSpPr>
        <p:spPr>
          <a:xfrm>
            <a:off x="2314750" y="2942250"/>
            <a:ext cx="3846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C</a:t>
            </a:r>
            <a:endParaRPr sz="2400">
              <a:latin typeface="Montserrat"/>
              <a:ea typeface="Montserrat"/>
              <a:cs typeface="Montserrat"/>
              <a:sym typeface="Montserrat"/>
            </a:endParaRPr>
          </a:p>
        </p:txBody>
      </p:sp>
      <p:sp>
        <p:nvSpPr>
          <p:cNvPr id="1846" name="Google Shape;1846;p168"/>
          <p:cNvSpPr/>
          <p:nvPr/>
        </p:nvSpPr>
        <p:spPr>
          <a:xfrm>
            <a:off x="3155224" y="2296175"/>
            <a:ext cx="2639370" cy="1672746"/>
          </a:xfrm>
          <a:custGeom>
            <a:rect b="b" l="l" r="r" t="t"/>
            <a:pathLst>
              <a:path extrusionOk="0" h="58698" w="98964">
                <a:moveTo>
                  <a:pt x="0" y="1803"/>
                </a:moveTo>
                <a:cubicBezTo>
                  <a:pt x="7713" y="11285"/>
                  <a:pt x="29783" y="58998"/>
                  <a:pt x="46277" y="58697"/>
                </a:cubicBezTo>
                <a:cubicBezTo>
                  <a:pt x="62771" y="58397"/>
                  <a:pt x="90183" y="9783"/>
                  <a:pt x="98964" y="0"/>
                </a:cubicBezTo>
              </a:path>
            </a:pathLst>
          </a:custGeom>
          <a:noFill/>
          <a:ln cap="flat" cmpd="sng" w="28575">
            <a:solidFill>
              <a:srgbClr val="990000"/>
            </a:solidFill>
            <a:prstDash val="solid"/>
            <a:round/>
            <a:headEnd len="med" w="med" type="triangle"/>
            <a:tailEnd len="med" w="med" type="triangle"/>
          </a:ln>
        </p:spPr>
      </p:sp>
      <p:sp>
        <p:nvSpPr>
          <p:cNvPr id="1847" name="Google Shape;1847;p168"/>
          <p:cNvSpPr/>
          <p:nvPr/>
        </p:nvSpPr>
        <p:spPr>
          <a:xfrm>
            <a:off x="3796275" y="3503175"/>
            <a:ext cx="185400" cy="1854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8" name="Google Shape;1848;p168"/>
          <p:cNvCxnSpPr/>
          <p:nvPr/>
        </p:nvCxnSpPr>
        <p:spPr>
          <a:xfrm>
            <a:off x="3400625" y="2942250"/>
            <a:ext cx="866400" cy="1191900"/>
          </a:xfrm>
          <a:prstGeom prst="straightConnector1">
            <a:avLst/>
          </a:prstGeom>
          <a:noFill/>
          <a:ln cap="flat" cmpd="sng" w="28575">
            <a:solidFill>
              <a:srgbClr val="FF9900"/>
            </a:solidFill>
            <a:prstDash val="solid"/>
            <a:round/>
            <a:headEnd len="med" w="med" type="none"/>
            <a:tailEnd len="med" w="med" type="triangle"/>
          </a:ln>
        </p:spPr>
      </p:cxnSp>
    </p:spTree>
  </p:cSld>
  <p:clrMapOvr>
    <a:masterClrMapping/>
  </p:clrMapOvr>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2" name="Shape 1852"/>
        <p:cNvGrpSpPr/>
        <p:nvPr/>
      </p:nvGrpSpPr>
      <p:grpSpPr>
        <a:xfrm>
          <a:off x="0" y="0"/>
          <a:ext cx="0" cy="0"/>
          <a:chOff x="0" y="0"/>
          <a:chExt cx="0" cy="0"/>
        </a:xfrm>
      </p:grpSpPr>
      <p:sp>
        <p:nvSpPr>
          <p:cNvPr id="1853" name="Google Shape;1853;p16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854" name="Google Shape;1854;p16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Gradient Descent (in 1 dimension)</a:t>
            </a:r>
            <a:endParaRPr sz="3000">
              <a:solidFill>
                <a:srgbClr val="434343"/>
              </a:solidFill>
              <a:latin typeface="Montserrat"/>
              <a:ea typeface="Montserrat"/>
              <a:cs typeface="Montserrat"/>
              <a:sym typeface="Montserrat"/>
            </a:endParaRPr>
          </a:p>
        </p:txBody>
      </p:sp>
      <p:pic>
        <p:nvPicPr>
          <p:cNvPr descr="watermark.jpg" id="1855" name="Google Shape;1855;p16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56" name="Google Shape;1856;p16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857" name="Google Shape;1857;p169"/>
          <p:cNvCxnSpPr/>
          <p:nvPr/>
        </p:nvCxnSpPr>
        <p:spPr>
          <a:xfrm rot="10800000">
            <a:off x="2780900" y="2254125"/>
            <a:ext cx="8700" cy="2305800"/>
          </a:xfrm>
          <a:prstGeom prst="straightConnector1">
            <a:avLst/>
          </a:prstGeom>
          <a:noFill/>
          <a:ln cap="flat" cmpd="sng" w="28575">
            <a:solidFill>
              <a:schemeClr val="dk2"/>
            </a:solidFill>
            <a:prstDash val="solid"/>
            <a:round/>
            <a:headEnd len="med" w="med" type="none"/>
            <a:tailEnd len="med" w="med" type="triangle"/>
          </a:ln>
        </p:spPr>
      </p:cxnSp>
      <p:cxnSp>
        <p:nvCxnSpPr>
          <p:cNvPr id="1858" name="Google Shape;1858;p169"/>
          <p:cNvCxnSpPr/>
          <p:nvPr/>
        </p:nvCxnSpPr>
        <p:spPr>
          <a:xfrm>
            <a:off x="2603225" y="4404675"/>
            <a:ext cx="3385500" cy="0"/>
          </a:xfrm>
          <a:prstGeom prst="straightConnector1">
            <a:avLst/>
          </a:prstGeom>
          <a:noFill/>
          <a:ln cap="flat" cmpd="sng" w="28575">
            <a:solidFill>
              <a:schemeClr val="dk2"/>
            </a:solidFill>
            <a:prstDash val="solid"/>
            <a:round/>
            <a:headEnd len="med" w="med" type="none"/>
            <a:tailEnd len="med" w="med" type="triangle"/>
          </a:ln>
        </p:spPr>
      </p:cxnSp>
      <p:sp>
        <p:nvSpPr>
          <p:cNvPr id="1859" name="Google Shape;1859;p169"/>
          <p:cNvSpPr txBox="1"/>
          <p:nvPr/>
        </p:nvSpPr>
        <p:spPr>
          <a:xfrm>
            <a:off x="4091775" y="4469775"/>
            <a:ext cx="606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w</a:t>
            </a:r>
            <a:endParaRPr sz="2400">
              <a:latin typeface="Montserrat"/>
              <a:ea typeface="Montserrat"/>
              <a:cs typeface="Montserrat"/>
              <a:sym typeface="Montserrat"/>
            </a:endParaRPr>
          </a:p>
        </p:txBody>
      </p:sp>
      <p:sp>
        <p:nvSpPr>
          <p:cNvPr id="1860" name="Google Shape;1860;p169"/>
          <p:cNvSpPr txBox="1"/>
          <p:nvPr/>
        </p:nvSpPr>
        <p:spPr>
          <a:xfrm>
            <a:off x="2314750" y="2942250"/>
            <a:ext cx="3846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C</a:t>
            </a:r>
            <a:endParaRPr sz="2400">
              <a:latin typeface="Montserrat"/>
              <a:ea typeface="Montserrat"/>
              <a:cs typeface="Montserrat"/>
              <a:sym typeface="Montserrat"/>
            </a:endParaRPr>
          </a:p>
        </p:txBody>
      </p:sp>
      <p:sp>
        <p:nvSpPr>
          <p:cNvPr id="1861" name="Google Shape;1861;p169"/>
          <p:cNvSpPr/>
          <p:nvPr/>
        </p:nvSpPr>
        <p:spPr>
          <a:xfrm>
            <a:off x="3155224" y="2296175"/>
            <a:ext cx="2639370" cy="1672746"/>
          </a:xfrm>
          <a:custGeom>
            <a:rect b="b" l="l" r="r" t="t"/>
            <a:pathLst>
              <a:path extrusionOk="0" h="58698" w="98964">
                <a:moveTo>
                  <a:pt x="0" y="1803"/>
                </a:moveTo>
                <a:cubicBezTo>
                  <a:pt x="7713" y="11285"/>
                  <a:pt x="29783" y="58998"/>
                  <a:pt x="46277" y="58697"/>
                </a:cubicBezTo>
                <a:cubicBezTo>
                  <a:pt x="62771" y="58397"/>
                  <a:pt x="90183" y="9783"/>
                  <a:pt x="98964" y="0"/>
                </a:cubicBezTo>
              </a:path>
            </a:pathLst>
          </a:custGeom>
          <a:noFill/>
          <a:ln cap="flat" cmpd="sng" w="28575">
            <a:solidFill>
              <a:srgbClr val="990000"/>
            </a:solidFill>
            <a:prstDash val="solid"/>
            <a:round/>
            <a:headEnd len="med" w="med" type="triangle"/>
            <a:tailEnd len="med" w="med" type="triangle"/>
          </a:ln>
        </p:spPr>
      </p:sp>
      <p:sp>
        <p:nvSpPr>
          <p:cNvPr id="1862" name="Google Shape;1862;p169"/>
          <p:cNvSpPr/>
          <p:nvPr/>
        </p:nvSpPr>
        <p:spPr>
          <a:xfrm>
            <a:off x="4001600" y="3743575"/>
            <a:ext cx="185400" cy="1854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63" name="Google Shape;1863;p169"/>
          <p:cNvCxnSpPr/>
          <p:nvPr/>
        </p:nvCxnSpPr>
        <p:spPr>
          <a:xfrm>
            <a:off x="3691100" y="3425575"/>
            <a:ext cx="806400" cy="821400"/>
          </a:xfrm>
          <a:prstGeom prst="straightConnector1">
            <a:avLst/>
          </a:prstGeom>
          <a:noFill/>
          <a:ln cap="flat" cmpd="sng" w="28575">
            <a:solidFill>
              <a:srgbClr val="FF9900"/>
            </a:solidFill>
            <a:prstDash val="solid"/>
            <a:round/>
            <a:headEnd len="med" w="med" type="none"/>
            <a:tailEnd len="med" w="med" type="triangle"/>
          </a:ln>
        </p:spPr>
      </p:cxnSp>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7" name="Shape 1867"/>
        <p:cNvGrpSpPr/>
        <p:nvPr/>
      </p:nvGrpSpPr>
      <p:grpSpPr>
        <a:xfrm>
          <a:off x="0" y="0"/>
          <a:ext cx="0" cy="0"/>
          <a:chOff x="0" y="0"/>
          <a:chExt cx="0" cy="0"/>
        </a:xfrm>
      </p:grpSpPr>
      <p:sp>
        <p:nvSpPr>
          <p:cNvPr id="1868" name="Google Shape;1868;p17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869" name="Google Shape;1869;p17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Visually we can see what parameter value to choose to minimize our Cost!</a:t>
            </a:r>
            <a:endParaRPr sz="3000">
              <a:solidFill>
                <a:srgbClr val="434343"/>
              </a:solidFill>
              <a:latin typeface="Montserrat"/>
              <a:ea typeface="Montserrat"/>
              <a:cs typeface="Montserrat"/>
              <a:sym typeface="Montserrat"/>
            </a:endParaRPr>
          </a:p>
        </p:txBody>
      </p:sp>
      <p:pic>
        <p:nvPicPr>
          <p:cNvPr descr="watermark.jpg" id="1870" name="Google Shape;1870;p17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71" name="Google Shape;1871;p17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cxnSp>
        <p:nvCxnSpPr>
          <p:cNvPr id="1872" name="Google Shape;1872;p170"/>
          <p:cNvCxnSpPr/>
          <p:nvPr/>
        </p:nvCxnSpPr>
        <p:spPr>
          <a:xfrm rot="10800000">
            <a:off x="2780900" y="2254125"/>
            <a:ext cx="8700" cy="2305800"/>
          </a:xfrm>
          <a:prstGeom prst="straightConnector1">
            <a:avLst/>
          </a:prstGeom>
          <a:noFill/>
          <a:ln cap="flat" cmpd="sng" w="28575">
            <a:solidFill>
              <a:schemeClr val="dk2"/>
            </a:solidFill>
            <a:prstDash val="solid"/>
            <a:round/>
            <a:headEnd len="med" w="med" type="none"/>
            <a:tailEnd len="med" w="med" type="triangle"/>
          </a:ln>
        </p:spPr>
      </p:cxnSp>
      <p:cxnSp>
        <p:nvCxnSpPr>
          <p:cNvPr id="1873" name="Google Shape;1873;p170"/>
          <p:cNvCxnSpPr/>
          <p:nvPr/>
        </p:nvCxnSpPr>
        <p:spPr>
          <a:xfrm>
            <a:off x="2603225" y="4404675"/>
            <a:ext cx="3385500" cy="0"/>
          </a:xfrm>
          <a:prstGeom prst="straightConnector1">
            <a:avLst/>
          </a:prstGeom>
          <a:noFill/>
          <a:ln cap="flat" cmpd="sng" w="28575">
            <a:solidFill>
              <a:schemeClr val="dk2"/>
            </a:solidFill>
            <a:prstDash val="solid"/>
            <a:round/>
            <a:headEnd len="med" w="med" type="none"/>
            <a:tailEnd len="med" w="med" type="triangle"/>
          </a:ln>
        </p:spPr>
      </p:cxnSp>
      <p:sp>
        <p:nvSpPr>
          <p:cNvPr id="1874" name="Google Shape;1874;p170"/>
          <p:cNvSpPr txBox="1"/>
          <p:nvPr/>
        </p:nvSpPr>
        <p:spPr>
          <a:xfrm>
            <a:off x="4091775" y="4469775"/>
            <a:ext cx="6060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w</a:t>
            </a:r>
            <a:endParaRPr sz="2400">
              <a:latin typeface="Montserrat"/>
              <a:ea typeface="Montserrat"/>
              <a:cs typeface="Montserrat"/>
              <a:sym typeface="Montserrat"/>
            </a:endParaRPr>
          </a:p>
        </p:txBody>
      </p:sp>
      <p:sp>
        <p:nvSpPr>
          <p:cNvPr id="1875" name="Google Shape;1875;p170"/>
          <p:cNvSpPr txBox="1"/>
          <p:nvPr/>
        </p:nvSpPr>
        <p:spPr>
          <a:xfrm>
            <a:off x="2314750" y="2942250"/>
            <a:ext cx="3846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Montserrat"/>
                <a:ea typeface="Montserrat"/>
                <a:cs typeface="Montserrat"/>
                <a:sym typeface="Montserrat"/>
              </a:rPr>
              <a:t>C</a:t>
            </a:r>
            <a:endParaRPr sz="2400">
              <a:latin typeface="Montserrat"/>
              <a:ea typeface="Montserrat"/>
              <a:cs typeface="Montserrat"/>
              <a:sym typeface="Montserrat"/>
            </a:endParaRPr>
          </a:p>
        </p:txBody>
      </p:sp>
      <p:sp>
        <p:nvSpPr>
          <p:cNvPr id="1876" name="Google Shape;1876;p170"/>
          <p:cNvSpPr/>
          <p:nvPr/>
        </p:nvSpPr>
        <p:spPr>
          <a:xfrm>
            <a:off x="3155224" y="2296175"/>
            <a:ext cx="2639370" cy="1672746"/>
          </a:xfrm>
          <a:custGeom>
            <a:rect b="b" l="l" r="r" t="t"/>
            <a:pathLst>
              <a:path extrusionOk="0" h="58698" w="98964">
                <a:moveTo>
                  <a:pt x="0" y="1803"/>
                </a:moveTo>
                <a:cubicBezTo>
                  <a:pt x="7713" y="11285"/>
                  <a:pt x="29783" y="58998"/>
                  <a:pt x="46277" y="58697"/>
                </a:cubicBezTo>
                <a:cubicBezTo>
                  <a:pt x="62771" y="58397"/>
                  <a:pt x="90183" y="9783"/>
                  <a:pt x="98964" y="0"/>
                </a:cubicBezTo>
              </a:path>
            </a:pathLst>
          </a:custGeom>
          <a:noFill/>
          <a:ln cap="flat" cmpd="sng" w="28575">
            <a:solidFill>
              <a:srgbClr val="990000"/>
            </a:solidFill>
            <a:prstDash val="solid"/>
            <a:round/>
            <a:headEnd len="med" w="med" type="triangle"/>
            <a:tailEnd len="med" w="med" type="triangle"/>
          </a:ln>
        </p:spPr>
      </p:sp>
      <p:sp>
        <p:nvSpPr>
          <p:cNvPr id="1877" name="Google Shape;1877;p170"/>
          <p:cNvSpPr/>
          <p:nvPr/>
        </p:nvSpPr>
        <p:spPr>
          <a:xfrm>
            <a:off x="4262050" y="3868775"/>
            <a:ext cx="185400" cy="1854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1" name="Shape 1881"/>
        <p:cNvGrpSpPr/>
        <p:nvPr/>
      </p:nvGrpSpPr>
      <p:grpSpPr>
        <a:xfrm>
          <a:off x="0" y="0"/>
          <a:ext cx="0" cy="0"/>
          <a:chOff x="0" y="0"/>
          <a:chExt cx="0" cy="0"/>
        </a:xfrm>
      </p:grpSpPr>
      <p:sp>
        <p:nvSpPr>
          <p:cNvPr id="1882" name="Google Shape;1882;p17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883" name="Google Shape;1883;p17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Finding this minimum is simple for 1 dimension, but our cases will have many more parameters, meaning we’ll need to use the built-in linear algebra that our Deep Learning library will provide!</a:t>
            </a:r>
            <a:endParaRPr sz="3000">
              <a:solidFill>
                <a:srgbClr val="434343"/>
              </a:solidFill>
              <a:latin typeface="Montserrat"/>
              <a:ea typeface="Montserrat"/>
              <a:cs typeface="Montserrat"/>
              <a:sym typeface="Montserrat"/>
            </a:endParaRPr>
          </a:p>
        </p:txBody>
      </p:sp>
      <p:pic>
        <p:nvPicPr>
          <p:cNvPr descr="watermark.jpg" id="1884" name="Google Shape;1884;p17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85" name="Google Shape;1885;p17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9" name="Shape 1889"/>
        <p:cNvGrpSpPr/>
        <p:nvPr/>
      </p:nvGrpSpPr>
      <p:grpSpPr>
        <a:xfrm>
          <a:off x="0" y="0"/>
          <a:ext cx="0" cy="0"/>
          <a:chOff x="0" y="0"/>
          <a:chExt cx="0" cy="0"/>
        </a:xfrm>
      </p:grpSpPr>
      <p:sp>
        <p:nvSpPr>
          <p:cNvPr id="1890" name="Google Shape;1890;p17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891" name="Google Shape;1891;p17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Using gradient descent we can figure out the best parameters for minimizing our cost, for example, finding the best values for the weights of the neuron inputs.</a:t>
            </a:r>
            <a:endParaRPr sz="3000">
              <a:solidFill>
                <a:srgbClr val="434343"/>
              </a:solidFill>
              <a:latin typeface="Montserrat"/>
              <a:ea typeface="Montserrat"/>
              <a:cs typeface="Montserrat"/>
              <a:sym typeface="Montserrat"/>
            </a:endParaRPr>
          </a:p>
        </p:txBody>
      </p:sp>
      <p:pic>
        <p:nvPicPr>
          <p:cNvPr descr="watermark.jpg" id="1892" name="Google Shape;1892;p17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93" name="Google Shape;1893;p17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7" name="Shape 1897"/>
        <p:cNvGrpSpPr/>
        <p:nvPr/>
      </p:nvGrpSpPr>
      <p:grpSpPr>
        <a:xfrm>
          <a:off x="0" y="0"/>
          <a:ext cx="0" cy="0"/>
          <a:chOff x="0" y="0"/>
          <a:chExt cx="0" cy="0"/>
        </a:xfrm>
      </p:grpSpPr>
      <p:sp>
        <p:nvSpPr>
          <p:cNvPr id="1898" name="Google Shape;1898;p17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899" name="Google Shape;1899;p17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now just have one issue to solve, how can we quickly adjust the optimal parameters or weights across our entire network?</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is where backpropagation comes in!</a:t>
            </a:r>
            <a:endParaRPr sz="3000">
              <a:solidFill>
                <a:srgbClr val="434343"/>
              </a:solidFill>
              <a:latin typeface="Montserrat"/>
              <a:ea typeface="Montserrat"/>
              <a:cs typeface="Montserrat"/>
              <a:sym typeface="Montserrat"/>
            </a:endParaRPr>
          </a:p>
        </p:txBody>
      </p:sp>
      <p:pic>
        <p:nvPicPr>
          <p:cNvPr descr="watermark.jpg" id="1900" name="Google Shape;1900;p17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901" name="Google Shape;1901;p17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pic>
        <p:nvPicPr>
          <p:cNvPr descr="watermark.jpg" id="244" name="Google Shape;244;p3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45" name="Google Shape;245;p39"/>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46" name="Google Shape;246;p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47" name="Google Shape;247;p39"/>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Machine Learning Process</a:t>
            </a:r>
            <a:endParaRPr sz="3000">
              <a:solidFill>
                <a:srgbClr val="2A3990"/>
              </a:solidFill>
              <a:latin typeface="Roboto"/>
              <a:ea typeface="Roboto"/>
              <a:cs typeface="Roboto"/>
              <a:sym typeface="Roboto"/>
            </a:endParaRPr>
          </a:p>
        </p:txBody>
      </p:sp>
      <p:sp>
        <p:nvSpPr>
          <p:cNvPr id="248" name="Google Shape;248;p39"/>
          <p:cNvSpPr/>
          <p:nvPr/>
        </p:nvSpPr>
        <p:spPr>
          <a:xfrm>
            <a:off x="18512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9"/>
          <p:cNvSpPr txBox="1"/>
          <p:nvPr/>
        </p:nvSpPr>
        <p:spPr>
          <a:xfrm>
            <a:off x="185125"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Acquisition </a:t>
            </a:r>
            <a:endParaRPr sz="1800">
              <a:solidFill>
                <a:srgbClr val="FFFFFF"/>
              </a:solidFill>
              <a:latin typeface="Roboto"/>
              <a:ea typeface="Roboto"/>
              <a:cs typeface="Roboto"/>
              <a:sym typeface="Roboto"/>
            </a:endParaRPr>
          </a:p>
        </p:txBody>
      </p:sp>
      <p:sp>
        <p:nvSpPr>
          <p:cNvPr id="250" name="Google Shape;250;p39"/>
          <p:cNvSpPr txBox="1"/>
          <p:nvPr/>
        </p:nvSpPr>
        <p:spPr>
          <a:xfrm>
            <a:off x="387275" y="1161825"/>
            <a:ext cx="8455500" cy="796200"/>
          </a:xfrm>
          <a:prstGeom prst="rect">
            <a:avLst/>
          </a:prstGeom>
          <a:noFill/>
          <a:ln>
            <a:noFill/>
          </a:ln>
        </p:spPr>
        <p:txBody>
          <a:bodyPr anchorCtr="0" anchor="t" bIns="91425" lIns="91425" spcFirstLastPara="1" rIns="91425" wrap="square" tIns="91425">
            <a:noAutofit/>
          </a:bodyPr>
          <a:lstStyle/>
          <a:p>
            <a:pPr indent="-393700" lvl="0" marL="457200" rtl="0" algn="l">
              <a:spcBef>
                <a:spcPts val="0"/>
              </a:spcBef>
              <a:spcAft>
                <a:spcPts val="0"/>
              </a:spcAft>
              <a:buSzPts val="2600"/>
              <a:buFont typeface="Montserrat"/>
              <a:buChar char="●"/>
            </a:pPr>
            <a:r>
              <a:rPr lang="en" sz="2600">
                <a:latin typeface="Montserrat"/>
                <a:ea typeface="Montserrat"/>
                <a:cs typeface="Montserrat"/>
                <a:sym typeface="Montserrat"/>
              </a:rPr>
              <a:t>Get your data! Customers, Sensors, etc...</a:t>
            </a:r>
            <a:endParaRPr sz="2600">
              <a:latin typeface="Montserrat"/>
              <a:ea typeface="Montserrat"/>
              <a:cs typeface="Montserrat"/>
              <a:sym typeface="Montserrat"/>
            </a:endParaRPr>
          </a:p>
        </p:txBody>
      </p:sp>
    </p:spTree>
  </p:cSld>
  <p:clrMapOvr>
    <a:masterClrMapping/>
  </p:clrMapOvr>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5" name="Shape 1905"/>
        <p:cNvGrpSpPr/>
        <p:nvPr/>
      </p:nvGrpSpPr>
      <p:grpSpPr>
        <a:xfrm>
          <a:off x="0" y="0"/>
          <a:ext cx="0" cy="0"/>
          <a:chOff x="0" y="0"/>
          <a:chExt cx="0" cy="0"/>
        </a:xfrm>
      </p:grpSpPr>
      <p:sp>
        <p:nvSpPr>
          <p:cNvPr id="1906" name="Google Shape;1906;p17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907" name="Google Shape;1907;p17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Backpropagation is used to calculate the error contribution of each neuron after a batch of data is processed.</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It relies heavily on the chain rule to go back through the network and calculate these errors. </a:t>
            </a:r>
            <a:endParaRPr sz="3000">
              <a:solidFill>
                <a:srgbClr val="434343"/>
              </a:solidFill>
              <a:latin typeface="Montserrat"/>
              <a:ea typeface="Montserrat"/>
              <a:cs typeface="Montserrat"/>
              <a:sym typeface="Montserrat"/>
            </a:endParaRPr>
          </a:p>
        </p:txBody>
      </p:sp>
      <p:pic>
        <p:nvPicPr>
          <p:cNvPr descr="watermark.jpg" id="1908" name="Google Shape;1908;p17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909" name="Google Shape;1909;p17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3" name="Shape 1913"/>
        <p:cNvGrpSpPr/>
        <p:nvPr/>
      </p:nvGrpSpPr>
      <p:grpSpPr>
        <a:xfrm>
          <a:off x="0" y="0"/>
          <a:ext cx="0" cy="0"/>
          <a:chOff x="0" y="0"/>
          <a:chExt cx="0" cy="0"/>
        </a:xfrm>
      </p:grpSpPr>
      <p:sp>
        <p:nvSpPr>
          <p:cNvPr id="1914" name="Google Shape;1914;p17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915" name="Google Shape;1915;p17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Backpropagation works by calculating  the error at the output and then distributes back through the network layers.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It requires a known desired output for each input value (supervised learning).</a:t>
            </a:r>
            <a:endParaRPr sz="3000">
              <a:solidFill>
                <a:srgbClr val="434343"/>
              </a:solidFill>
              <a:latin typeface="Montserrat"/>
              <a:ea typeface="Montserrat"/>
              <a:cs typeface="Montserrat"/>
              <a:sym typeface="Montserrat"/>
            </a:endParaRPr>
          </a:p>
        </p:txBody>
      </p:sp>
      <p:pic>
        <p:nvPicPr>
          <p:cNvPr descr="watermark.jpg" id="1916" name="Google Shape;1916;p17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917" name="Google Shape;1917;p17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1" name="Shape 1921"/>
        <p:cNvGrpSpPr/>
        <p:nvPr/>
      </p:nvGrpSpPr>
      <p:grpSpPr>
        <a:xfrm>
          <a:off x="0" y="0"/>
          <a:ext cx="0" cy="0"/>
          <a:chOff x="0" y="0"/>
          <a:chExt cx="0" cy="0"/>
        </a:xfrm>
      </p:grpSpPr>
      <p:sp>
        <p:nvSpPr>
          <p:cNvPr id="1922" name="Google Shape;1922;p17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923" name="Google Shape;1923;p17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implementation of backpropagation will be further clarified when we dive into the math example!</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For now let’s finish off our high level discussion with TensorFlow’s playground!</a:t>
            </a:r>
            <a:endParaRPr sz="3000">
              <a:solidFill>
                <a:srgbClr val="434343"/>
              </a:solidFill>
              <a:latin typeface="Montserrat"/>
              <a:ea typeface="Montserrat"/>
              <a:cs typeface="Montserrat"/>
              <a:sym typeface="Montserrat"/>
            </a:endParaRPr>
          </a:p>
        </p:txBody>
      </p:sp>
      <p:pic>
        <p:nvPicPr>
          <p:cNvPr descr="watermark.jpg" id="1924" name="Google Shape;1924;p17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925" name="Google Shape;1925;p17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9" name="Shape 1929"/>
        <p:cNvGrpSpPr/>
        <p:nvPr/>
      </p:nvGrpSpPr>
      <p:grpSpPr>
        <a:xfrm>
          <a:off x="0" y="0"/>
          <a:ext cx="0" cy="0"/>
          <a:chOff x="0" y="0"/>
          <a:chExt cx="0" cy="0"/>
        </a:xfrm>
      </p:grpSpPr>
      <p:sp>
        <p:nvSpPr>
          <p:cNvPr id="1930" name="Google Shape;1930;p17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Convolutional Neural Networks</a:t>
            </a:r>
            <a:endParaRPr b="1">
              <a:latin typeface="Montserrat"/>
              <a:ea typeface="Montserrat"/>
              <a:cs typeface="Montserrat"/>
              <a:sym typeface="Montserrat"/>
            </a:endParaRPr>
          </a:p>
        </p:txBody>
      </p:sp>
      <p:sp>
        <p:nvSpPr>
          <p:cNvPr id="1931" name="Google Shape;1931;p17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1932" name="Google Shape;1932;p17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933" name="Google Shape;1933;p17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7" name="Shape 1937"/>
        <p:cNvGrpSpPr/>
        <p:nvPr/>
      </p:nvGrpSpPr>
      <p:grpSpPr>
        <a:xfrm>
          <a:off x="0" y="0"/>
          <a:ext cx="0" cy="0"/>
          <a:chOff x="0" y="0"/>
          <a:chExt cx="0" cy="0"/>
        </a:xfrm>
      </p:grpSpPr>
      <p:sp>
        <p:nvSpPr>
          <p:cNvPr id="1938" name="Google Shape;1938;p17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939" name="Google Shape;1939;p17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just created a Neural Network for already defined features.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But what if we have the raw image data?</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need to learn about Convolutional Neural Networks in order to effectively solve the problems that image data can present!</a:t>
            </a:r>
            <a:endParaRPr sz="3000">
              <a:solidFill>
                <a:srgbClr val="434343"/>
              </a:solidFill>
              <a:latin typeface="Montserrat"/>
              <a:ea typeface="Montserrat"/>
              <a:cs typeface="Montserrat"/>
              <a:sym typeface="Montserrat"/>
            </a:endParaRPr>
          </a:p>
        </p:txBody>
      </p:sp>
      <p:pic>
        <p:nvPicPr>
          <p:cNvPr descr="watermark.jpg" id="1940" name="Google Shape;1940;p17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941" name="Google Shape;1941;p17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5" name="Shape 1945"/>
        <p:cNvGrpSpPr/>
        <p:nvPr/>
      </p:nvGrpSpPr>
      <p:grpSpPr>
        <a:xfrm>
          <a:off x="0" y="0"/>
          <a:ext cx="0" cy="0"/>
          <a:chOff x="0" y="0"/>
          <a:chExt cx="0" cy="0"/>
        </a:xfrm>
      </p:grpSpPr>
      <p:sp>
        <p:nvSpPr>
          <p:cNvPr id="1946" name="Google Shape;1946;p17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947" name="Google Shape;1947;p17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Now let’s explore how to implement a CNN with Keras!</a:t>
            </a:r>
            <a:endParaRPr sz="3000">
              <a:solidFill>
                <a:srgbClr val="434343"/>
              </a:solidFill>
              <a:latin typeface="Montserrat"/>
              <a:ea typeface="Montserrat"/>
              <a:cs typeface="Montserrat"/>
              <a:sym typeface="Montserrat"/>
            </a:endParaRPr>
          </a:p>
        </p:txBody>
      </p:sp>
      <p:pic>
        <p:nvPicPr>
          <p:cNvPr descr="watermark.jpg" id="1948" name="Google Shape;1948;p17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949" name="Google Shape;1949;p17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3" name="Shape 1953"/>
        <p:cNvGrpSpPr/>
        <p:nvPr/>
      </p:nvGrpSpPr>
      <p:grpSpPr>
        <a:xfrm>
          <a:off x="0" y="0"/>
          <a:ext cx="0" cy="0"/>
          <a:chOff x="0" y="0"/>
          <a:chExt cx="0" cy="0"/>
        </a:xfrm>
      </p:grpSpPr>
      <p:sp>
        <p:nvSpPr>
          <p:cNvPr id="1954" name="Google Shape;1954;p180"/>
          <p:cNvSpPr txBox="1"/>
          <p:nvPr>
            <p:ph type="ctrTitle"/>
          </p:nvPr>
        </p:nvSpPr>
        <p:spPr>
          <a:xfrm>
            <a:off x="311708" y="157412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Convolutional</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 Neural Networks</a:t>
            </a:r>
            <a:endParaRPr b="1">
              <a:latin typeface="Montserrat"/>
              <a:ea typeface="Montserrat"/>
              <a:cs typeface="Montserrat"/>
              <a:sym typeface="Montserrat"/>
            </a:endParaRPr>
          </a:p>
        </p:txBody>
      </p:sp>
      <p:pic>
        <p:nvPicPr>
          <p:cNvPr descr="watermark.jpg" id="1955" name="Google Shape;1955;p18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956" name="Google Shape;1956;p18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0" name="Shape 1960"/>
        <p:cNvGrpSpPr/>
        <p:nvPr/>
      </p:nvGrpSpPr>
      <p:grpSpPr>
        <a:xfrm>
          <a:off x="0" y="0"/>
          <a:ext cx="0" cy="0"/>
          <a:chOff x="0" y="0"/>
          <a:chExt cx="0" cy="0"/>
        </a:xfrm>
      </p:grpSpPr>
      <p:sp>
        <p:nvSpPr>
          <p:cNvPr id="1961" name="Google Shape;1961;p18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962" name="Google Shape;1962;p18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just solved the MNIST task with a very simple linear approach.</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explore a much better approach using Convolutional Neural Network.</a:t>
            </a:r>
            <a:endParaRPr sz="3000">
              <a:solidFill>
                <a:srgbClr val="434343"/>
              </a:solidFill>
              <a:latin typeface="Montserrat"/>
              <a:ea typeface="Montserrat"/>
              <a:cs typeface="Montserrat"/>
              <a:sym typeface="Montserrat"/>
            </a:endParaRPr>
          </a:p>
        </p:txBody>
      </p:sp>
      <p:pic>
        <p:nvPicPr>
          <p:cNvPr descr="watermark.jpg" id="1963" name="Google Shape;1963;p18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964" name="Google Shape;1964;p18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8" name="Shape 1968"/>
        <p:cNvGrpSpPr/>
        <p:nvPr/>
      </p:nvGrpSpPr>
      <p:grpSpPr>
        <a:xfrm>
          <a:off x="0" y="0"/>
          <a:ext cx="0" cy="0"/>
          <a:chOff x="0" y="0"/>
          <a:chExt cx="0" cy="0"/>
        </a:xfrm>
      </p:grpSpPr>
      <p:sp>
        <p:nvSpPr>
          <p:cNvPr id="1969" name="Google Shape;1969;p18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970" name="Google Shape;1970;p18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Just like the simple perceptron, CNNs also have their origins in biological research.</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Hubel and Wiesel studied the structure of the visual cortex in mammals, winning a Nobel Prize in 1981.</a:t>
            </a:r>
            <a:endParaRPr sz="3000">
              <a:solidFill>
                <a:srgbClr val="434343"/>
              </a:solidFill>
              <a:latin typeface="Montserrat"/>
              <a:ea typeface="Montserrat"/>
              <a:cs typeface="Montserrat"/>
              <a:sym typeface="Montserrat"/>
            </a:endParaRPr>
          </a:p>
        </p:txBody>
      </p:sp>
      <p:pic>
        <p:nvPicPr>
          <p:cNvPr descr="watermark.jpg" id="1971" name="Google Shape;1971;p18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972" name="Google Shape;1972;p18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6" name="Shape 1976"/>
        <p:cNvGrpSpPr/>
        <p:nvPr/>
      </p:nvGrpSpPr>
      <p:grpSpPr>
        <a:xfrm>
          <a:off x="0" y="0"/>
          <a:ext cx="0" cy="0"/>
          <a:chOff x="0" y="0"/>
          <a:chExt cx="0" cy="0"/>
        </a:xfrm>
      </p:grpSpPr>
      <p:sp>
        <p:nvSpPr>
          <p:cNvPr id="1977" name="Google Shape;1977;p183"/>
          <p:cNvSpPr/>
          <p:nvPr/>
        </p:nvSpPr>
        <p:spPr>
          <a:xfrm flipH="1">
            <a:off x="4317125" y="3027300"/>
            <a:ext cx="2238600" cy="990300"/>
          </a:xfrm>
          <a:prstGeom prst="cloudCallout">
            <a:avLst>
              <a:gd fmla="val -20833" name="adj1"/>
              <a:gd fmla="val 62500" name="adj2"/>
            </a:avLst>
          </a:prstGeom>
          <a:solidFill>
            <a:srgbClr val="EAD1DC"/>
          </a:solidFill>
          <a:ln cap="flat" cmpd="sng" w="9525">
            <a:solidFill>
              <a:srgbClr val="D5A6B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8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1979" name="Google Shape;1979;p18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Their research revealed that neurons in the visual cortex had a small local receptive field.</a:t>
            </a:r>
            <a:endParaRPr sz="3000">
              <a:solidFill>
                <a:srgbClr val="434343"/>
              </a:solidFill>
              <a:latin typeface="Montserrat"/>
              <a:ea typeface="Montserrat"/>
              <a:cs typeface="Montserrat"/>
              <a:sym typeface="Montserrat"/>
            </a:endParaRPr>
          </a:p>
        </p:txBody>
      </p:sp>
      <p:pic>
        <p:nvPicPr>
          <p:cNvPr descr="watermark.jpg" id="1980" name="Google Shape;1980;p18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981" name="Google Shape;1981;p18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982" name="Google Shape;1982;p183"/>
          <p:cNvSpPr/>
          <p:nvPr/>
        </p:nvSpPr>
        <p:spPr>
          <a:xfrm>
            <a:off x="1041725" y="2982325"/>
            <a:ext cx="1251900" cy="1251900"/>
          </a:xfrm>
          <a:prstGeom prst="smileyFace">
            <a:avLst>
              <a:gd fmla="val 4653" name="adj"/>
            </a:avLst>
          </a:prstGeom>
          <a:solidFill>
            <a:srgbClr val="FFD96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83"/>
          <p:cNvSpPr/>
          <p:nvPr/>
        </p:nvSpPr>
        <p:spPr>
          <a:xfrm>
            <a:off x="3540875" y="3062425"/>
            <a:ext cx="1131900" cy="1131900"/>
          </a:xfrm>
          <a:prstGeom prst="pie">
            <a:avLst>
              <a:gd fmla="val 8060194" name="adj1"/>
              <a:gd fmla="val 13828550" name="adj2"/>
            </a:avLst>
          </a:prstGeom>
          <a:solidFill>
            <a:srgbClr val="F3F3F3"/>
          </a:solid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83"/>
          <p:cNvSpPr/>
          <p:nvPr/>
        </p:nvSpPr>
        <p:spPr>
          <a:xfrm>
            <a:off x="3540875" y="3393025"/>
            <a:ext cx="185400" cy="470700"/>
          </a:xfrm>
          <a:prstGeom prst="ellipse">
            <a:avLst/>
          </a:prstGeom>
          <a:solidFill>
            <a:srgbClr val="834E3A"/>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83"/>
          <p:cNvSpPr/>
          <p:nvPr/>
        </p:nvSpPr>
        <p:spPr>
          <a:xfrm>
            <a:off x="1948225" y="3142575"/>
            <a:ext cx="370500" cy="3420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83"/>
          <p:cNvSpPr/>
          <p:nvPr/>
        </p:nvSpPr>
        <p:spPr>
          <a:xfrm>
            <a:off x="1948225" y="3675600"/>
            <a:ext cx="370500" cy="3420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87" name="Google Shape;1987;p183"/>
          <p:cNvCxnSpPr>
            <a:endCxn id="1984" idx="1"/>
          </p:cNvCxnSpPr>
          <p:nvPr/>
        </p:nvCxnSpPr>
        <p:spPr>
          <a:xfrm>
            <a:off x="2323926" y="3162557"/>
            <a:ext cx="1244100" cy="299400"/>
          </a:xfrm>
          <a:prstGeom prst="curvedConnector2">
            <a:avLst/>
          </a:prstGeom>
          <a:noFill/>
          <a:ln cap="flat" cmpd="sng" w="9525">
            <a:solidFill>
              <a:srgbClr val="FF0000"/>
            </a:solidFill>
            <a:prstDash val="solid"/>
            <a:round/>
            <a:headEnd len="med" w="med" type="none"/>
            <a:tailEnd len="med" w="med" type="none"/>
          </a:ln>
        </p:spPr>
      </p:cxnSp>
      <p:cxnSp>
        <p:nvCxnSpPr>
          <p:cNvPr id="1988" name="Google Shape;1988;p183"/>
          <p:cNvCxnSpPr>
            <a:endCxn id="1984" idx="1"/>
          </p:cNvCxnSpPr>
          <p:nvPr/>
        </p:nvCxnSpPr>
        <p:spPr>
          <a:xfrm flipH="1" rot="10800000">
            <a:off x="2318526" y="3461957"/>
            <a:ext cx="1249500" cy="26400"/>
          </a:xfrm>
          <a:prstGeom prst="curvedConnector4">
            <a:avLst>
              <a:gd fmla="val 48914" name="adj1"/>
              <a:gd fmla="val -75067" name="adj2"/>
            </a:avLst>
          </a:prstGeom>
          <a:noFill/>
          <a:ln cap="flat" cmpd="sng" w="9525">
            <a:solidFill>
              <a:srgbClr val="FF0000"/>
            </a:solidFill>
            <a:prstDash val="solid"/>
            <a:round/>
            <a:headEnd len="med" w="med" type="none"/>
            <a:tailEnd len="med" w="med" type="none"/>
          </a:ln>
        </p:spPr>
      </p:cxnSp>
      <p:cxnSp>
        <p:nvCxnSpPr>
          <p:cNvPr id="1989" name="Google Shape;1989;p183"/>
          <p:cNvCxnSpPr>
            <a:endCxn id="1984" idx="3"/>
          </p:cNvCxnSpPr>
          <p:nvPr/>
        </p:nvCxnSpPr>
        <p:spPr>
          <a:xfrm flipH="1" rot="10800000">
            <a:off x="2305926" y="3794793"/>
            <a:ext cx="1262100" cy="222900"/>
          </a:xfrm>
          <a:prstGeom prst="curvedConnector2">
            <a:avLst/>
          </a:prstGeom>
          <a:noFill/>
          <a:ln cap="flat" cmpd="sng" w="9525">
            <a:solidFill>
              <a:srgbClr val="FF0000"/>
            </a:solidFill>
            <a:prstDash val="solid"/>
            <a:round/>
            <a:headEnd len="med" w="med" type="none"/>
            <a:tailEnd len="med" w="med" type="none"/>
          </a:ln>
        </p:spPr>
      </p:cxnSp>
      <p:cxnSp>
        <p:nvCxnSpPr>
          <p:cNvPr id="1990" name="Google Shape;1990;p183"/>
          <p:cNvCxnSpPr>
            <a:endCxn id="1984" idx="3"/>
          </p:cNvCxnSpPr>
          <p:nvPr/>
        </p:nvCxnSpPr>
        <p:spPr>
          <a:xfrm>
            <a:off x="2318826" y="3693393"/>
            <a:ext cx="1249200" cy="101400"/>
          </a:xfrm>
          <a:prstGeom prst="curvedConnector4">
            <a:avLst>
              <a:gd fmla="val 48913" name="adj1"/>
              <a:gd fmla="val 44559" name="adj2"/>
            </a:avLst>
          </a:prstGeom>
          <a:noFill/>
          <a:ln cap="flat" cmpd="sng" w="9525">
            <a:solidFill>
              <a:srgbClr val="FF0000"/>
            </a:solidFill>
            <a:prstDash val="solid"/>
            <a:round/>
            <a:headEnd len="med" w="med" type="none"/>
            <a:tailEnd len="med" w="med" type="none"/>
          </a:ln>
        </p:spPr>
      </p:cxnSp>
      <p:sp>
        <p:nvSpPr>
          <p:cNvPr id="1991" name="Google Shape;1991;p183"/>
          <p:cNvSpPr/>
          <p:nvPr/>
        </p:nvSpPr>
        <p:spPr>
          <a:xfrm>
            <a:off x="4812950" y="3162550"/>
            <a:ext cx="185400" cy="185400"/>
          </a:xfrm>
          <a:prstGeom prst="ellipse">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83"/>
          <p:cNvSpPr/>
          <p:nvPr/>
        </p:nvSpPr>
        <p:spPr>
          <a:xfrm>
            <a:off x="4812950" y="3693400"/>
            <a:ext cx="185400" cy="185400"/>
          </a:xfrm>
          <a:prstGeom prst="ellipse">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93" name="Google Shape;1993;p183"/>
          <p:cNvCxnSpPr>
            <a:stCxn id="1984" idx="1"/>
            <a:endCxn id="1991" idx="2"/>
          </p:cNvCxnSpPr>
          <p:nvPr/>
        </p:nvCxnSpPr>
        <p:spPr>
          <a:xfrm rot="-5400000">
            <a:off x="4087176" y="2736107"/>
            <a:ext cx="206700" cy="1245000"/>
          </a:xfrm>
          <a:prstGeom prst="curvedConnector2">
            <a:avLst/>
          </a:prstGeom>
          <a:noFill/>
          <a:ln cap="flat" cmpd="sng" w="19050">
            <a:solidFill>
              <a:srgbClr val="FF0000"/>
            </a:solidFill>
            <a:prstDash val="solid"/>
            <a:round/>
            <a:headEnd len="med" w="med" type="none"/>
            <a:tailEnd len="med" w="med" type="none"/>
          </a:ln>
        </p:spPr>
      </p:cxnSp>
      <p:cxnSp>
        <p:nvCxnSpPr>
          <p:cNvPr id="1994" name="Google Shape;1994;p183"/>
          <p:cNvCxnSpPr>
            <a:stCxn id="1984" idx="3"/>
            <a:endCxn id="1992" idx="3"/>
          </p:cNvCxnSpPr>
          <p:nvPr/>
        </p:nvCxnSpPr>
        <p:spPr>
          <a:xfrm flipH="1" rot="-5400000">
            <a:off x="4175526" y="3187293"/>
            <a:ext cx="57000" cy="1272000"/>
          </a:xfrm>
          <a:prstGeom prst="curvedConnector3">
            <a:avLst>
              <a:gd fmla="val 217688" name="adj1"/>
            </a:avLst>
          </a:prstGeom>
          <a:noFill/>
          <a:ln cap="flat" cmpd="sng" w="19050">
            <a:solidFill>
              <a:srgbClr val="FF0000"/>
            </a:solidFill>
            <a:prstDash val="solid"/>
            <a:round/>
            <a:headEnd len="med" w="med" type="none"/>
            <a:tailEnd len="med" w="med" type="none"/>
          </a:ln>
        </p:spPr>
      </p:cxnSp>
      <p:sp>
        <p:nvSpPr>
          <p:cNvPr id="1995" name="Google Shape;1995;p183"/>
          <p:cNvSpPr/>
          <p:nvPr/>
        </p:nvSpPr>
        <p:spPr>
          <a:xfrm>
            <a:off x="5138525" y="3164325"/>
            <a:ext cx="185400" cy="185400"/>
          </a:xfrm>
          <a:prstGeom prst="ellipse">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83"/>
          <p:cNvSpPr/>
          <p:nvPr/>
        </p:nvSpPr>
        <p:spPr>
          <a:xfrm>
            <a:off x="5138525" y="3695175"/>
            <a:ext cx="185400" cy="185400"/>
          </a:xfrm>
          <a:prstGeom prst="ellipse">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83"/>
          <p:cNvSpPr/>
          <p:nvPr/>
        </p:nvSpPr>
        <p:spPr>
          <a:xfrm>
            <a:off x="5138525" y="3429750"/>
            <a:ext cx="185400" cy="185400"/>
          </a:xfrm>
          <a:prstGeom prst="ellipse">
            <a:avLst/>
          </a:prstGeom>
          <a:solidFill>
            <a:srgbClr val="E0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98" name="Google Shape;1998;p183"/>
          <p:cNvCxnSpPr>
            <a:stCxn id="1991" idx="6"/>
            <a:endCxn id="1995" idx="2"/>
          </p:cNvCxnSpPr>
          <p:nvPr/>
        </p:nvCxnSpPr>
        <p:spPr>
          <a:xfrm>
            <a:off x="4998350" y="3255250"/>
            <a:ext cx="140100" cy="1800"/>
          </a:xfrm>
          <a:prstGeom prst="curvedConnector3">
            <a:avLst>
              <a:gd fmla="val 50027" name="adj1"/>
            </a:avLst>
          </a:prstGeom>
          <a:noFill/>
          <a:ln cap="flat" cmpd="sng" w="19050">
            <a:solidFill>
              <a:srgbClr val="FF0000"/>
            </a:solidFill>
            <a:prstDash val="solid"/>
            <a:round/>
            <a:headEnd len="med" w="med" type="none"/>
            <a:tailEnd len="med" w="med" type="none"/>
          </a:ln>
        </p:spPr>
      </p:cxnSp>
      <p:cxnSp>
        <p:nvCxnSpPr>
          <p:cNvPr id="1999" name="Google Shape;1999;p183"/>
          <p:cNvCxnSpPr>
            <a:stCxn id="1991" idx="6"/>
            <a:endCxn id="1997" idx="2"/>
          </p:cNvCxnSpPr>
          <p:nvPr/>
        </p:nvCxnSpPr>
        <p:spPr>
          <a:xfrm>
            <a:off x="4998350" y="3255250"/>
            <a:ext cx="140100" cy="267300"/>
          </a:xfrm>
          <a:prstGeom prst="curvedConnector3">
            <a:avLst>
              <a:gd fmla="val 50027" name="adj1"/>
            </a:avLst>
          </a:prstGeom>
          <a:noFill/>
          <a:ln cap="flat" cmpd="sng" w="19050">
            <a:solidFill>
              <a:srgbClr val="FF0000"/>
            </a:solidFill>
            <a:prstDash val="solid"/>
            <a:round/>
            <a:headEnd len="med" w="med" type="none"/>
            <a:tailEnd len="med" w="med" type="none"/>
          </a:ln>
        </p:spPr>
      </p:cxnSp>
      <p:cxnSp>
        <p:nvCxnSpPr>
          <p:cNvPr id="2000" name="Google Shape;2000;p183"/>
          <p:cNvCxnSpPr>
            <a:stCxn id="1992" idx="6"/>
            <a:endCxn id="1997" idx="2"/>
          </p:cNvCxnSpPr>
          <p:nvPr/>
        </p:nvCxnSpPr>
        <p:spPr>
          <a:xfrm flipH="1" rot="10800000">
            <a:off x="4998350" y="3522400"/>
            <a:ext cx="140100" cy="263700"/>
          </a:xfrm>
          <a:prstGeom prst="curvedConnector3">
            <a:avLst>
              <a:gd fmla="val 50027" name="adj1"/>
            </a:avLst>
          </a:prstGeom>
          <a:noFill/>
          <a:ln cap="flat" cmpd="sng" w="19050">
            <a:solidFill>
              <a:srgbClr val="FF0000"/>
            </a:solidFill>
            <a:prstDash val="solid"/>
            <a:round/>
            <a:headEnd len="med" w="med" type="none"/>
            <a:tailEnd len="med" w="med" type="none"/>
          </a:ln>
        </p:spPr>
      </p:cxnSp>
      <p:cxnSp>
        <p:nvCxnSpPr>
          <p:cNvPr id="2001" name="Google Shape;2001;p183"/>
          <p:cNvCxnSpPr>
            <a:stCxn id="1992" idx="6"/>
            <a:endCxn id="1996" idx="2"/>
          </p:cNvCxnSpPr>
          <p:nvPr/>
        </p:nvCxnSpPr>
        <p:spPr>
          <a:xfrm>
            <a:off x="4998350" y="3786100"/>
            <a:ext cx="140100" cy="1800"/>
          </a:xfrm>
          <a:prstGeom prst="curvedConnector3">
            <a:avLst>
              <a:gd fmla="val 50027" name="adj1"/>
            </a:avLst>
          </a:prstGeom>
          <a:noFill/>
          <a:ln cap="flat" cmpd="sng" w="19050">
            <a:solidFill>
              <a:srgbClr val="FF0000"/>
            </a:solidFill>
            <a:prstDash val="solid"/>
            <a:round/>
            <a:headEnd len="med" w="med" type="none"/>
            <a:tailEnd len="med" w="med" type="none"/>
          </a:ln>
        </p:spPr>
      </p:cxnSp>
      <p:cxnSp>
        <p:nvCxnSpPr>
          <p:cNvPr id="2002" name="Google Shape;2002;p183"/>
          <p:cNvCxnSpPr>
            <a:stCxn id="1995" idx="6"/>
          </p:cNvCxnSpPr>
          <p:nvPr/>
        </p:nvCxnSpPr>
        <p:spPr>
          <a:xfrm>
            <a:off x="5323925" y="3257025"/>
            <a:ext cx="365400" cy="141000"/>
          </a:xfrm>
          <a:prstGeom prst="curvedConnector3">
            <a:avLst>
              <a:gd fmla="val 50000" name="adj1"/>
            </a:avLst>
          </a:prstGeom>
          <a:noFill/>
          <a:ln cap="flat" cmpd="sng" w="19050">
            <a:solidFill>
              <a:srgbClr val="FF0000"/>
            </a:solidFill>
            <a:prstDash val="dash"/>
            <a:round/>
            <a:headEnd len="med" w="med" type="none"/>
            <a:tailEnd len="med" w="med" type="none"/>
          </a:ln>
        </p:spPr>
      </p:cxnSp>
      <p:cxnSp>
        <p:nvCxnSpPr>
          <p:cNvPr id="2003" name="Google Shape;2003;p183"/>
          <p:cNvCxnSpPr/>
          <p:nvPr/>
        </p:nvCxnSpPr>
        <p:spPr>
          <a:xfrm>
            <a:off x="5323925" y="3522400"/>
            <a:ext cx="385500" cy="75900"/>
          </a:xfrm>
          <a:prstGeom prst="curvedConnector3">
            <a:avLst>
              <a:gd fmla="val 50000" name="adj1"/>
            </a:avLst>
          </a:prstGeom>
          <a:noFill/>
          <a:ln cap="flat" cmpd="sng" w="19050">
            <a:solidFill>
              <a:srgbClr val="FF0000"/>
            </a:solidFill>
            <a:prstDash val="dash"/>
            <a:round/>
            <a:headEnd len="med" w="med" type="none"/>
            <a:tailEnd len="med" w="med" type="none"/>
          </a:ln>
        </p:spPr>
      </p:cxnSp>
      <p:cxnSp>
        <p:nvCxnSpPr>
          <p:cNvPr id="2004" name="Google Shape;2004;p183"/>
          <p:cNvCxnSpPr>
            <a:stCxn id="1996" idx="6"/>
          </p:cNvCxnSpPr>
          <p:nvPr/>
        </p:nvCxnSpPr>
        <p:spPr>
          <a:xfrm flipH="1" rot="10800000">
            <a:off x="5323925" y="3708375"/>
            <a:ext cx="470700" cy="79500"/>
          </a:xfrm>
          <a:prstGeom prst="curvedConnector3">
            <a:avLst>
              <a:gd fmla="val 50000" name="adj1"/>
            </a:avLst>
          </a:prstGeom>
          <a:noFill/>
          <a:ln cap="flat" cmpd="sng" w="19050">
            <a:solidFill>
              <a:srgbClr val="FF0000"/>
            </a:solidFill>
            <a:prstDash val="dash"/>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descr="watermark.jpg" id="255" name="Google Shape;255;p4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56" name="Google Shape;256;p40"/>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57" name="Google Shape;257;p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58" name="Google Shape;258;p40"/>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Machine Learning Process</a:t>
            </a:r>
            <a:endParaRPr sz="3000">
              <a:solidFill>
                <a:srgbClr val="2A3990"/>
              </a:solidFill>
              <a:latin typeface="Roboto"/>
              <a:ea typeface="Roboto"/>
              <a:cs typeface="Roboto"/>
              <a:sym typeface="Roboto"/>
            </a:endParaRPr>
          </a:p>
        </p:txBody>
      </p:sp>
      <p:sp>
        <p:nvSpPr>
          <p:cNvPr id="259" name="Google Shape;259;p40"/>
          <p:cNvSpPr/>
          <p:nvPr/>
        </p:nvSpPr>
        <p:spPr>
          <a:xfrm>
            <a:off x="18512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0"/>
          <p:cNvSpPr/>
          <p:nvPr/>
        </p:nvSpPr>
        <p:spPr>
          <a:xfrm>
            <a:off x="1948450"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 name="Google Shape;261;p40"/>
          <p:cNvCxnSpPr>
            <a:stCxn id="259" idx="3"/>
            <a:endCxn id="260" idx="1"/>
          </p:cNvCxnSpPr>
          <p:nvPr/>
        </p:nvCxnSpPr>
        <p:spPr>
          <a:xfrm>
            <a:off x="1525525" y="3161775"/>
            <a:ext cx="423000" cy="0"/>
          </a:xfrm>
          <a:prstGeom prst="straightConnector1">
            <a:avLst/>
          </a:prstGeom>
          <a:noFill/>
          <a:ln cap="flat" cmpd="sng" w="38100">
            <a:solidFill>
              <a:schemeClr val="dk2"/>
            </a:solidFill>
            <a:prstDash val="solid"/>
            <a:round/>
            <a:headEnd len="med" w="med" type="none"/>
            <a:tailEnd len="med" w="med" type="triangle"/>
          </a:ln>
        </p:spPr>
      </p:cxnSp>
      <p:sp>
        <p:nvSpPr>
          <p:cNvPr id="262" name="Google Shape;262;p40"/>
          <p:cNvSpPr txBox="1"/>
          <p:nvPr/>
        </p:nvSpPr>
        <p:spPr>
          <a:xfrm>
            <a:off x="185125"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Acquisition </a:t>
            </a:r>
            <a:endParaRPr sz="1800">
              <a:solidFill>
                <a:srgbClr val="FFFFFF"/>
              </a:solidFill>
              <a:latin typeface="Roboto"/>
              <a:ea typeface="Roboto"/>
              <a:cs typeface="Roboto"/>
              <a:sym typeface="Roboto"/>
            </a:endParaRPr>
          </a:p>
        </p:txBody>
      </p:sp>
      <p:sp>
        <p:nvSpPr>
          <p:cNvPr id="263" name="Google Shape;263;p40"/>
          <p:cNvSpPr txBox="1"/>
          <p:nvPr/>
        </p:nvSpPr>
        <p:spPr>
          <a:xfrm>
            <a:off x="1948450"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Cleaning</a:t>
            </a:r>
            <a:endParaRPr sz="1800">
              <a:solidFill>
                <a:srgbClr val="FFFFFF"/>
              </a:solidFill>
              <a:latin typeface="Roboto"/>
              <a:ea typeface="Roboto"/>
              <a:cs typeface="Roboto"/>
              <a:sym typeface="Roboto"/>
            </a:endParaRPr>
          </a:p>
        </p:txBody>
      </p:sp>
      <p:sp>
        <p:nvSpPr>
          <p:cNvPr id="264" name="Google Shape;264;p40"/>
          <p:cNvSpPr txBox="1"/>
          <p:nvPr/>
        </p:nvSpPr>
        <p:spPr>
          <a:xfrm>
            <a:off x="387275" y="1161825"/>
            <a:ext cx="8455500" cy="796200"/>
          </a:xfrm>
          <a:prstGeom prst="rect">
            <a:avLst/>
          </a:prstGeom>
          <a:noFill/>
          <a:ln>
            <a:noFill/>
          </a:ln>
        </p:spPr>
        <p:txBody>
          <a:bodyPr anchorCtr="0" anchor="t" bIns="91425" lIns="91425" spcFirstLastPara="1" rIns="91425" wrap="square" tIns="91425">
            <a:noAutofit/>
          </a:bodyPr>
          <a:lstStyle/>
          <a:p>
            <a:pPr indent="-393700" lvl="0" marL="457200" rtl="0" algn="l">
              <a:spcBef>
                <a:spcPts val="0"/>
              </a:spcBef>
              <a:spcAft>
                <a:spcPts val="0"/>
              </a:spcAft>
              <a:buSzPts val="2600"/>
              <a:buFont typeface="Montserrat"/>
              <a:buChar char="●"/>
            </a:pPr>
            <a:r>
              <a:rPr lang="en" sz="2600">
                <a:latin typeface="Montserrat"/>
                <a:ea typeface="Montserrat"/>
                <a:cs typeface="Montserrat"/>
                <a:sym typeface="Montserrat"/>
              </a:rPr>
              <a:t>Clean and format your data (using Keras)</a:t>
            </a:r>
            <a:endParaRPr sz="2600">
              <a:latin typeface="Montserrat"/>
              <a:ea typeface="Montserrat"/>
              <a:cs typeface="Montserrat"/>
              <a:sym typeface="Montserrat"/>
            </a:endParaRPr>
          </a:p>
        </p:txBody>
      </p:sp>
    </p:spTree>
  </p:cSld>
  <p:clrMapOvr>
    <a:masterClrMapping/>
  </p:clrMapOvr>
</p:sld>
</file>

<file path=ppt/slides/slide1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8" name="Shape 2008"/>
        <p:cNvGrpSpPr/>
        <p:nvPr/>
      </p:nvGrpSpPr>
      <p:grpSpPr>
        <a:xfrm>
          <a:off x="0" y="0"/>
          <a:ext cx="0" cy="0"/>
          <a:chOff x="0" y="0"/>
          <a:chExt cx="0" cy="0"/>
        </a:xfrm>
      </p:grpSpPr>
      <p:sp>
        <p:nvSpPr>
          <p:cNvPr id="2009" name="Google Shape;2009;p18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010" name="Google Shape;2010;p18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idea then inspired an ANN architecture that would become CNN</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Famously implemented in the 1998 paper by Yann LeCun et al.</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LeNet-5 architecture was first used to classify the MNIST data set.</a:t>
            </a:r>
            <a:endParaRPr sz="3000">
              <a:solidFill>
                <a:srgbClr val="434343"/>
              </a:solidFill>
              <a:latin typeface="Montserrat"/>
              <a:ea typeface="Montserrat"/>
              <a:cs typeface="Montserrat"/>
              <a:sym typeface="Montserrat"/>
            </a:endParaRPr>
          </a:p>
        </p:txBody>
      </p:sp>
      <p:pic>
        <p:nvPicPr>
          <p:cNvPr descr="watermark.jpg" id="2011" name="Google Shape;2011;p18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12" name="Google Shape;2012;p18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6" name="Shape 2016"/>
        <p:cNvGrpSpPr/>
        <p:nvPr/>
      </p:nvGrpSpPr>
      <p:grpSpPr>
        <a:xfrm>
          <a:off x="0" y="0"/>
          <a:ext cx="0" cy="0"/>
          <a:chOff x="0" y="0"/>
          <a:chExt cx="0" cy="0"/>
        </a:xfrm>
      </p:grpSpPr>
      <p:sp>
        <p:nvSpPr>
          <p:cNvPr id="2017" name="Google Shape;2017;p18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018" name="Google Shape;2018;p18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When learning about CNNs you’ll often see a diagram like this:</a:t>
            </a:r>
            <a:endParaRPr sz="3000">
              <a:solidFill>
                <a:srgbClr val="434343"/>
              </a:solidFill>
              <a:latin typeface="Montserrat"/>
              <a:ea typeface="Montserrat"/>
              <a:cs typeface="Montserrat"/>
              <a:sym typeface="Montserrat"/>
            </a:endParaRPr>
          </a:p>
        </p:txBody>
      </p:sp>
      <p:pic>
        <p:nvPicPr>
          <p:cNvPr descr="watermark.jpg" id="2019" name="Google Shape;2019;p18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id="2020" name="Google Shape;2020;p185"/>
          <p:cNvPicPr preferRelativeResize="0"/>
          <p:nvPr/>
        </p:nvPicPr>
        <p:blipFill>
          <a:blip r:embed="rId4">
            <a:alphaModFix/>
          </a:blip>
          <a:stretch>
            <a:fillRect/>
          </a:stretch>
        </p:blipFill>
        <p:spPr>
          <a:xfrm>
            <a:off x="573806" y="2205975"/>
            <a:ext cx="7996395" cy="2912475"/>
          </a:xfrm>
          <a:prstGeom prst="rect">
            <a:avLst/>
          </a:prstGeom>
          <a:noFill/>
          <a:ln>
            <a:noFill/>
          </a:ln>
        </p:spPr>
      </p:pic>
    </p:spTree>
  </p:cSld>
  <p:clrMapOvr>
    <a:masterClrMapping/>
  </p:clrMapOvr>
</p:sld>
</file>

<file path=ppt/slides/slide1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4" name="Shape 2024"/>
        <p:cNvGrpSpPr/>
        <p:nvPr/>
      </p:nvGrpSpPr>
      <p:grpSpPr>
        <a:xfrm>
          <a:off x="0" y="0"/>
          <a:ext cx="0" cy="0"/>
          <a:chOff x="0" y="0"/>
          <a:chExt cx="0" cy="0"/>
        </a:xfrm>
      </p:grpSpPr>
      <p:sp>
        <p:nvSpPr>
          <p:cNvPr id="2025" name="Google Shape;2025;p18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026" name="Google Shape;2026;p18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break down the various aspects of a CNN seen here:</a:t>
            </a:r>
            <a:endParaRPr sz="3000">
              <a:solidFill>
                <a:srgbClr val="434343"/>
              </a:solidFill>
              <a:latin typeface="Montserrat"/>
              <a:ea typeface="Montserrat"/>
              <a:cs typeface="Montserrat"/>
              <a:sym typeface="Montserrat"/>
            </a:endParaRPr>
          </a:p>
        </p:txBody>
      </p:sp>
      <p:pic>
        <p:nvPicPr>
          <p:cNvPr descr="watermark.jpg" id="2027" name="Google Shape;2027;p18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id="2028" name="Google Shape;2028;p186"/>
          <p:cNvPicPr preferRelativeResize="0"/>
          <p:nvPr/>
        </p:nvPicPr>
        <p:blipFill>
          <a:blip r:embed="rId4">
            <a:alphaModFix/>
          </a:blip>
          <a:stretch>
            <a:fillRect/>
          </a:stretch>
        </p:blipFill>
        <p:spPr>
          <a:xfrm>
            <a:off x="573806" y="2205975"/>
            <a:ext cx="7996395" cy="2912475"/>
          </a:xfrm>
          <a:prstGeom prst="rect">
            <a:avLst/>
          </a:prstGeom>
          <a:noFill/>
          <a:ln>
            <a:noFill/>
          </a:ln>
        </p:spPr>
      </p:pic>
    </p:spTree>
  </p:cSld>
  <p:clrMapOvr>
    <a:masterClrMapping/>
  </p:clrMapOvr>
</p:sld>
</file>

<file path=ppt/slides/slide1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2" name="Shape 2032"/>
        <p:cNvGrpSpPr/>
        <p:nvPr/>
      </p:nvGrpSpPr>
      <p:grpSpPr>
        <a:xfrm>
          <a:off x="0" y="0"/>
          <a:ext cx="0" cy="0"/>
          <a:chOff x="0" y="0"/>
          <a:chExt cx="0" cy="0"/>
        </a:xfrm>
      </p:grpSpPr>
      <p:sp>
        <p:nvSpPr>
          <p:cNvPr id="2033" name="Google Shape;2033;p18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034" name="Google Shape;2034;p18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Tensors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DNN vs CNN</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Convolutions and Filters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Padding</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Pooling Layers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Review Dropout</a:t>
            </a:r>
            <a:endParaRPr sz="3000">
              <a:solidFill>
                <a:srgbClr val="434343"/>
              </a:solidFill>
              <a:latin typeface="Montserrat"/>
              <a:ea typeface="Montserrat"/>
              <a:cs typeface="Montserrat"/>
              <a:sym typeface="Montserrat"/>
            </a:endParaRPr>
          </a:p>
        </p:txBody>
      </p:sp>
      <p:pic>
        <p:nvPicPr>
          <p:cNvPr descr="watermark.jpg" id="2035" name="Google Shape;2035;p18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36" name="Google Shape;2036;p18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0" name="Shape 2040"/>
        <p:cNvGrpSpPr/>
        <p:nvPr/>
      </p:nvGrpSpPr>
      <p:grpSpPr>
        <a:xfrm>
          <a:off x="0" y="0"/>
          <a:ext cx="0" cy="0"/>
          <a:chOff x="0" y="0"/>
          <a:chExt cx="0" cy="0"/>
        </a:xfrm>
      </p:grpSpPr>
      <p:sp>
        <p:nvSpPr>
          <p:cNvPr id="2041" name="Google Shape;2041;p18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042" name="Google Shape;2042;p18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Recall that Tensors are N-Dimensional Arrays that we build up to:</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Scalar - 3</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Vector - [3,4,5]</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Matrix - [ [3,4] , [5,6] , [7,8] ]</a:t>
            </a:r>
            <a:endParaRPr sz="3000">
              <a:solidFill>
                <a:srgbClr val="434343"/>
              </a:solidFill>
              <a:latin typeface="Montserrat"/>
              <a:ea typeface="Montserrat"/>
              <a:cs typeface="Montserrat"/>
              <a:sym typeface="Montserrat"/>
            </a:endParaRPr>
          </a:p>
          <a:p>
            <a:pPr indent="-419100" lvl="1" marL="1371600" marR="0" rtl="0" algn="l">
              <a:lnSpc>
                <a:spcPct val="100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Tensor - [[ [ 1, 2] , [ 3, 4] ],</a:t>
            </a:r>
            <a:endParaRPr sz="3000">
              <a:solidFill>
                <a:srgbClr val="434343"/>
              </a:solidFill>
              <a:latin typeface="Montserrat"/>
              <a:ea typeface="Montserrat"/>
              <a:cs typeface="Montserrat"/>
              <a:sym typeface="Montserrat"/>
            </a:endParaRPr>
          </a:p>
          <a:p>
            <a:pPr indent="0" lvl="0" marL="457200" marR="0" rtl="0" algn="l">
              <a:lnSpc>
                <a:spcPct val="100000"/>
              </a:lnSpc>
              <a:spcBef>
                <a:spcPts val="0"/>
              </a:spcBef>
              <a:spcAft>
                <a:spcPts val="0"/>
              </a:spcAft>
              <a:buNone/>
            </a:pPr>
            <a:r>
              <a:rPr lang="en" sz="3000">
                <a:solidFill>
                  <a:srgbClr val="434343"/>
                </a:solidFill>
                <a:latin typeface="Montserrat"/>
                <a:ea typeface="Montserrat"/>
                <a:cs typeface="Montserrat"/>
                <a:sym typeface="Montserrat"/>
              </a:rPr>
              <a:t>                         [[ 5, 6] , [ 7, 8]]]</a:t>
            </a:r>
            <a:endParaRPr sz="3000">
              <a:solidFill>
                <a:srgbClr val="434343"/>
              </a:solidFill>
              <a:latin typeface="Montserrat"/>
              <a:ea typeface="Montserrat"/>
              <a:cs typeface="Montserrat"/>
              <a:sym typeface="Montserrat"/>
            </a:endParaRPr>
          </a:p>
          <a:p>
            <a:pPr indent="0" lvl="0" marL="457200" marR="0" rtl="0" algn="l">
              <a:lnSpc>
                <a:spcPct val="115000"/>
              </a:lnSpc>
              <a:spcBef>
                <a:spcPts val="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2043" name="Google Shape;2043;p18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44" name="Google Shape;2044;p18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8" name="Shape 2048"/>
        <p:cNvGrpSpPr/>
        <p:nvPr/>
      </p:nvGrpSpPr>
      <p:grpSpPr>
        <a:xfrm>
          <a:off x="0" y="0"/>
          <a:ext cx="0" cy="0"/>
          <a:chOff x="0" y="0"/>
          <a:chExt cx="0" cy="0"/>
        </a:xfrm>
      </p:grpSpPr>
      <p:sp>
        <p:nvSpPr>
          <p:cNvPr id="2049" name="Google Shape;2049;p18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050" name="Google Shape;2050;p18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Tensors make it very convenient to feed in sets of images into our model - (I,H,W,C)</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 : Images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H: Height of Image in Pixels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 Width of Image in Pixels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 Color Channels: 1-Grayscale, 3-RGB</a:t>
            </a:r>
            <a:endParaRPr sz="3000">
              <a:solidFill>
                <a:srgbClr val="434343"/>
              </a:solidFill>
              <a:latin typeface="Montserrat"/>
              <a:ea typeface="Montserrat"/>
              <a:cs typeface="Montserrat"/>
              <a:sym typeface="Montserrat"/>
            </a:endParaRPr>
          </a:p>
        </p:txBody>
      </p:sp>
      <p:pic>
        <p:nvPicPr>
          <p:cNvPr descr="watermark.jpg" id="2051" name="Google Shape;2051;p18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52" name="Google Shape;2052;p18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6" name="Shape 2056"/>
        <p:cNvGrpSpPr/>
        <p:nvPr/>
      </p:nvGrpSpPr>
      <p:grpSpPr>
        <a:xfrm>
          <a:off x="0" y="0"/>
          <a:ext cx="0" cy="0"/>
          <a:chOff x="0" y="0"/>
          <a:chExt cx="0" cy="0"/>
        </a:xfrm>
      </p:grpSpPr>
      <p:sp>
        <p:nvSpPr>
          <p:cNvPr id="2057" name="Google Shape;2057;p19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058" name="Google Shape;2058;p19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Now let’s explore the difference between a Densely Connected Neural Network and a Convolutional Neural Network.</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Recall that we’ve already been able to create DNNs with tf.estimator API.</a:t>
            </a:r>
            <a:endParaRPr sz="3000">
              <a:solidFill>
                <a:srgbClr val="434343"/>
              </a:solidFill>
              <a:latin typeface="Montserrat"/>
              <a:ea typeface="Montserrat"/>
              <a:cs typeface="Montserrat"/>
              <a:sym typeface="Montserrat"/>
            </a:endParaRPr>
          </a:p>
        </p:txBody>
      </p:sp>
      <p:pic>
        <p:nvPicPr>
          <p:cNvPr descr="watermark.jpg" id="2059" name="Google Shape;2059;p19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60" name="Google Shape;2060;p19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4" name="Shape 2064"/>
        <p:cNvGrpSpPr/>
        <p:nvPr/>
      </p:nvGrpSpPr>
      <p:grpSpPr>
        <a:xfrm>
          <a:off x="0" y="0"/>
          <a:ext cx="0" cy="0"/>
          <a:chOff x="0" y="0"/>
          <a:chExt cx="0" cy="0"/>
        </a:xfrm>
      </p:grpSpPr>
      <p:sp>
        <p:nvSpPr>
          <p:cNvPr id="2065" name="Google Shape;2065;p19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066" name="Google Shape;2066;p191"/>
          <p:cNvSpPr txBox="1"/>
          <p:nvPr>
            <p:ph idx="1" type="body"/>
          </p:nvPr>
        </p:nvSpPr>
        <p:spPr>
          <a:xfrm>
            <a:off x="311700" y="1152475"/>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Densely Connected layer</a:t>
            </a:r>
            <a:endParaRPr sz="3000">
              <a:solidFill>
                <a:srgbClr val="434343"/>
              </a:solidFill>
              <a:latin typeface="Montserrat"/>
              <a:ea typeface="Montserrat"/>
              <a:cs typeface="Montserrat"/>
              <a:sym typeface="Montserrat"/>
            </a:endParaRPr>
          </a:p>
        </p:txBody>
      </p:sp>
      <p:pic>
        <p:nvPicPr>
          <p:cNvPr descr="watermark.jpg" id="2067" name="Google Shape;2067;p19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68" name="Google Shape;2068;p19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069" name="Google Shape;2069;p191"/>
          <p:cNvSpPr/>
          <p:nvPr/>
        </p:nvSpPr>
        <p:spPr>
          <a:xfrm>
            <a:off x="1893150" y="224107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91"/>
          <p:cNvSpPr/>
          <p:nvPr/>
        </p:nvSpPr>
        <p:spPr>
          <a:xfrm>
            <a:off x="1893150" y="29845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91"/>
          <p:cNvSpPr/>
          <p:nvPr/>
        </p:nvSpPr>
        <p:spPr>
          <a:xfrm>
            <a:off x="1893150" y="37279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91"/>
          <p:cNvSpPr/>
          <p:nvPr/>
        </p:nvSpPr>
        <p:spPr>
          <a:xfrm>
            <a:off x="3563075" y="18575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91"/>
          <p:cNvSpPr/>
          <p:nvPr/>
        </p:nvSpPr>
        <p:spPr>
          <a:xfrm>
            <a:off x="3563075" y="25631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91"/>
          <p:cNvSpPr/>
          <p:nvPr/>
        </p:nvSpPr>
        <p:spPr>
          <a:xfrm>
            <a:off x="3563075" y="33444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91"/>
          <p:cNvSpPr/>
          <p:nvPr/>
        </p:nvSpPr>
        <p:spPr>
          <a:xfrm>
            <a:off x="3540175" y="41257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76" name="Google Shape;2076;p191"/>
          <p:cNvCxnSpPr>
            <a:stCxn id="2069" idx="6"/>
            <a:endCxn id="2072" idx="2"/>
          </p:cNvCxnSpPr>
          <p:nvPr/>
        </p:nvCxnSpPr>
        <p:spPr>
          <a:xfrm flipH="1" rot="10800000">
            <a:off x="2428950" y="2125575"/>
            <a:ext cx="1134000" cy="383400"/>
          </a:xfrm>
          <a:prstGeom prst="straightConnector1">
            <a:avLst/>
          </a:prstGeom>
          <a:noFill/>
          <a:ln cap="flat" cmpd="sng" w="19050">
            <a:solidFill>
              <a:schemeClr val="dk2"/>
            </a:solidFill>
            <a:prstDash val="solid"/>
            <a:round/>
            <a:headEnd len="med" w="med" type="none"/>
            <a:tailEnd len="med" w="med" type="none"/>
          </a:ln>
        </p:spPr>
      </p:cxnSp>
      <p:cxnSp>
        <p:nvCxnSpPr>
          <p:cNvPr id="2077" name="Google Shape;2077;p191"/>
          <p:cNvCxnSpPr>
            <a:stCxn id="2069" idx="6"/>
            <a:endCxn id="2073" idx="2"/>
          </p:cNvCxnSpPr>
          <p:nvPr/>
        </p:nvCxnSpPr>
        <p:spPr>
          <a:xfrm>
            <a:off x="2428950" y="2508975"/>
            <a:ext cx="1134000" cy="322200"/>
          </a:xfrm>
          <a:prstGeom prst="straightConnector1">
            <a:avLst/>
          </a:prstGeom>
          <a:noFill/>
          <a:ln cap="flat" cmpd="sng" w="19050">
            <a:solidFill>
              <a:schemeClr val="dk2"/>
            </a:solidFill>
            <a:prstDash val="solid"/>
            <a:round/>
            <a:headEnd len="med" w="med" type="none"/>
            <a:tailEnd len="med" w="med" type="none"/>
          </a:ln>
        </p:spPr>
      </p:cxnSp>
      <p:cxnSp>
        <p:nvCxnSpPr>
          <p:cNvPr id="2078" name="Google Shape;2078;p191"/>
          <p:cNvCxnSpPr>
            <a:stCxn id="2069" idx="6"/>
            <a:endCxn id="2074" idx="2"/>
          </p:cNvCxnSpPr>
          <p:nvPr/>
        </p:nvCxnSpPr>
        <p:spPr>
          <a:xfrm>
            <a:off x="2428950" y="2508975"/>
            <a:ext cx="1134000" cy="1103400"/>
          </a:xfrm>
          <a:prstGeom prst="straightConnector1">
            <a:avLst/>
          </a:prstGeom>
          <a:noFill/>
          <a:ln cap="flat" cmpd="sng" w="19050">
            <a:solidFill>
              <a:schemeClr val="dk2"/>
            </a:solidFill>
            <a:prstDash val="solid"/>
            <a:round/>
            <a:headEnd len="med" w="med" type="none"/>
            <a:tailEnd len="med" w="med" type="none"/>
          </a:ln>
        </p:spPr>
      </p:cxnSp>
      <p:cxnSp>
        <p:nvCxnSpPr>
          <p:cNvPr id="2079" name="Google Shape;2079;p191"/>
          <p:cNvCxnSpPr>
            <a:endCxn id="2075" idx="2"/>
          </p:cNvCxnSpPr>
          <p:nvPr/>
        </p:nvCxnSpPr>
        <p:spPr>
          <a:xfrm>
            <a:off x="2428975" y="3268600"/>
            <a:ext cx="1111200" cy="1125000"/>
          </a:xfrm>
          <a:prstGeom prst="straightConnector1">
            <a:avLst/>
          </a:prstGeom>
          <a:noFill/>
          <a:ln cap="flat" cmpd="sng" w="19050">
            <a:solidFill>
              <a:schemeClr val="dk2"/>
            </a:solidFill>
            <a:prstDash val="solid"/>
            <a:round/>
            <a:headEnd len="med" w="med" type="none"/>
            <a:tailEnd len="med" w="med" type="none"/>
          </a:ln>
        </p:spPr>
      </p:cxnSp>
      <p:cxnSp>
        <p:nvCxnSpPr>
          <p:cNvPr id="2080" name="Google Shape;2080;p191"/>
          <p:cNvCxnSpPr>
            <a:endCxn id="2075" idx="2"/>
          </p:cNvCxnSpPr>
          <p:nvPr/>
        </p:nvCxnSpPr>
        <p:spPr>
          <a:xfrm>
            <a:off x="2428975" y="3995800"/>
            <a:ext cx="1111200" cy="397800"/>
          </a:xfrm>
          <a:prstGeom prst="straightConnector1">
            <a:avLst/>
          </a:prstGeom>
          <a:noFill/>
          <a:ln cap="flat" cmpd="sng" w="19050">
            <a:solidFill>
              <a:schemeClr val="dk2"/>
            </a:solidFill>
            <a:prstDash val="solid"/>
            <a:round/>
            <a:headEnd len="med" w="med" type="none"/>
            <a:tailEnd len="med" w="med" type="none"/>
          </a:ln>
        </p:spPr>
      </p:cxnSp>
      <p:cxnSp>
        <p:nvCxnSpPr>
          <p:cNvPr id="2081" name="Google Shape;2081;p191"/>
          <p:cNvCxnSpPr>
            <a:stCxn id="2071" idx="6"/>
            <a:endCxn id="2074" idx="2"/>
          </p:cNvCxnSpPr>
          <p:nvPr/>
        </p:nvCxnSpPr>
        <p:spPr>
          <a:xfrm flipH="1" rot="10800000">
            <a:off x="2428950" y="3612425"/>
            <a:ext cx="1134000" cy="383400"/>
          </a:xfrm>
          <a:prstGeom prst="straightConnector1">
            <a:avLst/>
          </a:prstGeom>
          <a:noFill/>
          <a:ln cap="flat" cmpd="sng" w="19050">
            <a:solidFill>
              <a:schemeClr val="dk2"/>
            </a:solidFill>
            <a:prstDash val="solid"/>
            <a:round/>
            <a:headEnd len="med" w="med" type="none"/>
            <a:tailEnd len="med" w="med" type="none"/>
          </a:ln>
        </p:spPr>
      </p:cxnSp>
      <p:cxnSp>
        <p:nvCxnSpPr>
          <p:cNvPr id="2082" name="Google Shape;2082;p191"/>
          <p:cNvCxnSpPr>
            <a:stCxn id="2071" idx="6"/>
            <a:endCxn id="2073" idx="2"/>
          </p:cNvCxnSpPr>
          <p:nvPr/>
        </p:nvCxnSpPr>
        <p:spPr>
          <a:xfrm flipH="1" rot="10800000">
            <a:off x="2428950" y="2830925"/>
            <a:ext cx="1134000" cy="1164900"/>
          </a:xfrm>
          <a:prstGeom prst="straightConnector1">
            <a:avLst/>
          </a:prstGeom>
          <a:noFill/>
          <a:ln cap="flat" cmpd="sng" w="19050">
            <a:solidFill>
              <a:schemeClr val="dk2"/>
            </a:solidFill>
            <a:prstDash val="solid"/>
            <a:round/>
            <a:headEnd len="med" w="med" type="none"/>
            <a:tailEnd len="med" w="med" type="none"/>
          </a:ln>
        </p:spPr>
      </p:cxnSp>
      <p:cxnSp>
        <p:nvCxnSpPr>
          <p:cNvPr id="2083" name="Google Shape;2083;p191"/>
          <p:cNvCxnSpPr>
            <a:stCxn id="2071" idx="6"/>
            <a:endCxn id="2072" idx="2"/>
          </p:cNvCxnSpPr>
          <p:nvPr/>
        </p:nvCxnSpPr>
        <p:spPr>
          <a:xfrm flipH="1" rot="10800000">
            <a:off x="2428950" y="2125325"/>
            <a:ext cx="1134000" cy="1870500"/>
          </a:xfrm>
          <a:prstGeom prst="straightConnector1">
            <a:avLst/>
          </a:prstGeom>
          <a:noFill/>
          <a:ln cap="flat" cmpd="sng" w="19050">
            <a:solidFill>
              <a:schemeClr val="dk2"/>
            </a:solidFill>
            <a:prstDash val="solid"/>
            <a:round/>
            <a:headEnd len="med" w="med" type="none"/>
            <a:tailEnd len="med" w="med" type="none"/>
          </a:ln>
        </p:spPr>
      </p:cxnSp>
      <p:cxnSp>
        <p:nvCxnSpPr>
          <p:cNvPr id="2084" name="Google Shape;2084;p191"/>
          <p:cNvCxnSpPr>
            <a:stCxn id="2069" idx="6"/>
            <a:endCxn id="2075" idx="2"/>
          </p:cNvCxnSpPr>
          <p:nvPr/>
        </p:nvCxnSpPr>
        <p:spPr>
          <a:xfrm>
            <a:off x="2428950" y="2508975"/>
            <a:ext cx="1111200" cy="1884600"/>
          </a:xfrm>
          <a:prstGeom prst="straightConnector1">
            <a:avLst/>
          </a:prstGeom>
          <a:noFill/>
          <a:ln cap="flat" cmpd="sng" w="19050">
            <a:solidFill>
              <a:schemeClr val="dk2"/>
            </a:solidFill>
            <a:prstDash val="solid"/>
            <a:round/>
            <a:headEnd len="med" w="med" type="none"/>
            <a:tailEnd len="med" w="med" type="none"/>
          </a:ln>
        </p:spPr>
      </p:cxnSp>
      <p:cxnSp>
        <p:nvCxnSpPr>
          <p:cNvPr id="2085" name="Google Shape;2085;p191"/>
          <p:cNvCxnSpPr>
            <a:stCxn id="2070" idx="6"/>
            <a:endCxn id="2072" idx="2"/>
          </p:cNvCxnSpPr>
          <p:nvPr/>
        </p:nvCxnSpPr>
        <p:spPr>
          <a:xfrm flipH="1" rot="10800000">
            <a:off x="2428950" y="2125600"/>
            <a:ext cx="1134000" cy="1126800"/>
          </a:xfrm>
          <a:prstGeom prst="straightConnector1">
            <a:avLst/>
          </a:prstGeom>
          <a:noFill/>
          <a:ln cap="flat" cmpd="sng" w="19050">
            <a:solidFill>
              <a:schemeClr val="dk2"/>
            </a:solidFill>
            <a:prstDash val="solid"/>
            <a:round/>
            <a:headEnd len="med" w="med" type="none"/>
            <a:tailEnd len="med" w="med" type="none"/>
          </a:ln>
        </p:spPr>
      </p:cxnSp>
      <p:cxnSp>
        <p:nvCxnSpPr>
          <p:cNvPr id="2086" name="Google Shape;2086;p191"/>
          <p:cNvCxnSpPr>
            <a:endCxn id="2073" idx="2"/>
          </p:cNvCxnSpPr>
          <p:nvPr/>
        </p:nvCxnSpPr>
        <p:spPr>
          <a:xfrm flipH="1" rot="10800000">
            <a:off x="2429075" y="2831050"/>
            <a:ext cx="1134000" cy="416700"/>
          </a:xfrm>
          <a:prstGeom prst="straightConnector1">
            <a:avLst/>
          </a:prstGeom>
          <a:noFill/>
          <a:ln cap="flat" cmpd="sng" w="19050">
            <a:solidFill>
              <a:schemeClr val="dk2"/>
            </a:solidFill>
            <a:prstDash val="solid"/>
            <a:round/>
            <a:headEnd len="med" w="med" type="none"/>
            <a:tailEnd len="med" w="med" type="none"/>
          </a:ln>
        </p:spPr>
      </p:cxnSp>
      <p:cxnSp>
        <p:nvCxnSpPr>
          <p:cNvPr id="2087" name="Google Shape;2087;p191"/>
          <p:cNvCxnSpPr>
            <a:stCxn id="2070" idx="6"/>
            <a:endCxn id="2074" idx="2"/>
          </p:cNvCxnSpPr>
          <p:nvPr/>
        </p:nvCxnSpPr>
        <p:spPr>
          <a:xfrm>
            <a:off x="2428950" y="3252400"/>
            <a:ext cx="1134000" cy="36000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1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1" name="Shape 2091"/>
        <p:cNvGrpSpPr/>
        <p:nvPr/>
      </p:nvGrpSpPr>
      <p:grpSpPr>
        <a:xfrm>
          <a:off x="0" y="0"/>
          <a:ext cx="0" cy="0"/>
          <a:chOff x="0" y="0"/>
          <a:chExt cx="0" cy="0"/>
        </a:xfrm>
      </p:grpSpPr>
      <p:sp>
        <p:nvSpPr>
          <p:cNvPr id="2092" name="Google Shape;2092;p19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093" name="Google Shape;2093;p192"/>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Convolutional Layer</a:t>
            </a:r>
            <a:endParaRPr sz="3000">
              <a:solidFill>
                <a:srgbClr val="434343"/>
              </a:solidFill>
              <a:latin typeface="Montserrat"/>
              <a:ea typeface="Montserrat"/>
              <a:cs typeface="Montserrat"/>
              <a:sym typeface="Montserrat"/>
            </a:endParaRPr>
          </a:p>
        </p:txBody>
      </p:sp>
      <p:pic>
        <p:nvPicPr>
          <p:cNvPr descr="watermark.jpg" id="2094" name="Google Shape;2094;p19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95" name="Google Shape;2095;p19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096" name="Google Shape;2096;p192"/>
          <p:cNvSpPr/>
          <p:nvPr/>
        </p:nvSpPr>
        <p:spPr>
          <a:xfrm>
            <a:off x="1893150" y="224107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92"/>
          <p:cNvSpPr/>
          <p:nvPr/>
        </p:nvSpPr>
        <p:spPr>
          <a:xfrm>
            <a:off x="1893150" y="29845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92"/>
          <p:cNvSpPr/>
          <p:nvPr/>
        </p:nvSpPr>
        <p:spPr>
          <a:xfrm>
            <a:off x="1893150" y="37279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92"/>
          <p:cNvSpPr/>
          <p:nvPr/>
        </p:nvSpPr>
        <p:spPr>
          <a:xfrm>
            <a:off x="3563075" y="15854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92"/>
          <p:cNvSpPr/>
          <p:nvPr/>
        </p:nvSpPr>
        <p:spPr>
          <a:xfrm>
            <a:off x="3563075" y="2322513"/>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92"/>
          <p:cNvSpPr/>
          <p:nvPr/>
        </p:nvSpPr>
        <p:spPr>
          <a:xfrm>
            <a:off x="3563075" y="30596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92"/>
          <p:cNvSpPr/>
          <p:nvPr/>
        </p:nvSpPr>
        <p:spPr>
          <a:xfrm>
            <a:off x="3540175" y="37780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03" name="Google Shape;2103;p192"/>
          <p:cNvCxnSpPr>
            <a:stCxn id="2096" idx="6"/>
            <a:endCxn id="2099" idx="2"/>
          </p:cNvCxnSpPr>
          <p:nvPr/>
        </p:nvCxnSpPr>
        <p:spPr>
          <a:xfrm flipH="1" rot="10800000">
            <a:off x="2428950" y="1853175"/>
            <a:ext cx="1134000" cy="655800"/>
          </a:xfrm>
          <a:prstGeom prst="straightConnector1">
            <a:avLst/>
          </a:prstGeom>
          <a:noFill/>
          <a:ln cap="flat" cmpd="sng" w="28575">
            <a:solidFill>
              <a:srgbClr val="E69138"/>
            </a:solidFill>
            <a:prstDash val="dash"/>
            <a:round/>
            <a:headEnd len="med" w="med" type="none"/>
            <a:tailEnd len="med" w="med" type="none"/>
          </a:ln>
        </p:spPr>
      </p:cxnSp>
      <p:cxnSp>
        <p:nvCxnSpPr>
          <p:cNvPr id="2104" name="Google Shape;2104;p192"/>
          <p:cNvCxnSpPr>
            <a:stCxn id="2096" idx="6"/>
            <a:endCxn id="2100" idx="2"/>
          </p:cNvCxnSpPr>
          <p:nvPr/>
        </p:nvCxnSpPr>
        <p:spPr>
          <a:xfrm>
            <a:off x="2428950" y="2508975"/>
            <a:ext cx="1134000" cy="81300"/>
          </a:xfrm>
          <a:prstGeom prst="straightConnector1">
            <a:avLst/>
          </a:prstGeom>
          <a:noFill/>
          <a:ln cap="flat" cmpd="sng" w="28575">
            <a:solidFill>
              <a:srgbClr val="0000FF"/>
            </a:solidFill>
            <a:prstDash val="dash"/>
            <a:round/>
            <a:headEnd len="med" w="med" type="none"/>
            <a:tailEnd len="med" w="med" type="none"/>
          </a:ln>
        </p:spPr>
      </p:cxnSp>
      <p:cxnSp>
        <p:nvCxnSpPr>
          <p:cNvPr id="2105" name="Google Shape;2105;p192"/>
          <p:cNvCxnSpPr>
            <a:stCxn id="2096" idx="6"/>
            <a:endCxn id="2101" idx="2"/>
          </p:cNvCxnSpPr>
          <p:nvPr/>
        </p:nvCxnSpPr>
        <p:spPr>
          <a:xfrm>
            <a:off x="2428950" y="2508975"/>
            <a:ext cx="1134000" cy="818700"/>
          </a:xfrm>
          <a:prstGeom prst="straightConnector1">
            <a:avLst/>
          </a:prstGeom>
          <a:noFill/>
          <a:ln cap="flat" cmpd="sng" w="28575">
            <a:solidFill>
              <a:srgbClr val="980000"/>
            </a:solidFill>
            <a:prstDash val="dash"/>
            <a:round/>
            <a:headEnd len="med" w="med" type="none"/>
            <a:tailEnd len="med" w="med" type="none"/>
          </a:ln>
        </p:spPr>
      </p:cxnSp>
      <p:cxnSp>
        <p:nvCxnSpPr>
          <p:cNvPr id="2106" name="Google Shape;2106;p192"/>
          <p:cNvCxnSpPr>
            <a:stCxn id="2097" idx="6"/>
            <a:endCxn id="2102" idx="2"/>
          </p:cNvCxnSpPr>
          <p:nvPr/>
        </p:nvCxnSpPr>
        <p:spPr>
          <a:xfrm>
            <a:off x="2428950" y="3252400"/>
            <a:ext cx="1111200" cy="793500"/>
          </a:xfrm>
          <a:prstGeom prst="straightConnector1">
            <a:avLst/>
          </a:prstGeom>
          <a:noFill/>
          <a:ln cap="flat" cmpd="sng" w="28575">
            <a:solidFill>
              <a:srgbClr val="980000"/>
            </a:solidFill>
            <a:prstDash val="dash"/>
            <a:round/>
            <a:headEnd len="med" w="med" type="none"/>
            <a:tailEnd len="med" w="med" type="none"/>
          </a:ln>
        </p:spPr>
      </p:cxnSp>
      <p:cxnSp>
        <p:nvCxnSpPr>
          <p:cNvPr id="2107" name="Google Shape;2107;p192"/>
          <p:cNvCxnSpPr>
            <a:stCxn id="2098" idx="6"/>
            <a:endCxn id="2101" idx="2"/>
          </p:cNvCxnSpPr>
          <p:nvPr/>
        </p:nvCxnSpPr>
        <p:spPr>
          <a:xfrm flipH="1" rot="10800000">
            <a:off x="2428950" y="3327425"/>
            <a:ext cx="1134000" cy="668400"/>
          </a:xfrm>
          <a:prstGeom prst="straightConnector1">
            <a:avLst/>
          </a:prstGeom>
          <a:noFill/>
          <a:ln cap="flat" cmpd="sng" w="28575">
            <a:solidFill>
              <a:srgbClr val="E69138"/>
            </a:solidFill>
            <a:prstDash val="dash"/>
            <a:round/>
            <a:headEnd len="med" w="med" type="none"/>
            <a:tailEnd len="med" w="med" type="none"/>
          </a:ln>
        </p:spPr>
      </p:cxnSp>
      <p:cxnSp>
        <p:nvCxnSpPr>
          <p:cNvPr id="2108" name="Google Shape;2108;p192"/>
          <p:cNvCxnSpPr>
            <a:stCxn id="2098" idx="6"/>
            <a:endCxn id="2102" idx="2"/>
          </p:cNvCxnSpPr>
          <p:nvPr/>
        </p:nvCxnSpPr>
        <p:spPr>
          <a:xfrm>
            <a:off x="2428950" y="3995825"/>
            <a:ext cx="1111200" cy="50100"/>
          </a:xfrm>
          <a:prstGeom prst="straightConnector1">
            <a:avLst/>
          </a:prstGeom>
          <a:noFill/>
          <a:ln cap="flat" cmpd="sng" w="28575">
            <a:solidFill>
              <a:srgbClr val="0000FF"/>
            </a:solidFill>
            <a:prstDash val="dash"/>
            <a:round/>
            <a:headEnd len="med" w="med" type="none"/>
            <a:tailEnd len="med" w="med" type="none"/>
          </a:ln>
        </p:spPr>
      </p:cxnSp>
      <p:cxnSp>
        <p:nvCxnSpPr>
          <p:cNvPr id="2109" name="Google Shape;2109;p192"/>
          <p:cNvCxnSpPr>
            <a:stCxn id="2097" idx="6"/>
            <a:endCxn id="2100" idx="2"/>
          </p:cNvCxnSpPr>
          <p:nvPr/>
        </p:nvCxnSpPr>
        <p:spPr>
          <a:xfrm flipH="1" rot="10800000">
            <a:off x="2428950" y="2590300"/>
            <a:ext cx="1134000" cy="662100"/>
          </a:xfrm>
          <a:prstGeom prst="straightConnector1">
            <a:avLst/>
          </a:prstGeom>
          <a:noFill/>
          <a:ln cap="flat" cmpd="sng" w="28575">
            <a:solidFill>
              <a:srgbClr val="E69138"/>
            </a:solidFill>
            <a:prstDash val="dash"/>
            <a:round/>
            <a:headEnd len="med" w="med" type="none"/>
            <a:tailEnd len="med" w="med" type="none"/>
          </a:ln>
        </p:spPr>
      </p:cxnSp>
      <p:cxnSp>
        <p:nvCxnSpPr>
          <p:cNvPr id="2110" name="Google Shape;2110;p192"/>
          <p:cNvCxnSpPr>
            <a:stCxn id="2097" idx="6"/>
            <a:endCxn id="2101" idx="2"/>
          </p:cNvCxnSpPr>
          <p:nvPr/>
        </p:nvCxnSpPr>
        <p:spPr>
          <a:xfrm>
            <a:off x="2428950" y="3252400"/>
            <a:ext cx="1134000" cy="75000"/>
          </a:xfrm>
          <a:prstGeom prst="straightConnector1">
            <a:avLst/>
          </a:prstGeom>
          <a:noFill/>
          <a:ln cap="flat" cmpd="sng" w="28575">
            <a:solidFill>
              <a:srgbClr val="0000FF"/>
            </a:solidFill>
            <a:prstDash val="dash"/>
            <a:round/>
            <a:headEnd len="med" w="med" type="none"/>
            <a:tailEnd len="med" w="med" type="none"/>
          </a:ln>
        </p:spPr>
      </p:cxnSp>
      <p:sp>
        <p:nvSpPr>
          <p:cNvPr id="2111" name="Google Shape;2111;p192"/>
          <p:cNvSpPr/>
          <p:nvPr/>
        </p:nvSpPr>
        <p:spPr>
          <a:xfrm>
            <a:off x="3563075" y="449637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12" name="Google Shape;2112;p192"/>
          <p:cNvCxnSpPr>
            <a:stCxn id="2098" idx="6"/>
            <a:endCxn id="2111" idx="2"/>
          </p:cNvCxnSpPr>
          <p:nvPr/>
        </p:nvCxnSpPr>
        <p:spPr>
          <a:xfrm>
            <a:off x="2428950" y="3995825"/>
            <a:ext cx="1134000" cy="768600"/>
          </a:xfrm>
          <a:prstGeom prst="straightConnector1">
            <a:avLst/>
          </a:prstGeom>
          <a:noFill/>
          <a:ln cap="flat" cmpd="sng" w="28575">
            <a:solidFill>
              <a:srgbClr val="980000"/>
            </a:solidFill>
            <a:prstDash val="dash"/>
            <a:round/>
            <a:headEnd len="med" w="med" type="none"/>
            <a:tailEnd len="med" w="med" type="none"/>
          </a:ln>
        </p:spPr>
      </p:cxnSp>
    </p:spTree>
  </p:cSld>
  <p:clrMapOvr>
    <a:masterClrMapping/>
  </p:clrMapOvr>
</p:sld>
</file>

<file path=ppt/slides/slide1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6" name="Shape 2116"/>
        <p:cNvGrpSpPr/>
        <p:nvPr/>
      </p:nvGrpSpPr>
      <p:grpSpPr>
        <a:xfrm>
          <a:off x="0" y="0"/>
          <a:ext cx="0" cy="0"/>
          <a:chOff x="0" y="0"/>
          <a:chExt cx="0" cy="0"/>
        </a:xfrm>
      </p:grpSpPr>
      <p:sp>
        <p:nvSpPr>
          <p:cNvPr id="2117" name="Google Shape;2117;p19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118" name="Google Shape;2118;p193"/>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Each unit is connected to a smaller number of nearby units in next layer. </a:t>
            </a:r>
            <a:endParaRPr sz="3000">
              <a:solidFill>
                <a:srgbClr val="434343"/>
              </a:solidFill>
              <a:latin typeface="Montserrat"/>
              <a:ea typeface="Montserrat"/>
              <a:cs typeface="Montserrat"/>
              <a:sym typeface="Montserrat"/>
            </a:endParaRPr>
          </a:p>
        </p:txBody>
      </p:sp>
      <p:pic>
        <p:nvPicPr>
          <p:cNvPr descr="watermark.jpg" id="2119" name="Google Shape;2119;p19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120" name="Google Shape;2120;p19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121" name="Google Shape;2121;p193"/>
          <p:cNvSpPr/>
          <p:nvPr/>
        </p:nvSpPr>
        <p:spPr>
          <a:xfrm>
            <a:off x="3400625" y="2798073"/>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93"/>
          <p:cNvSpPr/>
          <p:nvPr/>
        </p:nvSpPr>
        <p:spPr>
          <a:xfrm>
            <a:off x="3400625" y="3409093"/>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93"/>
          <p:cNvSpPr/>
          <p:nvPr/>
        </p:nvSpPr>
        <p:spPr>
          <a:xfrm>
            <a:off x="3400625" y="4020113"/>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93"/>
          <p:cNvSpPr/>
          <p:nvPr/>
        </p:nvSpPr>
        <p:spPr>
          <a:xfrm>
            <a:off x="4723222" y="2259174"/>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93"/>
          <p:cNvSpPr/>
          <p:nvPr/>
        </p:nvSpPr>
        <p:spPr>
          <a:xfrm>
            <a:off x="4723222" y="2865006"/>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93"/>
          <p:cNvSpPr/>
          <p:nvPr/>
        </p:nvSpPr>
        <p:spPr>
          <a:xfrm>
            <a:off x="4723222" y="3470838"/>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93"/>
          <p:cNvSpPr/>
          <p:nvPr/>
        </p:nvSpPr>
        <p:spPr>
          <a:xfrm>
            <a:off x="4705085" y="4061270"/>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28" name="Google Shape;2128;p193"/>
          <p:cNvCxnSpPr>
            <a:stCxn id="2121" idx="6"/>
            <a:endCxn id="2124" idx="2"/>
          </p:cNvCxnSpPr>
          <p:nvPr/>
        </p:nvCxnSpPr>
        <p:spPr>
          <a:xfrm flipH="1" rot="10800000">
            <a:off x="3824825" y="2479473"/>
            <a:ext cx="898500" cy="538800"/>
          </a:xfrm>
          <a:prstGeom prst="straightConnector1">
            <a:avLst/>
          </a:prstGeom>
          <a:noFill/>
          <a:ln cap="flat" cmpd="sng" w="28575">
            <a:solidFill>
              <a:srgbClr val="E69138"/>
            </a:solidFill>
            <a:prstDash val="dash"/>
            <a:round/>
            <a:headEnd len="med" w="med" type="none"/>
            <a:tailEnd len="med" w="med" type="none"/>
          </a:ln>
        </p:spPr>
      </p:cxnSp>
      <p:cxnSp>
        <p:nvCxnSpPr>
          <p:cNvPr id="2129" name="Google Shape;2129;p193"/>
          <p:cNvCxnSpPr>
            <a:stCxn id="2121" idx="6"/>
            <a:endCxn id="2125" idx="2"/>
          </p:cNvCxnSpPr>
          <p:nvPr/>
        </p:nvCxnSpPr>
        <p:spPr>
          <a:xfrm>
            <a:off x="3824825" y="3018273"/>
            <a:ext cx="898500" cy="66900"/>
          </a:xfrm>
          <a:prstGeom prst="straightConnector1">
            <a:avLst/>
          </a:prstGeom>
          <a:noFill/>
          <a:ln cap="flat" cmpd="sng" w="28575">
            <a:solidFill>
              <a:srgbClr val="0000FF"/>
            </a:solidFill>
            <a:prstDash val="dash"/>
            <a:round/>
            <a:headEnd len="med" w="med" type="none"/>
            <a:tailEnd len="med" w="med" type="none"/>
          </a:ln>
        </p:spPr>
      </p:cxnSp>
      <p:cxnSp>
        <p:nvCxnSpPr>
          <p:cNvPr id="2130" name="Google Shape;2130;p193"/>
          <p:cNvCxnSpPr>
            <a:stCxn id="2121" idx="6"/>
            <a:endCxn id="2126" idx="2"/>
          </p:cNvCxnSpPr>
          <p:nvPr/>
        </p:nvCxnSpPr>
        <p:spPr>
          <a:xfrm>
            <a:off x="3824825" y="3018273"/>
            <a:ext cx="898500" cy="672900"/>
          </a:xfrm>
          <a:prstGeom prst="straightConnector1">
            <a:avLst/>
          </a:prstGeom>
          <a:noFill/>
          <a:ln cap="flat" cmpd="sng" w="28575">
            <a:solidFill>
              <a:srgbClr val="980000"/>
            </a:solidFill>
            <a:prstDash val="dash"/>
            <a:round/>
            <a:headEnd len="med" w="med" type="none"/>
            <a:tailEnd len="med" w="med" type="none"/>
          </a:ln>
        </p:spPr>
      </p:cxnSp>
      <p:cxnSp>
        <p:nvCxnSpPr>
          <p:cNvPr id="2131" name="Google Shape;2131;p193"/>
          <p:cNvCxnSpPr>
            <a:stCxn id="2122" idx="6"/>
            <a:endCxn id="2127" idx="2"/>
          </p:cNvCxnSpPr>
          <p:nvPr/>
        </p:nvCxnSpPr>
        <p:spPr>
          <a:xfrm>
            <a:off x="3824825" y="3629293"/>
            <a:ext cx="880200" cy="652200"/>
          </a:xfrm>
          <a:prstGeom prst="straightConnector1">
            <a:avLst/>
          </a:prstGeom>
          <a:noFill/>
          <a:ln cap="flat" cmpd="sng" w="28575">
            <a:solidFill>
              <a:srgbClr val="980000"/>
            </a:solidFill>
            <a:prstDash val="dash"/>
            <a:round/>
            <a:headEnd len="med" w="med" type="none"/>
            <a:tailEnd len="med" w="med" type="none"/>
          </a:ln>
        </p:spPr>
      </p:cxnSp>
      <p:cxnSp>
        <p:nvCxnSpPr>
          <p:cNvPr id="2132" name="Google Shape;2132;p193"/>
          <p:cNvCxnSpPr>
            <a:stCxn id="2123" idx="6"/>
            <a:endCxn id="2126" idx="2"/>
          </p:cNvCxnSpPr>
          <p:nvPr/>
        </p:nvCxnSpPr>
        <p:spPr>
          <a:xfrm flipH="1" rot="10800000">
            <a:off x="3824825" y="3691013"/>
            <a:ext cx="898500" cy="549300"/>
          </a:xfrm>
          <a:prstGeom prst="straightConnector1">
            <a:avLst/>
          </a:prstGeom>
          <a:noFill/>
          <a:ln cap="flat" cmpd="sng" w="28575">
            <a:solidFill>
              <a:srgbClr val="E69138"/>
            </a:solidFill>
            <a:prstDash val="dash"/>
            <a:round/>
            <a:headEnd len="med" w="med" type="none"/>
            <a:tailEnd len="med" w="med" type="none"/>
          </a:ln>
        </p:spPr>
      </p:cxnSp>
      <p:cxnSp>
        <p:nvCxnSpPr>
          <p:cNvPr id="2133" name="Google Shape;2133;p193"/>
          <p:cNvCxnSpPr>
            <a:stCxn id="2123" idx="6"/>
            <a:endCxn id="2127" idx="2"/>
          </p:cNvCxnSpPr>
          <p:nvPr/>
        </p:nvCxnSpPr>
        <p:spPr>
          <a:xfrm>
            <a:off x="3824825" y="4240313"/>
            <a:ext cx="880200" cy="41100"/>
          </a:xfrm>
          <a:prstGeom prst="straightConnector1">
            <a:avLst/>
          </a:prstGeom>
          <a:noFill/>
          <a:ln cap="flat" cmpd="sng" w="28575">
            <a:solidFill>
              <a:srgbClr val="0000FF"/>
            </a:solidFill>
            <a:prstDash val="dash"/>
            <a:round/>
            <a:headEnd len="med" w="med" type="none"/>
            <a:tailEnd len="med" w="med" type="none"/>
          </a:ln>
        </p:spPr>
      </p:cxnSp>
      <p:cxnSp>
        <p:nvCxnSpPr>
          <p:cNvPr id="2134" name="Google Shape;2134;p193"/>
          <p:cNvCxnSpPr>
            <a:stCxn id="2122" idx="6"/>
            <a:endCxn id="2125" idx="2"/>
          </p:cNvCxnSpPr>
          <p:nvPr/>
        </p:nvCxnSpPr>
        <p:spPr>
          <a:xfrm flipH="1" rot="10800000">
            <a:off x="3824825" y="3085093"/>
            <a:ext cx="898500" cy="544200"/>
          </a:xfrm>
          <a:prstGeom prst="straightConnector1">
            <a:avLst/>
          </a:prstGeom>
          <a:noFill/>
          <a:ln cap="flat" cmpd="sng" w="28575">
            <a:solidFill>
              <a:srgbClr val="E69138"/>
            </a:solidFill>
            <a:prstDash val="dash"/>
            <a:round/>
            <a:headEnd len="med" w="med" type="none"/>
            <a:tailEnd len="med" w="med" type="none"/>
          </a:ln>
        </p:spPr>
      </p:cxnSp>
      <p:cxnSp>
        <p:nvCxnSpPr>
          <p:cNvPr id="2135" name="Google Shape;2135;p193"/>
          <p:cNvCxnSpPr>
            <a:stCxn id="2122" idx="6"/>
            <a:endCxn id="2126" idx="2"/>
          </p:cNvCxnSpPr>
          <p:nvPr/>
        </p:nvCxnSpPr>
        <p:spPr>
          <a:xfrm>
            <a:off x="3824825" y="3629293"/>
            <a:ext cx="898500" cy="61800"/>
          </a:xfrm>
          <a:prstGeom prst="straightConnector1">
            <a:avLst/>
          </a:prstGeom>
          <a:noFill/>
          <a:ln cap="flat" cmpd="sng" w="28575">
            <a:solidFill>
              <a:srgbClr val="0000FF"/>
            </a:solidFill>
            <a:prstDash val="dash"/>
            <a:round/>
            <a:headEnd len="med" w="med" type="none"/>
            <a:tailEnd len="med" w="med" type="none"/>
          </a:ln>
        </p:spPr>
      </p:cxnSp>
      <p:sp>
        <p:nvSpPr>
          <p:cNvPr id="2136" name="Google Shape;2136;p193"/>
          <p:cNvSpPr/>
          <p:nvPr/>
        </p:nvSpPr>
        <p:spPr>
          <a:xfrm>
            <a:off x="4723222" y="4651702"/>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37" name="Google Shape;2137;p193"/>
          <p:cNvCxnSpPr>
            <a:stCxn id="2123" idx="6"/>
            <a:endCxn id="2136" idx="2"/>
          </p:cNvCxnSpPr>
          <p:nvPr/>
        </p:nvCxnSpPr>
        <p:spPr>
          <a:xfrm>
            <a:off x="3824825" y="4240313"/>
            <a:ext cx="898500" cy="631500"/>
          </a:xfrm>
          <a:prstGeom prst="straightConnector1">
            <a:avLst/>
          </a:prstGeom>
          <a:noFill/>
          <a:ln cap="flat" cmpd="sng" w="28575">
            <a:solidFill>
              <a:srgbClr val="980000"/>
            </a:solidFill>
            <a:prstDash val="dash"/>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descr="watermark.jpg" id="269" name="Google Shape;269;p4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70" name="Google Shape;270;p41"/>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71" name="Google Shape;271;p4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72" name="Google Shape;272;p41"/>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Machine Learning Process</a:t>
            </a:r>
            <a:endParaRPr sz="3000">
              <a:solidFill>
                <a:srgbClr val="2A3990"/>
              </a:solidFill>
              <a:latin typeface="Roboto"/>
              <a:ea typeface="Roboto"/>
              <a:cs typeface="Roboto"/>
              <a:sym typeface="Roboto"/>
            </a:endParaRPr>
          </a:p>
        </p:txBody>
      </p:sp>
      <p:sp>
        <p:nvSpPr>
          <p:cNvPr id="273" name="Google Shape;273;p41"/>
          <p:cNvSpPr/>
          <p:nvPr/>
        </p:nvSpPr>
        <p:spPr>
          <a:xfrm>
            <a:off x="18512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1"/>
          <p:cNvSpPr/>
          <p:nvPr/>
        </p:nvSpPr>
        <p:spPr>
          <a:xfrm>
            <a:off x="1948450"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1"/>
          <p:cNvSpPr/>
          <p:nvPr/>
        </p:nvSpPr>
        <p:spPr>
          <a:xfrm>
            <a:off x="381397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1"/>
          <p:cNvSpPr/>
          <p:nvPr/>
        </p:nvSpPr>
        <p:spPr>
          <a:xfrm>
            <a:off x="3813975" y="1562850"/>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 name="Google Shape;277;p41"/>
          <p:cNvCxnSpPr>
            <a:stCxn id="273" idx="3"/>
            <a:endCxn id="274" idx="1"/>
          </p:cNvCxnSpPr>
          <p:nvPr/>
        </p:nvCxnSpPr>
        <p:spPr>
          <a:xfrm>
            <a:off x="1525525" y="3161775"/>
            <a:ext cx="423000" cy="0"/>
          </a:xfrm>
          <a:prstGeom prst="straightConnector1">
            <a:avLst/>
          </a:prstGeom>
          <a:noFill/>
          <a:ln cap="flat" cmpd="sng" w="38100">
            <a:solidFill>
              <a:schemeClr val="dk2"/>
            </a:solidFill>
            <a:prstDash val="solid"/>
            <a:round/>
            <a:headEnd len="med" w="med" type="none"/>
            <a:tailEnd len="med" w="med" type="triangle"/>
          </a:ln>
        </p:spPr>
      </p:cxnSp>
      <p:cxnSp>
        <p:nvCxnSpPr>
          <p:cNvPr id="278" name="Google Shape;278;p41"/>
          <p:cNvCxnSpPr>
            <a:endCxn id="275" idx="1"/>
          </p:cNvCxnSpPr>
          <p:nvPr/>
        </p:nvCxnSpPr>
        <p:spPr>
          <a:xfrm>
            <a:off x="3288975" y="3161775"/>
            <a:ext cx="525000" cy="0"/>
          </a:xfrm>
          <a:prstGeom prst="straightConnector1">
            <a:avLst/>
          </a:prstGeom>
          <a:noFill/>
          <a:ln cap="flat" cmpd="sng" w="38100">
            <a:solidFill>
              <a:schemeClr val="dk2"/>
            </a:solidFill>
            <a:prstDash val="solid"/>
            <a:round/>
            <a:headEnd len="med" w="med" type="none"/>
            <a:tailEnd len="med" w="med" type="triangle"/>
          </a:ln>
        </p:spPr>
      </p:cxnSp>
      <p:cxnSp>
        <p:nvCxnSpPr>
          <p:cNvPr id="279" name="Google Shape;279;p41"/>
          <p:cNvCxnSpPr>
            <a:stCxn id="274" idx="0"/>
            <a:endCxn id="276" idx="1"/>
          </p:cNvCxnSpPr>
          <p:nvPr/>
        </p:nvCxnSpPr>
        <p:spPr>
          <a:xfrm rot="-5400000">
            <a:off x="2870650" y="1764675"/>
            <a:ext cx="691200" cy="1195200"/>
          </a:xfrm>
          <a:prstGeom prst="curvedConnector2">
            <a:avLst/>
          </a:prstGeom>
          <a:noFill/>
          <a:ln cap="flat" cmpd="sng" w="38100">
            <a:solidFill>
              <a:schemeClr val="dk2"/>
            </a:solidFill>
            <a:prstDash val="solid"/>
            <a:round/>
            <a:headEnd len="med" w="med" type="none"/>
            <a:tailEnd len="med" w="med" type="triangle"/>
          </a:ln>
        </p:spPr>
      </p:cxnSp>
      <p:sp>
        <p:nvSpPr>
          <p:cNvPr id="280" name="Google Shape;280;p41"/>
          <p:cNvSpPr txBox="1"/>
          <p:nvPr/>
        </p:nvSpPr>
        <p:spPr>
          <a:xfrm>
            <a:off x="185125"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Acquisition </a:t>
            </a:r>
            <a:endParaRPr sz="1800">
              <a:solidFill>
                <a:srgbClr val="FFFFFF"/>
              </a:solidFill>
              <a:latin typeface="Roboto"/>
              <a:ea typeface="Roboto"/>
              <a:cs typeface="Roboto"/>
              <a:sym typeface="Roboto"/>
            </a:endParaRPr>
          </a:p>
        </p:txBody>
      </p:sp>
      <p:sp>
        <p:nvSpPr>
          <p:cNvPr id="281" name="Google Shape;281;p41"/>
          <p:cNvSpPr txBox="1"/>
          <p:nvPr/>
        </p:nvSpPr>
        <p:spPr>
          <a:xfrm>
            <a:off x="1948450"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Cleaning</a:t>
            </a:r>
            <a:endParaRPr sz="1800">
              <a:solidFill>
                <a:srgbClr val="FFFFFF"/>
              </a:solidFill>
              <a:latin typeface="Roboto"/>
              <a:ea typeface="Roboto"/>
              <a:cs typeface="Roboto"/>
              <a:sym typeface="Roboto"/>
            </a:endParaRPr>
          </a:p>
        </p:txBody>
      </p:sp>
      <p:sp>
        <p:nvSpPr>
          <p:cNvPr id="282" name="Google Shape;282;p41"/>
          <p:cNvSpPr txBox="1"/>
          <p:nvPr/>
        </p:nvSpPr>
        <p:spPr>
          <a:xfrm>
            <a:off x="3813975" y="1636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Test</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p:txBody>
      </p:sp>
      <p:sp>
        <p:nvSpPr>
          <p:cNvPr id="283" name="Google Shape;283;p41"/>
          <p:cNvSpPr txBox="1"/>
          <p:nvPr/>
        </p:nvSpPr>
        <p:spPr>
          <a:xfrm>
            <a:off x="3813975" y="2631663"/>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Training</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p:txBody>
      </p:sp>
    </p:spTree>
  </p:cSld>
  <p:clrMapOvr>
    <a:masterClrMapping/>
  </p:clrMapOvr>
</p:sld>
</file>

<file path=ppt/slides/slide1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1" name="Shape 2141"/>
        <p:cNvGrpSpPr/>
        <p:nvPr/>
      </p:nvGrpSpPr>
      <p:grpSpPr>
        <a:xfrm>
          <a:off x="0" y="0"/>
          <a:ext cx="0" cy="0"/>
          <a:chOff x="0" y="0"/>
          <a:chExt cx="0" cy="0"/>
        </a:xfrm>
      </p:grpSpPr>
      <p:sp>
        <p:nvSpPr>
          <p:cNvPr id="2142" name="Google Shape;2142;p19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143" name="Google Shape;2143;p194"/>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So why bother with a CNN instead of a DNN?</a:t>
            </a:r>
            <a:endParaRPr sz="3000">
              <a:solidFill>
                <a:srgbClr val="434343"/>
              </a:solidFill>
              <a:latin typeface="Montserrat"/>
              <a:ea typeface="Montserrat"/>
              <a:cs typeface="Montserrat"/>
              <a:sym typeface="Montserrat"/>
            </a:endParaRPr>
          </a:p>
        </p:txBody>
      </p:sp>
      <p:pic>
        <p:nvPicPr>
          <p:cNvPr descr="watermark.jpg" id="2144" name="Google Shape;2144;p19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145" name="Google Shape;2145;p19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146" name="Google Shape;2146;p194"/>
          <p:cNvSpPr/>
          <p:nvPr/>
        </p:nvSpPr>
        <p:spPr>
          <a:xfrm>
            <a:off x="3400625" y="2798073"/>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94"/>
          <p:cNvSpPr/>
          <p:nvPr/>
        </p:nvSpPr>
        <p:spPr>
          <a:xfrm>
            <a:off x="3400625" y="3409093"/>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94"/>
          <p:cNvSpPr/>
          <p:nvPr/>
        </p:nvSpPr>
        <p:spPr>
          <a:xfrm>
            <a:off x="3400625" y="4020113"/>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94"/>
          <p:cNvSpPr/>
          <p:nvPr/>
        </p:nvSpPr>
        <p:spPr>
          <a:xfrm>
            <a:off x="4723222" y="2259174"/>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94"/>
          <p:cNvSpPr/>
          <p:nvPr/>
        </p:nvSpPr>
        <p:spPr>
          <a:xfrm>
            <a:off x="4723222" y="2865006"/>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94"/>
          <p:cNvSpPr/>
          <p:nvPr/>
        </p:nvSpPr>
        <p:spPr>
          <a:xfrm>
            <a:off x="4723222" y="3470838"/>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94"/>
          <p:cNvSpPr/>
          <p:nvPr/>
        </p:nvSpPr>
        <p:spPr>
          <a:xfrm>
            <a:off x="4705085" y="4061270"/>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53" name="Google Shape;2153;p194"/>
          <p:cNvCxnSpPr>
            <a:stCxn id="2146" idx="6"/>
            <a:endCxn id="2149" idx="2"/>
          </p:cNvCxnSpPr>
          <p:nvPr/>
        </p:nvCxnSpPr>
        <p:spPr>
          <a:xfrm flipH="1" rot="10800000">
            <a:off x="3824825" y="2479473"/>
            <a:ext cx="898500" cy="538800"/>
          </a:xfrm>
          <a:prstGeom prst="straightConnector1">
            <a:avLst/>
          </a:prstGeom>
          <a:noFill/>
          <a:ln cap="flat" cmpd="sng" w="28575">
            <a:solidFill>
              <a:srgbClr val="E69138"/>
            </a:solidFill>
            <a:prstDash val="dash"/>
            <a:round/>
            <a:headEnd len="med" w="med" type="none"/>
            <a:tailEnd len="med" w="med" type="none"/>
          </a:ln>
        </p:spPr>
      </p:cxnSp>
      <p:cxnSp>
        <p:nvCxnSpPr>
          <p:cNvPr id="2154" name="Google Shape;2154;p194"/>
          <p:cNvCxnSpPr>
            <a:stCxn id="2146" idx="6"/>
            <a:endCxn id="2150" idx="2"/>
          </p:cNvCxnSpPr>
          <p:nvPr/>
        </p:nvCxnSpPr>
        <p:spPr>
          <a:xfrm>
            <a:off x="3824825" y="3018273"/>
            <a:ext cx="898500" cy="66900"/>
          </a:xfrm>
          <a:prstGeom prst="straightConnector1">
            <a:avLst/>
          </a:prstGeom>
          <a:noFill/>
          <a:ln cap="flat" cmpd="sng" w="28575">
            <a:solidFill>
              <a:srgbClr val="0000FF"/>
            </a:solidFill>
            <a:prstDash val="dash"/>
            <a:round/>
            <a:headEnd len="med" w="med" type="none"/>
            <a:tailEnd len="med" w="med" type="none"/>
          </a:ln>
        </p:spPr>
      </p:cxnSp>
      <p:cxnSp>
        <p:nvCxnSpPr>
          <p:cNvPr id="2155" name="Google Shape;2155;p194"/>
          <p:cNvCxnSpPr>
            <a:stCxn id="2146" idx="6"/>
            <a:endCxn id="2151" idx="2"/>
          </p:cNvCxnSpPr>
          <p:nvPr/>
        </p:nvCxnSpPr>
        <p:spPr>
          <a:xfrm>
            <a:off x="3824825" y="3018273"/>
            <a:ext cx="898500" cy="672900"/>
          </a:xfrm>
          <a:prstGeom prst="straightConnector1">
            <a:avLst/>
          </a:prstGeom>
          <a:noFill/>
          <a:ln cap="flat" cmpd="sng" w="28575">
            <a:solidFill>
              <a:srgbClr val="980000"/>
            </a:solidFill>
            <a:prstDash val="dash"/>
            <a:round/>
            <a:headEnd len="med" w="med" type="none"/>
            <a:tailEnd len="med" w="med" type="none"/>
          </a:ln>
        </p:spPr>
      </p:cxnSp>
      <p:cxnSp>
        <p:nvCxnSpPr>
          <p:cNvPr id="2156" name="Google Shape;2156;p194"/>
          <p:cNvCxnSpPr>
            <a:stCxn id="2147" idx="6"/>
            <a:endCxn id="2152" idx="2"/>
          </p:cNvCxnSpPr>
          <p:nvPr/>
        </p:nvCxnSpPr>
        <p:spPr>
          <a:xfrm>
            <a:off x="3824825" y="3629293"/>
            <a:ext cx="880200" cy="652200"/>
          </a:xfrm>
          <a:prstGeom prst="straightConnector1">
            <a:avLst/>
          </a:prstGeom>
          <a:noFill/>
          <a:ln cap="flat" cmpd="sng" w="28575">
            <a:solidFill>
              <a:srgbClr val="980000"/>
            </a:solidFill>
            <a:prstDash val="dash"/>
            <a:round/>
            <a:headEnd len="med" w="med" type="none"/>
            <a:tailEnd len="med" w="med" type="none"/>
          </a:ln>
        </p:spPr>
      </p:cxnSp>
      <p:cxnSp>
        <p:nvCxnSpPr>
          <p:cNvPr id="2157" name="Google Shape;2157;p194"/>
          <p:cNvCxnSpPr>
            <a:stCxn id="2148" idx="6"/>
            <a:endCxn id="2151" idx="2"/>
          </p:cNvCxnSpPr>
          <p:nvPr/>
        </p:nvCxnSpPr>
        <p:spPr>
          <a:xfrm flipH="1" rot="10800000">
            <a:off x="3824825" y="3691013"/>
            <a:ext cx="898500" cy="549300"/>
          </a:xfrm>
          <a:prstGeom prst="straightConnector1">
            <a:avLst/>
          </a:prstGeom>
          <a:noFill/>
          <a:ln cap="flat" cmpd="sng" w="28575">
            <a:solidFill>
              <a:srgbClr val="E69138"/>
            </a:solidFill>
            <a:prstDash val="dash"/>
            <a:round/>
            <a:headEnd len="med" w="med" type="none"/>
            <a:tailEnd len="med" w="med" type="none"/>
          </a:ln>
        </p:spPr>
      </p:cxnSp>
      <p:cxnSp>
        <p:nvCxnSpPr>
          <p:cNvPr id="2158" name="Google Shape;2158;p194"/>
          <p:cNvCxnSpPr>
            <a:stCxn id="2148" idx="6"/>
            <a:endCxn id="2152" idx="2"/>
          </p:cNvCxnSpPr>
          <p:nvPr/>
        </p:nvCxnSpPr>
        <p:spPr>
          <a:xfrm>
            <a:off x="3824825" y="4240313"/>
            <a:ext cx="880200" cy="41100"/>
          </a:xfrm>
          <a:prstGeom prst="straightConnector1">
            <a:avLst/>
          </a:prstGeom>
          <a:noFill/>
          <a:ln cap="flat" cmpd="sng" w="28575">
            <a:solidFill>
              <a:srgbClr val="0000FF"/>
            </a:solidFill>
            <a:prstDash val="dash"/>
            <a:round/>
            <a:headEnd len="med" w="med" type="none"/>
            <a:tailEnd len="med" w="med" type="none"/>
          </a:ln>
        </p:spPr>
      </p:cxnSp>
      <p:cxnSp>
        <p:nvCxnSpPr>
          <p:cNvPr id="2159" name="Google Shape;2159;p194"/>
          <p:cNvCxnSpPr>
            <a:stCxn id="2147" idx="6"/>
            <a:endCxn id="2150" idx="2"/>
          </p:cNvCxnSpPr>
          <p:nvPr/>
        </p:nvCxnSpPr>
        <p:spPr>
          <a:xfrm flipH="1" rot="10800000">
            <a:off x="3824825" y="3085093"/>
            <a:ext cx="898500" cy="544200"/>
          </a:xfrm>
          <a:prstGeom prst="straightConnector1">
            <a:avLst/>
          </a:prstGeom>
          <a:noFill/>
          <a:ln cap="flat" cmpd="sng" w="28575">
            <a:solidFill>
              <a:srgbClr val="E69138"/>
            </a:solidFill>
            <a:prstDash val="dash"/>
            <a:round/>
            <a:headEnd len="med" w="med" type="none"/>
            <a:tailEnd len="med" w="med" type="none"/>
          </a:ln>
        </p:spPr>
      </p:cxnSp>
      <p:cxnSp>
        <p:nvCxnSpPr>
          <p:cNvPr id="2160" name="Google Shape;2160;p194"/>
          <p:cNvCxnSpPr>
            <a:stCxn id="2147" idx="6"/>
            <a:endCxn id="2151" idx="2"/>
          </p:cNvCxnSpPr>
          <p:nvPr/>
        </p:nvCxnSpPr>
        <p:spPr>
          <a:xfrm>
            <a:off x="3824825" y="3629293"/>
            <a:ext cx="898500" cy="61800"/>
          </a:xfrm>
          <a:prstGeom prst="straightConnector1">
            <a:avLst/>
          </a:prstGeom>
          <a:noFill/>
          <a:ln cap="flat" cmpd="sng" w="28575">
            <a:solidFill>
              <a:srgbClr val="0000FF"/>
            </a:solidFill>
            <a:prstDash val="dash"/>
            <a:round/>
            <a:headEnd len="med" w="med" type="none"/>
            <a:tailEnd len="med" w="med" type="none"/>
          </a:ln>
        </p:spPr>
      </p:cxnSp>
      <p:sp>
        <p:nvSpPr>
          <p:cNvPr id="2161" name="Google Shape;2161;p194"/>
          <p:cNvSpPr/>
          <p:nvPr/>
        </p:nvSpPr>
        <p:spPr>
          <a:xfrm>
            <a:off x="4723222" y="4651702"/>
            <a:ext cx="424200" cy="4404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62" name="Google Shape;2162;p194"/>
          <p:cNvCxnSpPr>
            <a:stCxn id="2148" idx="6"/>
            <a:endCxn id="2161" idx="2"/>
          </p:cNvCxnSpPr>
          <p:nvPr/>
        </p:nvCxnSpPr>
        <p:spPr>
          <a:xfrm>
            <a:off x="3824825" y="4240313"/>
            <a:ext cx="898500" cy="631500"/>
          </a:xfrm>
          <a:prstGeom prst="straightConnector1">
            <a:avLst/>
          </a:prstGeom>
          <a:noFill/>
          <a:ln cap="flat" cmpd="sng" w="28575">
            <a:solidFill>
              <a:srgbClr val="980000"/>
            </a:solidFill>
            <a:prstDash val="dash"/>
            <a:round/>
            <a:headEnd len="med" w="med" type="none"/>
            <a:tailEnd len="med" w="med" type="none"/>
          </a:ln>
        </p:spPr>
      </p:cxnSp>
    </p:spTree>
  </p:cSld>
  <p:clrMapOvr>
    <a:masterClrMapping/>
  </p:clrMapOvr>
</p:sld>
</file>

<file path=ppt/slides/slide1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6" name="Shape 2166"/>
        <p:cNvGrpSpPr/>
        <p:nvPr/>
      </p:nvGrpSpPr>
      <p:grpSpPr>
        <a:xfrm>
          <a:off x="0" y="0"/>
          <a:ext cx="0" cy="0"/>
          <a:chOff x="0" y="0"/>
          <a:chExt cx="0" cy="0"/>
        </a:xfrm>
      </p:grpSpPr>
      <p:sp>
        <p:nvSpPr>
          <p:cNvPr id="2167" name="Google Shape;2167;p19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168" name="Google Shape;2168;p195"/>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MNIST dataset was 28 by 28 pixels (784 total)</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But most images are at least 256 by 256 or greater, (&lt;56k total)!</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leads to too many parameters, unscalable to new images.</a:t>
            </a:r>
            <a:endParaRPr sz="3000">
              <a:solidFill>
                <a:srgbClr val="434343"/>
              </a:solidFill>
              <a:latin typeface="Montserrat"/>
              <a:ea typeface="Montserrat"/>
              <a:cs typeface="Montserrat"/>
              <a:sym typeface="Montserrat"/>
            </a:endParaRPr>
          </a:p>
        </p:txBody>
      </p:sp>
      <p:pic>
        <p:nvPicPr>
          <p:cNvPr descr="watermark.jpg" id="2169" name="Google Shape;2169;p19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170" name="Google Shape;2170;p19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4" name="Shape 2174"/>
        <p:cNvGrpSpPr/>
        <p:nvPr/>
      </p:nvGrpSpPr>
      <p:grpSpPr>
        <a:xfrm>
          <a:off x="0" y="0"/>
          <a:ext cx="0" cy="0"/>
          <a:chOff x="0" y="0"/>
          <a:chExt cx="0" cy="0"/>
        </a:xfrm>
      </p:grpSpPr>
      <p:sp>
        <p:nvSpPr>
          <p:cNvPr id="2175" name="Google Shape;2175;p19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176" name="Google Shape;2176;p196"/>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Convolutions also have a major advantage for image processing, where pixels nearby to each other are much more correlated to each other for image detection. </a:t>
            </a:r>
            <a:endParaRPr sz="3000">
              <a:solidFill>
                <a:srgbClr val="434343"/>
              </a:solidFill>
              <a:latin typeface="Montserrat"/>
              <a:ea typeface="Montserrat"/>
              <a:cs typeface="Montserrat"/>
              <a:sym typeface="Montserrat"/>
            </a:endParaRPr>
          </a:p>
        </p:txBody>
      </p:sp>
      <p:pic>
        <p:nvPicPr>
          <p:cNvPr descr="watermark.jpg" id="2177" name="Google Shape;2177;p19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178" name="Google Shape;2178;p19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179" name="Google Shape;2179;p196"/>
          <p:cNvSpPr/>
          <p:nvPr/>
        </p:nvSpPr>
        <p:spPr>
          <a:xfrm>
            <a:off x="3731175" y="3327875"/>
            <a:ext cx="1422300" cy="1422300"/>
          </a:xfrm>
          <a:prstGeom prst="smileyFace">
            <a:avLst>
              <a:gd fmla="val 4653"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96"/>
          <p:cNvSpPr/>
          <p:nvPr/>
        </p:nvSpPr>
        <p:spPr>
          <a:xfrm>
            <a:off x="3986600" y="3623375"/>
            <a:ext cx="230400" cy="175200"/>
          </a:xfrm>
          <a:prstGeom prst="rect">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96"/>
          <p:cNvSpPr/>
          <p:nvPr/>
        </p:nvSpPr>
        <p:spPr>
          <a:xfrm>
            <a:off x="3963725" y="3823625"/>
            <a:ext cx="230400" cy="175200"/>
          </a:xfrm>
          <a:prstGeom prst="rect">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5" name="Shape 2185"/>
        <p:cNvGrpSpPr/>
        <p:nvPr/>
      </p:nvGrpSpPr>
      <p:grpSpPr>
        <a:xfrm>
          <a:off x="0" y="0"/>
          <a:ext cx="0" cy="0"/>
          <a:chOff x="0" y="0"/>
          <a:chExt cx="0" cy="0"/>
        </a:xfrm>
      </p:grpSpPr>
      <p:sp>
        <p:nvSpPr>
          <p:cNvPr id="2186" name="Google Shape;2186;p19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187" name="Google Shape;2187;p197"/>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Each CNN layer looks at an increasingly larger part of the image.</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Having units only connected to nearby units also aids in </a:t>
            </a:r>
            <a:r>
              <a:rPr i="1" lang="en" sz="3000">
                <a:solidFill>
                  <a:srgbClr val="434343"/>
                </a:solidFill>
                <a:latin typeface="Montserrat"/>
                <a:ea typeface="Montserrat"/>
                <a:cs typeface="Montserrat"/>
                <a:sym typeface="Montserrat"/>
              </a:rPr>
              <a:t>invariance</a:t>
            </a:r>
            <a:r>
              <a:rPr lang="en" sz="3000">
                <a:solidFill>
                  <a:srgbClr val="434343"/>
                </a:solidFill>
                <a:latin typeface="Montserrat"/>
                <a:ea typeface="Montserrat"/>
                <a:cs typeface="Montserrat"/>
                <a:sym typeface="Montserrat"/>
              </a:rPr>
              <a:t>.</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CNN also helps with regularization, limiting the search of weights to the size of the convolution.</a:t>
            </a:r>
            <a:endParaRPr sz="3000">
              <a:solidFill>
                <a:srgbClr val="434343"/>
              </a:solidFill>
              <a:latin typeface="Montserrat"/>
              <a:ea typeface="Montserrat"/>
              <a:cs typeface="Montserrat"/>
              <a:sym typeface="Montserrat"/>
            </a:endParaRPr>
          </a:p>
        </p:txBody>
      </p:sp>
      <p:pic>
        <p:nvPicPr>
          <p:cNvPr descr="watermark.jpg" id="2188" name="Google Shape;2188;p19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189" name="Google Shape;2189;p19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3" name="Shape 2193"/>
        <p:cNvGrpSpPr/>
        <p:nvPr/>
      </p:nvGrpSpPr>
      <p:grpSpPr>
        <a:xfrm>
          <a:off x="0" y="0"/>
          <a:ext cx="0" cy="0"/>
          <a:chOff x="0" y="0"/>
          <a:chExt cx="0" cy="0"/>
        </a:xfrm>
      </p:grpSpPr>
      <p:sp>
        <p:nvSpPr>
          <p:cNvPr id="2194" name="Google Shape;2194;p19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195" name="Google Shape;2195;p198"/>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explore how the convolutional neural network relates to image recognition!</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start with the input layer, the image itself.</a:t>
            </a:r>
            <a:endParaRPr sz="3000">
              <a:solidFill>
                <a:srgbClr val="434343"/>
              </a:solidFill>
              <a:latin typeface="Montserrat"/>
              <a:ea typeface="Montserrat"/>
              <a:cs typeface="Montserrat"/>
              <a:sym typeface="Montserrat"/>
            </a:endParaRPr>
          </a:p>
        </p:txBody>
      </p:sp>
      <p:pic>
        <p:nvPicPr>
          <p:cNvPr descr="watermark.jpg" id="2196" name="Google Shape;2196;p19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197" name="Google Shape;2197;p19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198" name="Google Shape;2198;p198"/>
          <p:cNvSpPr/>
          <p:nvPr/>
        </p:nvSpPr>
        <p:spPr>
          <a:xfrm>
            <a:off x="2692675" y="3730275"/>
            <a:ext cx="3489525" cy="1413225"/>
          </a:xfrm>
          <a:prstGeom prst="flowChartDecision">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98"/>
          <p:cNvSpPr/>
          <p:nvPr/>
        </p:nvSpPr>
        <p:spPr>
          <a:xfrm>
            <a:off x="3787810" y="4071887"/>
            <a:ext cx="1299300" cy="582600"/>
          </a:xfrm>
          <a:prstGeom prst="smileyFace">
            <a:avLst>
              <a:gd fmla="val 4653" name="adj"/>
            </a:avLst>
          </a:prstGeom>
          <a:solidFill>
            <a:srgbClr val="BF9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3" name="Shape 2203"/>
        <p:cNvGrpSpPr/>
        <p:nvPr/>
      </p:nvGrpSpPr>
      <p:grpSpPr>
        <a:xfrm>
          <a:off x="0" y="0"/>
          <a:ext cx="0" cy="0"/>
          <a:chOff x="0" y="0"/>
          <a:chExt cx="0" cy="0"/>
        </a:xfrm>
      </p:grpSpPr>
      <p:sp>
        <p:nvSpPr>
          <p:cNvPr id="2204" name="Google Shape;2204;p19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205" name="Google Shape;2205;p199"/>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Convolutional layers are only connected to pixels in their respective fields.</a:t>
            </a:r>
            <a:endParaRPr sz="3000">
              <a:solidFill>
                <a:srgbClr val="434343"/>
              </a:solidFill>
              <a:latin typeface="Montserrat"/>
              <a:ea typeface="Montserrat"/>
              <a:cs typeface="Montserrat"/>
              <a:sym typeface="Montserrat"/>
            </a:endParaRPr>
          </a:p>
        </p:txBody>
      </p:sp>
      <p:pic>
        <p:nvPicPr>
          <p:cNvPr descr="watermark.jpg" id="2206" name="Google Shape;2206;p19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207" name="Google Shape;2207;p19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208" name="Google Shape;2208;p199"/>
          <p:cNvSpPr/>
          <p:nvPr/>
        </p:nvSpPr>
        <p:spPr>
          <a:xfrm>
            <a:off x="2692675" y="3730275"/>
            <a:ext cx="3489525" cy="1413225"/>
          </a:xfrm>
          <a:prstGeom prst="flowChartDecision">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99"/>
          <p:cNvSpPr/>
          <p:nvPr/>
        </p:nvSpPr>
        <p:spPr>
          <a:xfrm>
            <a:off x="3787810" y="4071887"/>
            <a:ext cx="1299300" cy="582600"/>
          </a:xfrm>
          <a:prstGeom prst="smileyFace">
            <a:avLst>
              <a:gd fmla="val 4653" name="adj"/>
            </a:avLst>
          </a:prstGeom>
          <a:solidFill>
            <a:srgbClr val="BF9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99"/>
          <p:cNvSpPr/>
          <p:nvPr/>
        </p:nvSpPr>
        <p:spPr>
          <a:xfrm>
            <a:off x="3202825" y="4169765"/>
            <a:ext cx="1299300" cy="420159"/>
          </a:xfrm>
          <a:prstGeom prst="flowChartDecision">
            <a:avLst/>
          </a:prstGeom>
          <a:noFill/>
          <a:ln cap="flat" cmpd="sng" w="28575">
            <a:solidFill>
              <a:srgbClr val="00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11" name="Google Shape;2211;p199"/>
          <p:cNvCxnSpPr>
            <a:stCxn id="2210" idx="1"/>
            <a:endCxn id="2212" idx="1"/>
          </p:cNvCxnSpPr>
          <p:nvPr/>
        </p:nvCxnSpPr>
        <p:spPr>
          <a:xfrm flipH="1" rot="10800000">
            <a:off x="3202825" y="3737545"/>
            <a:ext cx="456300" cy="642300"/>
          </a:xfrm>
          <a:prstGeom prst="straightConnector1">
            <a:avLst/>
          </a:prstGeom>
          <a:noFill/>
          <a:ln cap="flat" cmpd="sng" w="28575">
            <a:solidFill>
              <a:schemeClr val="dk2"/>
            </a:solidFill>
            <a:prstDash val="dash"/>
            <a:round/>
            <a:headEnd len="med" w="med" type="none"/>
            <a:tailEnd len="med" w="med" type="none"/>
          </a:ln>
        </p:spPr>
      </p:cxnSp>
      <p:cxnSp>
        <p:nvCxnSpPr>
          <p:cNvPr id="2213" name="Google Shape;2213;p199"/>
          <p:cNvCxnSpPr/>
          <p:nvPr/>
        </p:nvCxnSpPr>
        <p:spPr>
          <a:xfrm rot="10800000">
            <a:off x="3768000" y="3730270"/>
            <a:ext cx="81600" cy="439500"/>
          </a:xfrm>
          <a:prstGeom prst="straightConnector1">
            <a:avLst/>
          </a:prstGeom>
          <a:noFill/>
          <a:ln cap="flat" cmpd="sng" w="28575">
            <a:solidFill>
              <a:schemeClr val="dk2"/>
            </a:solidFill>
            <a:prstDash val="dash"/>
            <a:round/>
            <a:headEnd len="med" w="med" type="none"/>
            <a:tailEnd len="med" w="med" type="none"/>
          </a:ln>
        </p:spPr>
      </p:cxnSp>
      <p:cxnSp>
        <p:nvCxnSpPr>
          <p:cNvPr id="2214" name="Google Shape;2214;p199"/>
          <p:cNvCxnSpPr>
            <a:endCxn id="2210" idx="2"/>
          </p:cNvCxnSpPr>
          <p:nvPr/>
        </p:nvCxnSpPr>
        <p:spPr>
          <a:xfrm>
            <a:off x="3735475" y="3747824"/>
            <a:ext cx="117000" cy="842100"/>
          </a:xfrm>
          <a:prstGeom prst="straightConnector1">
            <a:avLst/>
          </a:prstGeom>
          <a:noFill/>
          <a:ln cap="flat" cmpd="sng" w="28575">
            <a:solidFill>
              <a:srgbClr val="000000"/>
            </a:solidFill>
            <a:prstDash val="dash"/>
            <a:round/>
            <a:headEnd len="med" w="med" type="none"/>
            <a:tailEnd len="med" w="med" type="none"/>
          </a:ln>
        </p:spPr>
      </p:cxnSp>
      <p:cxnSp>
        <p:nvCxnSpPr>
          <p:cNvPr id="2215" name="Google Shape;2215;p199"/>
          <p:cNvCxnSpPr>
            <a:endCxn id="2212" idx="6"/>
          </p:cNvCxnSpPr>
          <p:nvPr/>
        </p:nvCxnSpPr>
        <p:spPr>
          <a:xfrm rot="10800000">
            <a:off x="3812125" y="3755350"/>
            <a:ext cx="634200" cy="624600"/>
          </a:xfrm>
          <a:prstGeom prst="straightConnector1">
            <a:avLst/>
          </a:prstGeom>
          <a:noFill/>
          <a:ln cap="flat" cmpd="sng" w="28575">
            <a:solidFill>
              <a:schemeClr val="dk2"/>
            </a:solidFill>
            <a:prstDash val="dash"/>
            <a:round/>
            <a:headEnd len="med" w="med" type="none"/>
            <a:tailEnd len="med" w="med" type="none"/>
          </a:ln>
        </p:spPr>
      </p:cxnSp>
      <p:sp>
        <p:nvSpPr>
          <p:cNvPr id="2212" name="Google Shape;2212;p199"/>
          <p:cNvSpPr/>
          <p:nvPr/>
        </p:nvSpPr>
        <p:spPr>
          <a:xfrm>
            <a:off x="3633025" y="3730300"/>
            <a:ext cx="179100" cy="50100"/>
          </a:xfrm>
          <a:prstGeom prst="ellips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99"/>
          <p:cNvSpPr/>
          <p:nvPr/>
        </p:nvSpPr>
        <p:spPr>
          <a:xfrm>
            <a:off x="3964513" y="4143690"/>
            <a:ext cx="1299300" cy="420159"/>
          </a:xfrm>
          <a:prstGeom prst="flowChartDecision">
            <a:avLst/>
          </a:prstGeom>
          <a:noFill/>
          <a:ln cap="flat" cmpd="sng" w="28575">
            <a:solidFill>
              <a:srgbClr val="00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17" name="Google Shape;2217;p199"/>
          <p:cNvCxnSpPr>
            <a:stCxn id="2216" idx="1"/>
            <a:endCxn id="2218" idx="1"/>
          </p:cNvCxnSpPr>
          <p:nvPr/>
        </p:nvCxnSpPr>
        <p:spPr>
          <a:xfrm flipH="1" rot="10800000">
            <a:off x="3964513" y="3711470"/>
            <a:ext cx="456300" cy="642300"/>
          </a:xfrm>
          <a:prstGeom prst="straightConnector1">
            <a:avLst/>
          </a:prstGeom>
          <a:noFill/>
          <a:ln cap="flat" cmpd="sng" w="28575">
            <a:solidFill>
              <a:schemeClr val="dk2"/>
            </a:solidFill>
            <a:prstDash val="dash"/>
            <a:round/>
            <a:headEnd len="med" w="med" type="none"/>
            <a:tailEnd len="med" w="med" type="none"/>
          </a:ln>
        </p:spPr>
      </p:cxnSp>
      <p:cxnSp>
        <p:nvCxnSpPr>
          <p:cNvPr id="2219" name="Google Shape;2219;p199"/>
          <p:cNvCxnSpPr/>
          <p:nvPr/>
        </p:nvCxnSpPr>
        <p:spPr>
          <a:xfrm rot="10800000">
            <a:off x="4529688" y="3704195"/>
            <a:ext cx="81600" cy="439500"/>
          </a:xfrm>
          <a:prstGeom prst="straightConnector1">
            <a:avLst/>
          </a:prstGeom>
          <a:noFill/>
          <a:ln cap="flat" cmpd="sng" w="28575">
            <a:solidFill>
              <a:schemeClr val="dk2"/>
            </a:solidFill>
            <a:prstDash val="dash"/>
            <a:round/>
            <a:headEnd len="med" w="med" type="none"/>
            <a:tailEnd len="med" w="med" type="none"/>
          </a:ln>
        </p:spPr>
      </p:cxnSp>
      <p:cxnSp>
        <p:nvCxnSpPr>
          <p:cNvPr id="2220" name="Google Shape;2220;p199"/>
          <p:cNvCxnSpPr>
            <a:endCxn id="2216" idx="2"/>
          </p:cNvCxnSpPr>
          <p:nvPr/>
        </p:nvCxnSpPr>
        <p:spPr>
          <a:xfrm>
            <a:off x="4497163" y="3721749"/>
            <a:ext cx="117000" cy="842100"/>
          </a:xfrm>
          <a:prstGeom prst="straightConnector1">
            <a:avLst/>
          </a:prstGeom>
          <a:noFill/>
          <a:ln cap="flat" cmpd="sng" w="28575">
            <a:solidFill>
              <a:srgbClr val="000000"/>
            </a:solidFill>
            <a:prstDash val="dash"/>
            <a:round/>
            <a:headEnd len="med" w="med" type="none"/>
            <a:tailEnd len="med" w="med" type="none"/>
          </a:ln>
        </p:spPr>
      </p:cxnSp>
      <p:cxnSp>
        <p:nvCxnSpPr>
          <p:cNvPr id="2221" name="Google Shape;2221;p199"/>
          <p:cNvCxnSpPr>
            <a:endCxn id="2218" idx="6"/>
          </p:cNvCxnSpPr>
          <p:nvPr/>
        </p:nvCxnSpPr>
        <p:spPr>
          <a:xfrm rot="10800000">
            <a:off x="4573813" y="3729275"/>
            <a:ext cx="634200" cy="624600"/>
          </a:xfrm>
          <a:prstGeom prst="straightConnector1">
            <a:avLst/>
          </a:prstGeom>
          <a:noFill/>
          <a:ln cap="flat" cmpd="sng" w="28575">
            <a:solidFill>
              <a:schemeClr val="dk2"/>
            </a:solidFill>
            <a:prstDash val="dash"/>
            <a:round/>
            <a:headEnd len="med" w="med" type="none"/>
            <a:tailEnd len="med" w="med" type="none"/>
          </a:ln>
        </p:spPr>
      </p:cxnSp>
      <p:sp>
        <p:nvSpPr>
          <p:cNvPr id="2218" name="Google Shape;2218;p199"/>
          <p:cNvSpPr/>
          <p:nvPr/>
        </p:nvSpPr>
        <p:spPr>
          <a:xfrm>
            <a:off x="4394713" y="3704225"/>
            <a:ext cx="179100" cy="50100"/>
          </a:xfrm>
          <a:prstGeom prst="ellips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99"/>
          <p:cNvSpPr/>
          <p:nvPr/>
        </p:nvSpPr>
        <p:spPr>
          <a:xfrm>
            <a:off x="2555450" y="3150613"/>
            <a:ext cx="3489525" cy="1413225"/>
          </a:xfrm>
          <a:prstGeom prst="flowChartDecision">
            <a:avLst/>
          </a:prstGeom>
          <a:solidFill>
            <a:srgbClr val="3F3F3F">
              <a:alpha val="284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99"/>
          <p:cNvSpPr txBox="1"/>
          <p:nvPr/>
        </p:nvSpPr>
        <p:spPr>
          <a:xfrm>
            <a:off x="6182200" y="4272000"/>
            <a:ext cx="23421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 Layer</a:t>
            </a:r>
            <a:endParaRPr/>
          </a:p>
        </p:txBody>
      </p:sp>
      <p:sp>
        <p:nvSpPr>
          <p:cNvPr id="2224" name="Google Shape;2224;p199"/>
          <p:cNvSpPr txBox="1"/>
          <p:nvPr/>
        </p:nvSpPr>
        <p:spPr>
          <a:xfrm>
            <a:off x="6089900" y="3700425"/>
            <a:ext cx="23421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Convolutional Layer 1</a:t>
            </a:r>
            <a:endParaRPr/>
          </a:p>
        </p:txBody>
      </p:sp>
    </p:spTree>
  </p:cSld>
  <p:clrMapOvr>
    <a:masterClrMapping/>
  </p:clrMapOvr>
</p:sld>
</file>

<file path=ppt/slides/slide1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8" name="Shape 2228"/>
        <p:cNvGrpSpPr/>
        <p:nvPr/>
      </p:nvGrpSpPr>
      <p:grpSpPr>
        <a:xfrm>
          <a:off x="0" y="0"/>
          <a:ext cx="0" cy="0"/>
          <a:chOff x="0" y="0"/>
          <a:chExt cx="0" cy="0"/>
        </a:xfrm>
      </p:grpSpPr>
      <p:sp>
        <p:nvSpPr>
          <p:cNvPr id="2229" name="Google Shape;2229;p20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230" name="Google Shape;2230;p200"/>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Convolutional layers are only connected to pixels in their respective fields.</a:t>
            </a:r>
            <a:endParaRPr sz="3000">
              <a:solidFill>
                <a:srgbClr val="434343"/>
              </a:solidFill>
              <a:latin typeface="Montserrat"/>
              <a:ea typeface="Montserrat"/>
              <a:cs typeface="Montserrat"/>
              <a:sym typeface="Montserrat"/>
            </a:endParaRPr>
          </a:p>
        </p:txBody>
      </p:sp>
      <p:pic>
        <p:nvPicPr>
          <p:cNvPr descr="watermark.jpg" id="2231" name="Google Shape;2231;p20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232" name="Google Shape;2232;p20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233" name="Google Shape;2233;p200"/>
          <p:cNvSpPr/>
          <p:nvPr/>
        </p:nvSpPr>
        <p:spPr>
          <a:xfrm>
            <a:off x="2692675" y="3730275"/>
            <a:ext cx="3489525" cy="1413225"/>
          </a:xfrm>
          <a:prstGeom prst="flowChartDecision">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00"/>
          <p:cNvSpPr/>
          <p:nvPr/>
        </p:nvSpPr>
        <p:spPr>
          <a:xfrm>
            <a:off x="3787810" y="4071887"/>
            <a:ext cx="1299300" cy="582600"/>
          </a:xfrm>
          <a:prstGeom prst="smileyFace">
            <a:avLst>
              <a:gd fmla="val 4653" name="adj"/>
            </a:avLst>
          </a:prstGeom>
          <a:solidFill>
            <a:srgbClr val="BF9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00"/>
          <p:cNvSpPr/>
          <p:nvPr/>
        </p:nvSpPr>
        <p:spPr>
          <a:xfrm>
            <a:off x="3479575" y="3521665"/>
            <a:ext cx="1299300" cy="420159"/>
          </a:xfrm>
          <a:prstGeom prst="flowChartDecision">
            <a:avLst/>
          </a:prstGeom>
          <a:noFill/>
          <a:ln cap="flat" cmpd="sng" w="28575">
            <a:solidFill>
              <a:srgbClr val="00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36" name="Google Shape;2236;p200"/>
          <p:cNvCxnSpPr>
            <a:stCxn id="2235" idx="1"/>
            <a:endCxn id="2237" idx="1"/>
          </p:cNvCxnSpPr>
          <p:nvPr/>
        </p:nvCxnSpPr>
        <p:spPr>
          <a:xfrm flipH="1" rot="10800000">
            <a:off x="3479575" y="3089445"/>
            <a:ext cx="456300" cy="642300"/>
          </a:xfrm>
          <a:prstGeom prst="straightConnector1">
            <a:avLst/>
          </a:prstGeom>
          <a:noFill/>
          <a:ln cap="flat" cmpd="sng" w="28575">
            <a:solidFill>
              <a:schemeClr val="dk2"/>
            </a:solidFill>
            <a:prstDash val="dash"/>
            <a:round/>
            <a:headEnd len="med" w="med" type="none"/>
            <a:tailEnd len="med" w="med" type="none"/>
          </a:ln>
        </p:spPr>
      </p:cxnSp>
      <p:cxnSp>
        <p:nvCxnSpPr>
          <p:cNvPr id="2238" name="Google Shape;2238;p200"/>
          <p:cNvCxnSpPr/>
          <p:nvPr/>
        </p:nvCxnSpPr>
        <p:spPr>
          <a:xfrm rot="10800000">
            <a:off x="4044750" y="3082170"/>
            <a:ext cx="81600" cy="439500"/>
          </a:xfrm>
          <a:prstGeom prst="straightConnector1">
            <a:avLst/>
          </a:prstGeom>
          <a:noFill/>
          <a:ln cap="flat" cmpd="sng" w="28575">
            <a:solidFill>
              <a:schemeClr val="dk2"/>
            </a:solidFill>
            <a:prstDash val="dash"/>
            <a:round/>
            <a:headEnd len="med" w="med" type="none"/>
            <a:tailEnd len="med" w="med" type="none"/>
          </a:ln>
        </p:spPr>
      </p:cxnSp>
      <p:cxnSp>
        <p:nvCxnSpPr>
          <p:cNvPr id="2239" name="Google Shape;2239;p200"/>
          <p:cNvCxnSpPr>
            <a:endCxn id="2235" idx="2"/>
          </p:cNvCxnSpPr>
          <p:nvPr/>
        </p:nvCxnSpPr>
        <p:spPr>
          <a:xfrm>
            <a:off x="4012225" y="3099724"/>
            <a:ext cx="117000" cy="842100"/>
          </a:xfrm>
          <a:prstGeom prst="straightConnector1">
            <a:avLst/>
          </a:prstGeom>
          <a:noFill/>
          <a:ln cap="flat" cmpd="sng" w="28575">
            <a:solidFill>
              <a:srgbClr val="000000"/>
            </a:solidFill>
            <a:prstDash val="dash"/>
            <a:round/>
            <a:headEnd len="med" w="med" type="none"/>
            <a:tailEnd len="med" w="med" type="none"/>
          </a:ln>
        </p:spPr>
      </p:cxnSp>
      <p:cxnSp>
        <p:nvCxnSpPr>
          <p:cNvPr id="2240" name="Google Shape;2240;p200"/>
          <p:cNvCxnSpPr>
            <a:endCxn id="2237" idx="6"/>
          </p:cNvCxnSpPr>
          <p:nvPr/>
        </p:nvCxnSpPr>
        <p:spPr>
          <a:xfrm rot="10800000">
            <a:off x="4088875" y="3107250"/>
            <a:ext cx="634200" cy="624600"/>
          </a:xfrm>
          <a:prstGeom prst="straightConnector1">
            <a:avLst/>
          </a:prstGeom>
          <a:noFill/>
          <a:ln cap="flat" cmpd="sng" w="28575">
            <a:solidFill>
              <a:schemeClr val="dk2"/>
            </a:solidFill>
            <a:prstDash val="dash"/>
            <a:round/>
            <a:headEnd len="med" w="med" type="none"/>
            <a:tailEnd len="med" w="med" type="none"/>
          </a:ln>
        </p:spPr>
      </p:cxnSp>
      <p:sp>
        <p:nvSpPr>
          <p:cNvPr id="2237" name="Google Shape;2237;p200"/>
          <p:cNvSpPr/>
          <p:nvPr/>
        </p:nvSpPr>
        <p:spPr>
          <a:xfrm>
            <a:off x="3909775" y="3082200"/>
            <a:ext cx="179100" cy="50100"/>
          </a:xfrm>
          <a:prstGeom prst="ellips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00"/>
          <p:cNvSpPr/>
          <p:nvPr/>
        </p:nvSpPr>
        <p:spPr>
          <a:xfrm>
            <a:off x="3202825" y="4169765"/>
            <a:ext cx="1299300" cy="420159"/>
          </a:xfrm>
          <a:prstGeom prst="flowChartDecision">
            <a:avLst/>
          </a:prstGeom>
          <a:noFill/>
          <a:ln cap="flat" cmpd="sng" w="28575">
            <a:solidFill>
              <a:srgbClr val="00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42" name="Google Shape;2242;p200"/>
          <p:cNvCxnSpPr>
            <a:stCxn id="2241" idx="1"/>
            <a:endCxn id="2243" idx="1"/>
          </p:cNvCxnSpPr>
          <p:nvPr/>
        </p:nvCxnSpPr>
        <p:spPr>
          <a:xfrm flipH="1" rot="10800000">
            <a:off x="3202825" y="3737545"/>
            <a:ext cx="456300" cy="642300"/>
          </a:xfrm>
          <a:prstGeom prst="straightConnector1">
            <a:avLst/>
          </a:prstGeom>
          <a:noFill/>
          <a:ln cap="flat" cmpd="sng" w="28575">
            <a:solidFill>
              <a:schemeClr val="dk2"/>
            </a:solidFill>
            <a:prstDash val="dash"/>
            <a:round/>
            <a:headEnd len="med" w="med" type="none"/>
            <a:tailEnd len="med" w="med" type="none"/>
          </a:ln>
        </p:spPr>
      </p:cxnSp>
      <p:cxnSp>
        <p:nvCxnSpPr>
          <p:cNvPr id="2244" name="Google Shape;2244;p200"/>
          <p:cNvCxnSpPr/>
          <p:nvPr/>
        </p:nvCxnSpPr>
        <p:spPr>
          <a:xfrm rot="10800000">
            <a:off x="3768000" y="3730270"/>
            <a:ext cx="81600" cy="439500"/>
          </a:xfrm>
          <a:prstGeom prst="straightConnector1">
            <a:avLst/>
          </a:prstGeom>
          <a:noFill/>
          <a:ln cap="flat" cmpd="sng" w="28575">
            <a:solidFill>
              <a:schemeClr val="dk2"/>
            </a:solidFill>
            <a:prstDash val="dash"/>
            <a:round/>
            <a:headEnd len="med" w="med" type="none"/>
            <a:tailEnd len="med" w="med" type="none"/>
          </a:ln>
        </p:spPr>
      </p:cxnSp>
      <p:cxnSp>
        <p:nvCxnSpPr>
          <p:cNvPr id="2245" name="Google Shape;2245;p200"/>
          <p:cNvCxnSpPr>
            <a:endCxn id="2241" idx="2"/>
          </p:cNvCxnSpPr>
          <p:nvPr/>
        </p:nvCxnSpPr>
        <p:spPr>
          <a:xfrm>
            <a:off x="3735475" y="3747824"/>
            <a:ext cx="117000" cy="842100"/>
          </a:xfrm>
          <a:prstGeom prst="straightConnector1">
            <a:avLst/>
          </a:prstGeom>
          <a:noFill/>
          <a:ln cap="flat" cmpd="sng" w="28575">
            <a:solidFill>
              <a:srgbClr val="000000"/>
            </a:solidFill>
            <a:prstDash val="dash"/>
            <a:round/>
            <a:headEnd len="med" w="med" type="none"/>
            <a:tailEnd len="med" w="med" type="none"/>
          </a:ln>
        </p:spPr>
      </p:cxnSp>
      <p:cxnSp>
        <p:nvCxnSpPr>
          <p:cNvPr id="2246" name="Google Shape;2246;p200"/>
          <p:cNvCxnSpPr>
            <a:endCxn id="2243" idx="6"/>
          </p:cNvCxnSpPr>
          <p:nvPr/>
        </p:nvCxnSpPr>
        <p:spPr>
          <a:xfrm rot="10800000">
            <a:off x="3812125" y="3755350"/>
            <a:ext cx="634200" cy="624600"/>
          </a:xfrm>
          <a:prstGeom prst="straightConnector1">
            <a:avLst/>
          </a:prstGeom>
          <a:noFill/>
          <a:ln cap="flat" cmpd="sng" w="28575">
            <a:solidFill>
              <a:schemeClr val="dk2"/>
            </a:solidFill>
            <a:prstDash val="dash"/>
            <a:round/>
            <a:headEnd len="med" w="med" type="none"/>
            <a:tailEnd len="med" w="med" type="none"/>
          </a:ln>
        </p:spPr>
      </p:cxnSp>
      <p:sp>
        <p:nvSpPr>
          <p:cNvPr id="2243" name="Google Shape;2243;p200"/>
          <p:cNvSpPr/>
          <p:nvPr/>
        </p:nvSpPr>
        <p:spPr>
          <a:xfrm>
            <a:off x="3633025" y="3730300"/>
            <a:ext cx="179100" cy="50100"/>
          </a:xfrm>
          <a:prstGeom prst="ellips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00"/>
          <p:cNvSpPr/>
          <p:nvPr/>
        </p:nvSpPr>
        <p:spPr>
          <a:xfrm>
            <a:off x="3964513" y="4143690"/>
            <a:ext cx="1299300" cy="420159"/>
          </a:xfrm>
          <a:prstGeom prst="flowChartDecision">
            <a:avLst/>
          </a:prstGeom>
          <a:noFill/>
          <a:ln cap="flat" cmpd="sng" w="28575">
            <a:solidFill>
              <a:srgbClr val="00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48" name="Google Shape;2248;p200"/>
          <p:cNvCxnSpPr>
            <a:stCxn id="2247" idx="1"/>
            <a:endCxn id="2249" idx="1"/>
          </p:cNvCxnSpPr>
          <p:nvPr/>
        </p:nvCxnSpPr>
        <p:spPr>
          <a:xfrm flipH="1" rot="10800000">
            <a:off x="3964513" y="3711470"/>
            <a:ext cx="456300" cy="642300"/>
          </a:xfrm>
          <a:prstGeom prst="straightConnector1">
            <a:avLst/>
          </a:prstGeom>
          <a:noFill/>
          <a:ln cap="flat" cmpd="sng" w="28575">
            <a:solidFill>
              <a:schemeClr val="dk2"/>
            </a:solidFill>
            <a:prstDash val="dash"/>
            <a:round/>
            <a:headEnd len="med" w="med" type="none"/>
            <a:tailEnd len="med" w="med" type="none"/>
          </a:ln>
        </p:spPr>
      </p:cxnSp>
      <p:cxnSp>
        <p:nvCxnSpPr>
          <p:cNvPr id="2250" name="Google Shape;2250;p200"/>
          <p:cNvCxnSpPr/>
          <p:nvPr/>
        </p:nvCxnSpPr>
        <p:spPr>
          <a:xfrm rot="10800000">
            <a:off x="4529688" y="3704195"/>
            <a:ext cx="81600" cy="439500"/>
          </a:xfrm>
          <a:prstGeom prst="straightConnector1">
            <a:avLst/>
          </a:prstGeom>
          <a:noFill/>
          <a:ln cap="flat" cmpd="sng" w="28575">
            <a:solidFill>
              <a:schemeClr val="dk2"/>
            </a:solidFill>
            <a:prstDash val="dash"/>
            <a:round/>
            <a:headEnd len="med" w="med" type="none"/>
            <a:tailEnd len="med" w="med" type="none"/>
          </a:ln>
        </p:spPr>
      </p:cxnSp>
      <p:cxnSp>
        <p:nvCxnSpPr>
          <p:cNvPr id="2251" name="Google Shape;2251;p200"/>
          <p:cNvCxnSpPr>
            <a:endCxn id="2247" idx="2"/>
          </p:cNvCxnSpPr>
          <p:nvPr/>
        </p:nvCxnSpPr>
        <p:spPr>
          <a:xfrm>
            <a:off x="4497163" y="3721749"/>
            <a:ext cx="117000" cy="842100"/>
          </a:xfrm>
          <a:prstGeom prst="straightConnector1">
            <a:avLst/>
          </a:prstGeom>
          <a:noFill/>
          <a:ln cap="flat" cmpd="sng" w="28575">
            <a:solidFill>
              <a:srgbClr val="000000"/>
            </a:solidFill>
            <a:prstDash val="dash"/>
            <a:round/>
            <a:headEnd len="med" w="med" type="none"/>
            <a:tailEnd len="med" w="med" type="none"/>
          </a:ln>
        </p:spPr>
      </p:cxnSp>
      <p:cxnSp>
        <p:nvCxnSpPr>
          <p:cNvPr id="2252" name="Google Shape;2252;p200"/>
          <p:cNvCxnSpPr>
            <a:endCxn id="2249" idx="6"/>
          </p:cNvCxnSpPr>
          <p:nvPr/>
        </p:nvCxnSpPr>
        <p:spPr>
          <a:xfrm rot="10800000">
            <a:off x="4573813" y="3729275"/>
            <a:ext cx="634200" cy="624600"/>
          </a:xfrm>
          <a:prstGeom prst="straightConnector1">
            <a:avLst/>
          </a:prstGeom>
          <a:noFill/>
          <a:ln cap="flat" cmpd="sng" w="28575">
            <a:solidFill>
              <a:schemeClr val="dk2"/>
            </a:solidFill>
            <a:prstDash val="dash"/>
            <a:round/>
            <a:headEnd len="med" w="med" type="none"/>
            <a:tailEnd len="med" w="med" type="none"/>
          </a:ln>
        </p:spPr>
      </p:cxnSp>
      <p:sp>
        <p:nvSpPr>
          <p:cNvPr id="2249" name="Google Shape;2249;p200"/>
          <p:cNvSpPr/>
          <p:nvPr/>
        </p:nvSpPr>
        <p:spPr>
          <a:xfrm>
            <a:off x="4394713" y="3704225"/>
            <a:ext cx="179100" cy="50100"/>
          </a:xfrm>
          <a:prstGeom prst="ellips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00"/>
          <p:cNvSpPr/>
          <p:nvPr/>
        </p:nvSpPr>
        <p:spPr>
          <a:xfrm>
            <a:off x="2600375" y="3217325"/>
            <a:ext cx="3489525" cy="1413225"/>
          </a:xfrm>
          <a:prstGeom prst="flowChartDecision">
            <a:avLst/>
          </a:prstGeom>
          <a:solidFill>
            <a:srgbClr val="3F3F3F">
              <a:alpha val="284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00"/>
          <p:cNvSpPr/>
          <p:nvPr/>
        </p:nvSpPr>
        <p:spPr>
          <a:xfrm>
            <a:off x="2555450" y="2595300"/>
            <a:ext cx="3489525" cy="1413225"/>
          </a:xfrm>
          <a:prstGeom prst="flowChartDecision">
            <a:avLst/>
          </a:prstGeom>
          <a:solidFill>
            <a:srgbClr val="3F3F3F">
              <a:alpha val="284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00"/>
          <p:cNvSpPr txBox="1"/>
          <p:nvPr/>
        </p:nvSpPr>
        <p:spPr>
          <a:xfrm>
            <a:off x="6182200" y="4272000"/>
            <a:ext cx="23421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Input Layer</a:t>
            </a:r>
            <a:endParaRPr/>
          </a:p>
        </p:txBody>
      </p:sp>
      <p:sp>
        <p:nvSpPr>
          <p:cNvPr id="2256" name="Google Shape;2256;p200"/>
          <p:cNvSpPr txBox="1"/>
          <p:nvPr/>
        </p:nvSpPr>
        <p:spPr>
          <a:xfrm>
            <a:off x="6089900" y="3700425"/>
            <a:ext cx="23421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Convolutional Layer 1</a:t>
            </a:r>
            <a:endParaRPr/>
          </a:p>
        </p:txBody>
      </p:sp>
      <p:sp>
        <p:nvSpPr>
          <p:cNvPr id="2257" name="Google Shape;2257;p200"/>
          <p:cNvSpPr txBox="1"/>
          <p:nvPr/>
        </p:nvSpPr>
        <p:spPr>
          <a:xfrm>
            <a:off x="6044975" y="3017788"/>
            <a:ext cx="23421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Convolutional Layer 2</a:t>
            </a:r>
            <a:endParaRPr/>
          </a:p>
        </p:txBody>
      </p:sp>
    </p:spTree>
  </p:cSld>
  <p:clrMapOvr>
    <a:masterClrMapping/>
  </p:clrMapOvr>
</p:sld>
</file>

<file path=ppt/slides/slide1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1" name="Shape 2261"/>
        <p:cNvGrpSpPr/>
        <p:nvPr/>
      </p:nvGrpSpPr>
      <p:grpSpPr>
        <a:xfrm>
          <a:off x="0" y="0"/>
          <a:ext cx="0" cy="0"/>
          <a:chOff x="0" y="0"/>
          <a:chExt cx="0" cy="0"/>
        </a:xfrm>
      </p:grpSpPr>
      <p:sp>
        <p:nvSpPr>
          <p:cNvPr id="2262" name="Google Shape;2262;p20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263" name="Google Shape;2263;p201"/>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run into a possible issue for edge neurons! There may not be an input there for them.</a:t>
            </a:r>
            <a:endParaRPr sz="3000">
              <a:solidFill>
                <a:srgbClr val="434343"/>
              </a:solidFill>
              <a:latin typeface="Montserrat"/>
              <a:ea typeface="Montserrat"/>
              <a:cs typeface="Montserrat"/>
              <a:sym typeface="Montserrat"/>
            </a:endParaRPr>
          </a:p>
        </p:txBody>
      </p:sp>
      <p:pic>
        <p:nvPicPr>
          <p:cNvPr descr="watermark.jpg" id="2264" name="Google Shape;2264;p20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265" name="Google Shape;2265;p20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266" name="Google Shape;2266;p201"/>
          <p:cNvSpPr/>
          <p:nvPr/>
        </p:nvSpPr>
        <p:spPr>
          <a:xfrm>
            <a:off x="3479575" y="3521665"/>
            <a:ext cx="1299300" cy="420159"/>
          </a:xfrm>
          <a:prstGeom prst="flowChartDecision">
            <a:avLst/>
          </a:prstGeom>
          <a:noFill/>
          <a:ln cap="flat" cmpd="sng" w="28575">
            <a:solidFill>
              <a:srgbClr val="00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67" name="Google Shape;2267;p201"/>
          <p:cNvCxnSpPr>
            <a:stCxn id="2266" idx="1"/>
            <a:endCxn id="2268" idx="1"/>
          </p:cNvCxnSpPr>
          <p:nvPr/>
        </p:nvCxnSpPr>
        <p:spPr>
          <a:xfrm flipH="1" rot="10800000">
            <a:off x="3479575" y="3089445"/>
            <a:ext cx="456300" cy="642300"/>
          </a:xfrm>
          <a:prstGeom prst="straightConnector1">
            <a:avLst/>
          </a:prstGeom>
          <a:noFill/>
          <a:ln cap="flat" cmpd="sng" w="28575">
            <a:solidFill>
              <a:schemeClr val="dk2"/>
            </a:solidFill>
            <a:prstDash val="dash"/>
            <a:round/>
            <a:headEnd len="med" w="med" type="none"/>
            <a:tailEnd len="med" w="med" type="none"/>
          </a:ln>
        </p:spPr>
      </p:cxnSp>
      <p:cxnSp>
        <p:nvCxnSpPr>
          <p:cNvPr id="2269" name="Google Shape;2269;p201"/>
          <p:cNvCxnSpPr/>
          <p:nvPr/>
        </p:nvCxnSpPr>
        <p:spPr>
          <a:xfrm rot="10800000">
            <a:off x="4044750" y="3082170"/>
            <a:ext cx="81600" cy="439500"/>
          </a:xfrm>
          <a:prstGeom prst="straightConnector1">
            <a:avLst/>
          </a:prstGeom>
          <a:noFill/>
          <a:ln cap="flat" cmpd="sng" w="28575">
            <a:solidFill>
              <a:schemeClr val="dk2"/>
            </a:solidFill>
            <a:prstDash val="dash"/>
            <a:round/>
            <a:headEnd len="med" w="med" type="none"/>
            <a:tailEnd len="med" w="med" type="none"/>
          </a:ln>
        </p:spPr>
      </p:cxnSp>
      <p:cxnSp>
        <p:nvCxnSpPr>
          <p:cNvPr id="2270" name="Google Shape;2270;p201"/>
          <p:cNvCxnSpPr>
            <a:endCxn id="2266" idx="2"/>
          </p:cNvCxnSpPr>
          <p:nvPr/>
        </p:nvCxnSpPr>
        <p:spPr>
          <a:xfrm>
            <a:off x="4012225" y="3099724"/>
            <a:ext cx="117000" cy="842100"/>
          </a:xfrm>
          <a:prstGeom prst="straightConnector1">
            <a:avLst/>
          </a:prstGeom>
          <a:noFill/>
          <a:ln cap="flat" cmpd="sng" w="28575">
            <a:solidFill>
              <a:srgbClr val="000000"/>
            </a:solidFill>
            <a:prstDash val="dash"/>
            <a:round/>
            <a:headEnd len="med" w="med" type="none"/>
            <a:tailEnd len="med" w="med" type="none"/>
          </a:ln>
        </p:spPr>
      </p:cxnSp>
      <p:cxnSp>
        <p:nvCxnSpPr>
          <p:cNvPr id="2271" name="Google Shape;2271;p201"/>
          <p:cNvCxnSpPr>
            <a:endCxn id="2268" idx="6"/>
          </p:cNvCxnSpPr>
          <p:nvPr/>
        </p:nvCxnSpPr>
        <p:spPr>
          <a:xfrm rot="10800000">
            <a:off x="4088875" y="3107250"/>
            <a:ext cx="634200" cy="624600"/>
          </a:xfrm>
          <a:prstGeom prst="straightConnector1">
            <a:avLst/>
          </a:prstGeom>
          <a:noFill/>
          <a:ln cap="flat" cmpd="sng" w="28575">
            <a:solidFill>
              <a:schemeClr val="dk2"/>
            </a:solidFill>
            <a:prstDash val="dash"/>
            <a:round/>
            <a:headEnd len="med" w="med" type="none"/>
            <a:tailEnd len="med" w="med" type="none"/>
          </a:ln>
        </p:spPr>
      </p:cxnSp>
      <p:sp>
        <p:nvSpPr>
          <p:cNvPr id="2268" name="Google Shape;2268;p201"/>
          <p:cNvSpPr/>
          <p:nvPr/>
        </p:nvSpPr>
        <p:spPr>
          <a:xfrm>
            <a:off x="3909775" y="3082200"/>
            <a:ext cx="179100" cy="50100"/>
          </a:xfrm>
          <a:prstGeom prst="ellips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01"/>
          <p:cNvSpPr/>
          <p:nvPr/>
        </p:nvSpPr>
        <p:spPr>
          <a:xfrm>
            <a:off x="3838675" y="3002575"/>
            <a:ext cx="3489525" cy="1413225"/>
          </a:xfrm>
          <a:prstGeom prst="flowChartDecision">
            <a:avLst/>
          </a:prstGeom>
          <a:solidFill>
            <a:srgbClr val="3F3F3F">
              <a:alpha val="284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6" name="Shape 2276"/>
        <p:cNvGrpSpPr/>
        <p:nvPr/>
      </p:nvGrpSpPr>
      <p:grpSpPr>
        <a:xfrm>
          <a:off x="0" y="0"/>
          <a:ext cx="0" cy="0"/>
          <a:chOff x="0" y="0"/>
          <a:chExt cx="0" cy="0"/>
        </a:xfrm>
      </p:grpSpPr>
      <p:sp>
        <p:nvSpPr>
          <p:cNvPr id="2277" name="Google Shape;2277;p20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278" name="Google Shape;2278;p202"/>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can fix this by adding a “padding” of zeros around the image.</a:t>
            </a:r>
            <a:endParaRPr sz="3000">
              <a:solidFill>
                <a:srgbClr val="434343"/>
              </a:solidFill>
              <a:latin typeface="Montserrat"/>
              <a:ea typeface="Montserrat"/>
              <a:cs typeface="Montserrat"/>
              <a:sym typeface="Montserrat"/>
            </a:endParaRPr>
          </a:p>
        </p:txBody>
      </p:sp>
      <p:pic>
        <p:nvPicPr>
          <p:cNvPr descr="watermark.jpg" id="2279" name="Google Shape;2279;p20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280" name="Google Shape;2280;p20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281" name="Google Shape;2281;p202"/>
          <p:cNvSpPr/>
          <p:nvPr/>
        </p:nvSpPr>
        <p:spPr>
          <a:xfrm>
            <a:off x="3479575" y="3521665"/>
            <a:ext cx="1299300" cy="420159"/>
          </a:xfrm>
          <a:prstGeom prst="flowChartDecision">
            <a:avLst/>
          </a:prstGeom>
          <a:noFill/>
          <a:ln cap="flat" cmpd="sng" w="28575">
            <a:solidFill>
              <a:srgbClr val="000000"/>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82" name="Google Shape;2282;p202"/>
          <p:cNvCxnSpPr>
            <a:stCxn id="2281" idx="1"/>
            <a:endCxn id="2283" idx="1"/>
          </p:cNvCxnSpPr>
          <p:nvPr/>
        </p:nvCxnSpPr>
        <p:spPr>
          <a:xfrm flipH="1" rot="10800000">
            <a:off x="3479575" y="3089445"/>
            <a:ext cx="456300" cy="642300"/>
          </a:xfrm>
          <a:prstGeom prst="straightConnector1">
            <a:avLst/>
          </a:prstGeom>
          <a:noFill/>
          <a:ln cap="flat" cmpd="sng" w="28575">
            <a:solidFill>
              <a:schemeClr val="dk2"/>
            </a:solidFill>
            <a:prstDash val="dash"/>
            <a:round/>
            <a:headEnd len="med" w="med" type="none"/>
            <a:tailEnd len="med" w="med" type="none"/>
          </a:ln>
        </p:spPr>
      </p:cxnSp>
      <p:cxnSp>
        <p:nvCxnSpPr>
          <p:cNvPr id="2284" name="Google Shape;2284;p202"/>
          <p:cNvCxnSpPr/>
          <p:nvPr/>
        </p:nvCxnSpPr>
        <p:spPr>
          <a:xfrm rot="10800000">
            <a:off x="4044750" y="3082170"/>
            <a:ext cx="81600" cy="439500"/>
          </a:xfrm>
          <a:prstGeom prst="straightConnector1">
            <a:avLst/>
          </a:prstGeom>
          <a:noFill/>
          <a:ln cap="flat" cmpd="sng" w="28575">
            <a:solidFill>
              <a:schemeClr val="dk2"/>
            </a:solidFill>
            <a:prstDash val="dash"/>
            <a:round/>
            <a:headEnd len="med" w="med" type="none"/>
            <a:tailEnd len="med" w="med" type="none"/>
          </a:ln>
        </p:spPr>
      </p:cxnSp>
      <p:cxnSp>
        <p:nvCxnSpPr>
          <p:cNvPr id="2285" name="Google Shape;2285;p202"/>
          <p:cNvCxnSpPr>
            <a:endCxn id="2281" idx="2"/>
          </p:cNvCxnSpPr>
          <p:nvPr/>
        </p:nvCxnSpPr>
        <p:spPr>
          <a:xfrm>
            <a:off x="4012225" y="3099724"/>
            <a:ext cx="117000" cy="842100"/>
          </a:xfrm>
          <a:prstGeom prst="straightConnector1">
            <a:avLst/>
          </a:prstGeom>
          <a:noFill/>
          <a:ln cap="flat" cmpd="sng" w="28575">
            <a:solidFill>
              <a:srgbClr val="000000"/>
            </a:solidFill>
            <a:prstDash val="dash"/>
            <a:round/>
            <a:headEnd len="med" w="med" type="none"/>
            <a:tailEnd len="med" w="med" type="none"/>
          </a:ln>
        </p:spPr>
      </p:cxnSp>
      <p:cxnSp>
        <p:nvCxnSpPr>
          <p:cNvPr id="2286" name="Google Shape;2286;p202"/>
          <p:cNvCxnSpPr>
            <a:endCxn id="2283" idx="6"/>
          </p:cNvCxnSpPr>
          <p:nvPr/>
        </p:nvCxnSpPr>
        <p:spPr>
          <a:xfrm rot="10800000">
            <a:off x="4088875" y="3107250"/>
            <a:ext cx="634200" cy="624600"/>
          </a:xfrm>
          <a:prstGeom prst="straightConnector1">
            <a:avLst/>
          </a:prstGeom>
          <a:noFill/>
          <a:ln cap="flat" cmpd="sng" w="28575">
            <a:solidFill>
              <a:schemeClr val="dk2"/>
            </a:solidFill>
            <a:prstDash val="dash"/>
            <a:round/>
            <a:headEnd len="med" w="med" type="none"/>
            <a:tailEnd len="med" w="med" type="none"/>
          </a:ln>
        </p:spPr>
      </p:cxnSp>
      <p:sp>
        <p:nvSpPr>
          <p:cNvPr id="2283" name="Google Shape;2283;p202"/>
          <p:cNvSpPr/>
          <p:nvPr/>
        </p:nvSpPr>
        <p:spPr>
          <a:xfrm>
            <a:off x="3909775" y="3082200"/>
            <a:ext cx="179100" cy="50100"/>
          </a:xfrm>
          <a:prstGeom prst="ellips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02"/>
          <p:cNvSpPr/>
          <p:nvPr/>
        </p:nvSpPr>
        <p:spPr>
          <a:xfrm>
            <a:off x="3838675" y="3002575"/>
            <a:ext cx="3489525" cy="1413225"/>
          </a:xfrm>
          <a:prstGeom prst="flowChartDecision">
            <a:avLst/>
          </a:prstGeom>
          <a:solidFill>
            <a:srgbClr val="3F3F3F">
              <a:alpha val="284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02"/>
          <p:cNvSpPr/>
          <p:nvPr/>
        </p:nvSpPr>
        <p:spPr>
          <a:xfrm>
            <a:off x="3479575" y="2837888"/>
            <a:ext cx="4414250" cy="1787725"/>
          </a:xfrm>
          <a:prstGeom prst="flowChartDecision">
            <a:avLst/>
          </a:prstGeom>
          <a:solidFill>
            <a:srgbClr val="3F3F3F">
              <a:alpha val="284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2" name="Shape 2292"/>
        <p:cNvGrpSpPr/>
        <p:nvPr/>
      </p:nvGrpSpPr>
      <p:grpSpPr>
        <a:xfrm>
          <a:off x="0" y="0"/>
          <a:ext cx="0" cy="0"/>
          <a:chOff x="0" y="0"/>
          <a:chExt cx="0" cy="0"/>
        </a:xfrm>
      </p:grpSpPr>
      <p:sp>
        <p:nvSpPr>
          <p:cNvPr id="2293" name="Google Shape;2293;p20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294" name="Google Shape;2294;p203"/>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walk through 1-D Convolution in more detail, then expand this idea to 2-D Convolution.</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revisit our DNN and convert it to a CNN.</a:t>
            </a:r>
            <a:endParaRPr sz="3000">
              <a:solidFill>
                <a:srgbClr val="434343"/>
              </a:solidFill>
              <a:latin typeface="Montserrat"/>
              <a:ea typeface="Montserrat"/>
              <a:cs typeface="Montserrat"/>
              <a:sym typeface="Montserrat"/>
            </a:endParaRPr>
          </a:p>
        </p:txBody>
      </p:sp>
      <p:pic>
        <p:nvPicPr>
          <p:cNvPr descr="watermark.jpg" id="2295" name="Google Shape;2295;p20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296" name="Google Shape;2296;p20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pic>
        <p:nvPicPr>
          <p:cNvPr descr="watermark.jpg" id="288" name="Google Shape;288;p4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89" name="Google Shape;289;p42"/>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290" name="Google Shape;290;p4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291" name="Google Shape;291;p42"/>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Machine Learning Process</a:t>
            </a:r>
            <a:endParaRPr sz="3000">
              <a:solidFill>
                <a:srgbClr val="2A3990"/>
              </a:solidFill>
              <a:latin typeface="Roboto"/>
              <a:ea typeface="Roboto"/>
              <a:cs typeface="Roboto"/>
              <a:sym typeface="Roboto"/>
            </a:endParaRPr>
          </a:p>
        </p:txBody>
      </p:sp>
      <p:sp>
        <p:nvSpPr>
          <p:cNvPr id="292" name="Google Shape;292;p42"/>
          <p:cNvSpPr/>
          <p:nvPr/>
        </p:nvSpPr>
        <p:spPr>
          <a:xfrm>
            <a:off x="18512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2"/>
          <p:cNvSpPr/>
          <p:nvPr/>
        </p:nvSpPr>
        <p:spPr>
          <a:xfrm>
            <a:off x="1948450"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2"/>
          <p:cNvSpPr/>
          <p:nvPr/>
        </p:nvSpPr>
        <p:spPr>
          <a:xfrm>
            <a:off x="3813975" y="2707875"/>
            <a:ext cx="1340400" cy="907800"/>
          </a:xfrm>
          <a:prstGeom prst="roundRect">
            <a:avLst>
              <a:gd fmla="val 16667" name="adj"/>
            </a:avLst>
          </a:prstGeom>
          <a:solidFill>
            <a:srgbClr val="C27BA0"/>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2"/>
          <p:cNvSpPr/>
          <p:nvPr/>
        </p:nvSpPr>
        <p:spPr>
          <a:xfrm>
            <a:off x="3813975" y="1562850"/>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6" name="Google Shape;296;p42"/>
          <p:cNvCxnSpPr>
            <a:stCxn id="292" idx="3"/>
            <a:endCxn id="293" idx="1"/>
          </p:cNvCxnSpPr>
          <p:nvPr/>
        </p:nvCxnSpPr>
        <p:spPr>
          <a:xfrm>
            <a:off x="1525525" y="3161775"/>
            <a:ext cx="423000" cy="0"/>
          </a:xfrm>
          <a:prstGeom prst="straightConnector1">
            <a:avLst/>
          </a:prstGeom>
          <a:noFill/>
          <a:ln cap="flat" cmpd="sng" w="38100">
            <a:solidFill>
              <a:schemeClr val="dk2"/>
            </a:solidFill>
            <a:prstDash val="solid"/>
            <a:round/>
            <a:headEnd len="med" w="med" type="none"/>
            <a:tailEnd len="med" w="med" type="triangle"/>
          </a:ln>
        </p:spPr>
      </p:cxnSp>
      <p:cxnSp>
        <p:nvCxnSpPr>
          <p:cNvPr id="297" name="Google Shape;297;p42"/>
          <p:cNvCxnSpPr>
            <a:endCxn id="294" idx="1"/>
          </p:cNvCxnSpPr>
          <p:nvPr/>
        </p:nvCxnSpPr>
        <p:spPr>
          <a:xfrm>
            <a:off x="3288975" y="3161775"/>
            <a:ext cx="525000" cy="0"/>
          </a:xfrm>
          <a:prstGeom prst="straightConnector1">
            <a:avLst/>
          </a:prstGeom>
          <a:noFill/>
          <a:ln cap="flat" cmpd="sng" w="38100">
            <a:solidFill>
              <a:schemeClr val="dk2"/>
            </a:solidFill>
            <a:prstDash val="solid"/>
            <a:round/>
            <a:headEnd len="med" w="med" type="none"/>
            <a:tailEnd len="med" w="med" type="triangle"/>
          </a:ln>
        </p:spPr>
      </p:cxnSp>
      <p:cxnSp>
        <p:nvCxnSpPr>
          <p:cNvPr id="298" name="Google Shape;298;p42"/>
          <p:cNvCxnSpPr>
            <a:stCxn id="293" idx="0"/>
            <a:endCxn id="295" idx="1"/>
          </p:cNvCxnSpPr>
          <p:nvPr/>
        </p:nvCxnSpPr>
        <p:spPr>
          <a:xfrm rot="-5400000">
            <a:off x="2870650" y="1764675"/>
            <a:ext cx="691200" cy="1195200"/>
          </a:xfrm>
          <a:prstGeom prst="curvedConnector2">
            <a:avLst/>
          </a:prstGeom>
          <a:noFill/>
          <a:ln cap="flat" cmpd="sng" w="38100">
            <a:solidFill>
              <a:schemeClr val="dk2"/>
            </a:solidFill>
            <a:prstDash val="solid"/>
            <a:round/>
            <a:headEnd len="med" w="med" type="none"/>
            <a:tailEnd len="med" w="med" type="triangle"/>
          </a:ln>
        </p:spPr>
      </p:cxnSp>
      <p:sp>
        <p:nvSpPr>
          <p:cNvPr id="299" name="Google Shape;299;p42"/>
          <p:cNvSpPr txBox="1"/>
          <p:nvPr/>
        </p:nvSpPr>
        <p:spPr>
          <a:xfrm>
            <a:off x="185125"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Acquisition </a:t>
            </a:r>
            <a:endParaRPr sz="1800">
              <a:solidFill>
                <a:srgbClr val="FFFFFF"/>
              </a:solidFill>
              <a:latin typeface="Roboto"/>
              <a:ea typeface="Roboto"/>
              <a:cs typeface="Roboto"/>
              <a:sym typeface="Roboto"/>
            </a:endParaRPr>
          </a:p>
        </p:txBody>
      </p:sp>
      <p:sp>
        <p:nvSpPr>
          <p:cNvPr id="300" name="Google Shape;300;p42"/>
          <p:cNvSpPr txBox="1"/>
          <p:nvPr/>
        </p:nvSpPr>
        <p:spPr>
          <a:xfrm>
            <a:off x="1948450"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Cleaning</a:t>
            </a:r>
            <a:endParaRPr sz="1800">
              <a:solidFill>
                <a:srgbClr val="FFFFFF"/>
              </a:solidFill>
              <a:latin typeface="Roboto"/>
              <a:ea typeface="Roboto"/>
              <a:cs typeface="Roboto"/>
              <a:sym typeface="Roboto"/>
            </a:endParaRPr>
          </a:p>
        </p:txBody>
      </p:sp>
      <p:sp>
        <p:nvSpPr>
          <p:cNvPr id="301" name="Google Shape;301;p42"/>
          <p:cNvSpPr txBox="1"/>
          <p:nvPr/>
        </p:nvSpPr>
        <p:spPr>
          <a:xfrm>
            <a:off x="3813975" y="1636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Test</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p:txBody>
      </p:sp>
      <p:sp>
        <p:nvSpPr>
          <p:cNvPr id="302" name="Google Shape;302;p42"/>
          <p:cNvSpPr txBox="1"/>
          <p:nvPr/>
        </p:nvSpPr>
        <p:spPr>
          <a:xfrm>
            <a:off x="3813975" y="2631663"/>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Model</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Training &amp;</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Building</a:t>
            </a:r>
            <a:endParaRPr sz="1800">
              <a:solidFill>
                <a:srgbClr val="FFFFFF"/>
              </a:solidFill>
              <a:latin typeface="Roboto"/>
              <a:ea typeface="Roboto"/>
              <a:cs typeface="Roboto"/>
              <a:sym typeface="Roboto"/>
            </a:endParaRPr>
          </a:p>
        </p:txBody>
      </p:sp>
    </p:spTree>
  </p:cSld>
  <p:clrMapOvr>
    <a:masterClrMapping/>
  </p:clrMapOvr>
</p:sld>
</file>

<file path=ppt/slides/slide1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0" name="Shape 2300"/>
        <p:cNvGrpSpPr/>
        <p:nvPr/>
      </p:nvGrpSpPr>
      <p:grpSpPr>
        <a:xfrm>
          <a:off x="0" y="0"/>
          <a:ext cx="0" cy="0"/>
          <a:chOff x="0" y="0"/>
          <a:chExt cx="0" cy="0"/>
        </a:xfrm>
      </p:grpSpPr>
      <p:sp>
        <p:nvSpPr>
          <p:cNvPr id="2301" name="Google Shape;2301;p20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302" name="Google Shape;2302;p204"/>
          <p:cNvSpPr txBox="1"/>
          <p:nvPr>
            <p:ph idx="1" type="body"/>
          </p:nvPr>
        </p:nvSpPr>
        <p:spPr>
          <a:xfrm>
            <a:off x="311700" y="967700"/>
            <a:ext cx="28737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 DNN</a:t>
            </a:r>
            <a:endParaRPr sz="3000">
              <a:solidFill>
                <a:srgbClr val="434343"/>
              </a:solidFill>
              <a:latin typeface="Montserrat"/>
              <a:ea typeface="Montserrat"/>
              <a:cs typeface="Montserrat"/>
              <a:sym typeface="Montserrat"/>
            </a:endParaRPr>
          </a:p>
        </p:txBody>
      </p:sp>
      <p:pic>
        <p:nvPicPr>
          <p:cNvPr descr="watermark.jpg" id="2303" name="Google Shape;2303;p20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304" name="Google Shape;2304;p20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305" name="Google Shape;2305;p204"/>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04"/>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04"/>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04"/>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04"/>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04"/>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04"/>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12" name="Google Shape;2312;p204"/>
          <p:cNvCxnSpPr>
            <a:stCxn id="2305" idx="6"/>
            <a:endCxn id="2308" idx="2"/>
          </p:cNvCxnSpPr>
          <p:nvPr/>
        </p:nvCxnSpPr>
        <p:spPr>
          <a:xfrm rot="10800000">
            <a:off x="4005063" y="1952600"/>
            <a:ext cx="1134000" cy="383400"/>
          </a:xfrm>
          <a:prstGeom prst="straightConnector1">
            <a:avLst/>
          </a:prstGeom>
          <a:noFill/>
          <a:ln cap="flat" cmpd="sng" w="19050">
            <a:solidFill>
              <a:schemeClr val="dk2"/>
            </a:solidFill>
            <a:prstDash val="solid"/>
            <a:round/>
            <a:headEnd len="med" w="med" type="none"/>
            <a:tailEnd len="med" w="med" type="none"/>
          </a:ln>
        </p:spPr>
      </p:cxnSp>
      <p:cxnSp>
        <p:nvCxnSpPr>
          <p:cNvPr id="2313" name="Google Shape;2313;p204"/>
          <p:cNvCxnSpPr>
            <a:stCxn id="2305" idx="6"/>
            <a:endCxn id="2309" idx="2"/>
          </p:cNvCxnSpPr>
          <p:nvPr/>
        </p:nvCxnSpPr>
        <p:spPr>
          <a:xfrm flipH="1">
            <a:off x="4005063" y="2336000"/>
            <a:ext cx="1134000" cy="322200"/>
          </a:xfrm>
          <a:prstGeom prst="straightConnector1">
            <a:avLst/>
          </a:prstGeom>
          <a:noFill/>
          <a:ln cap="flat" cmpd="sng" w="19050">
            <a:solidFill>
              <a:schemeClr val="dk2"/>
            </a:solidFill>
            <a:prstDash val="solid"/>
            <a:round/>
            <a:headEnd len="med" w="med" type="none"/>
            <a:tailEnd len="med" w="med" type="none"/>
          </a:ln>
        </p:spPr>
      </p:cxnSp>
      <p:cxnSp>
        <p:nvCxnSpPr>
          <p:cNvPr id="2314" name="Google Shape;2314;p204"/>
          <p:cNvCxnSpPr>
            <a:stCxn id="2305" idx="6"/>
            <a:endCxn id="2310" idx="2"/>
          </p:cNvCxnSpPr>
          <p:nvPr/>
        </p:nvCxnSpPr>
        <p:spPr>
          <a:xfrm flipH="1">
            <a:off x="4005063" y="2336000"/>
            <a:ext cx="1134000" cy="1103400"/>
          </a:xfrm>
          <a:prstGeom prst="straightConnector1">
            <a:avLst/>
          </a:prstGeom>
          <a:noFill/>
          <a:ln cap="flat" cmpd="sng" w="19050">
            <a:solidFill>
              <a:schemeClr val="dk2"/>
            </a:solidFill>
            <a:prstDash val="solid"/>
            <a:round/>
            <a:headEnd len="med" w="med" type="none"/>
            <a:tailEnd len="med" w="med" type="none"/>
          </a:ln>
        </p:spPr>
      </p:cxnSp>
      <p:cxnSp>
        <p:nvCxnSpPr>
          <p:cNvPr id="2315" name="Google Shape;2315;p204"/>
          <p:cNvCxnSpPr>
            <a:endCxn id="2311" idx="2"/>
          </p:cNvCxnSpPr>
          <p:nvPr/>
        </p:nvCxnSpPr>
        <p:spPr>
          <a:xfrm flipH="1">
            <a:off x="4027838" y="3095625"/>
            <a:ext cx="1111200" cy="1125000"/>
          </a:xfrm>
          <a:prstGeom prst="straightConnector1">
            <a:avLst/>
          </a:prstGeom>
          <a:noFill/>
          <a:ln cap="flat" cmpd="sng" w="19050">
            <a:solidFill>
              <a:schemeClr val="dk2"/>
            </a:solidFill>
            <a:prstDash val="solid"/>
            <a:round/>
            <a:headEnd len="med" w="med" type="none"/>
            <a:tailEnd len="med" w="med" type="none"/>
          </a:ln>
        </p:spPr>
      </p:cxnSp>
      <p:cxnSp>
        <p:nvCxnSpPr>
          <p:cNvPr id="2316" name="Google Shape;2316;p204"/>
          <p:cNvCxnSpPr>
            <a:endCxn id="2311"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none"/>
            <a:tailEnd len="med" w="med" type="none"/>
          </a:ln>
        </p:spPr>
      </p:cxnSp>
      <p:cxnSp>
        <p:nvCxnSpPr>
          <p:cNvPr id="2317" name="Google Shape;2317;p204"/>
          <p:cNvCxnSpPr>
            <a:stCxn id="2307" idx="6"/>
            <a:endCxn id="2310" idx="2"/>
          </p:cNvCxnSpPr>
          <p:nvPr/>
        </p:nvCxnSpPr>
        <p:spPr>
          <a:xfrm rot="10800000">
            <a:off x="4005063" y="3439450"/>
            <a:ext cx="1134000" cy="383400"/>
          </a:xfrm>
          <a:prstGeom prst="straightConnector1">
            <a:avLst/>
          </a:prstGeom>
          <a:noFill/>
          <a:ln cap="flat" cmpd="sng" w="19050">
            <a:solidFill>
              <a:schemeClr val="dk2"/>
            </a:solidFill>
            <a:prstDash val="solid"/>
            <a:round/>
            <a:headEnd len="med" w="med" type="none"/>
            <a:tailEnd len="med" w="med" type="none"/>
          </a:ln>
        </p:spPr>
      </p:cxnSp>
      <p:cxnSp>
        <p:nvCxnSpPr>
          <p:cNvPr id="2318" name="Google Shape;2318;p204"/>
          <p:cNvCxnSpPr>
            <a:stCxn id="2307" idx="6"/>
            <a:endCxn id="2309" idx="2"/>
          </p:cNvCxnSpPr>
          <p:nvPr/>
        </p:nvCxnSpPr>
        <p:spPr>
          <a:xfrm rot="10800000">
            <a:off x="4005063" y="2657950"/>
            <a:ext cx="1134000" cy="1164900"/>
          </a:xfrm>
          <a:prstGeom prst="straightConnector1">
            <a:avLst/>
          </a:prstGeom>
          <a:noFill/>
          <a:ln cap="flat" cmpd="sng" w="19050">
            <a:solidFill>
              <a:schemeClr val="dk2"/>
            </a:solidFill>
            <a:prstDash val="solid"/>
            <a:round/>
            <a:headEnd len="med" w="med" type="none"/>
            <a:tailEnd len="med" w="med" type="none"/>
          </a:ln>
        </p:spPr>
      </p:cxnSp>
      <p:cxnSp>
        <p:nvCxnSpPr>
          <p:cNvPr id="2319" name="Google Shape;2319;p204"/>
          <p:cNvCxnSpPr>
            <a:stCxn id="2307" idx="6"/>
            <a:endCxn id="2308" idx="2"/>
          </p:cNvCxnSpPr>
          <p:nvPr/>
        </p:nvCxnSpPr>
        <p:spPr>
          <a:xfrm rot="10800000">
            <a:off x="4005063" y="1952350"/>
            <a:ext cx="1134000" cy="1870500"/>
          </a:xfrm>
          <a:prstGeom prst="straightConnector1">
            <a:avLst/>
          </a:prstGeom>
          <a:noFill/>
          <a:ln cap="flat" cmpd="sng" w="19050">
            <a:solidFill>
              <a:schemeClr val="dk2"/>
            </a:solidFill>
            <a:prstDash val="solid"/>
            <a:round/>
            <a:headEnd len="med" w="med" type="none"/>
            <a:tailEnd len="med" w="med" type="none"/>
          </a:ln>
        </p:spPr>
      </p:cxnSp>
      <p:cxnSp>
        <p:nvCxnSpPr>
          <p:cNvPr id="2320" name="Google Shape;2320;p204"/>
          <p:cNvCxnSpPr>
            <a:stCxn id="2305" idx="6"/>
            <a:endCxn id="2311" idx="2"/>
          </p:cNvCxnSpPr>
          <p:nvPr/>
        </p:nvCxnSpPr>
        <p:spPr>
          <a:xfrm flipH="1">
            <a:off x="4027863" y="2336000"/>
            <a:ext cx="1111200" cy="1884600"/>
          </a:xfrm>
          <a:prstGeom prst="straightConnector1">
            <a:avLst/>
          </a:prstGeom>
          <a:noFill/>
          <a:ln cap="flat" cmpd="sng" w="19050">
            <a:solidFill>
              <a:schemeClr val="dk2"/>
            </a:solidFill>
            <a:prstDash val="solid"/>
            <a:round/>
            <a:headEnd len="med" w="med" type="none"/>
            <a:tailEnd len="med" w="med" type="none"/>
          </a:ln>
        </p:spPr>
      </p:cxnSp>
      <p:cxnSp>
        <p:nvCxnSpPr>
          <p:cNvPr id="2321" name="Google Shape;2321;p204"/>
          <p:cNvCxnSpPr>
            <a:stCxn id="2306" idx="6"/>
            <a:endCxn id="2308" idx="2"/>
          </p:cNvCxnSpPr>
          <p:nvPr/>
        </p:nvCxnSpPr>
        <p:spPr>
          <a:xfrm rot="10800000">
            <a:off x="4005063" y="1952625"/>
            <a:ext cx="1134000" cy="1126800"/>
          </a:xfrm>
          <a:prstGeom prst="straightConnector1">
            <a:avLst/>
          </a:prstGeom>
          <a:noFill/>
          <a:ln cap="flat" cmpd="sng" w="19050">
            <a:solidFill>
              <a:schemeClr val="dk2"/>
            </a:solidFill>
            <a:prstDash val="solid"/>
            <a:round/>
            <a:headEnd len="med" w="med" type="none"/>
            <a:tailEnd len="med" w="med" type="none"/>
          </a:ln>
        </p:spPr>
      </p:cxnSp>
      <p:cxnSp>
        <p:nvCxnSpPr>
          <p:cNvPr id="2322" name="Google Shape;2322;p204"/>
          <p:cNvCxnSpPr>
            <a:endCxn id="2309" idx="2"/>
          </p:cNvCxnSpPr>
          <p:nvPr/>
        </p:nvCxnSpPr>
        <p:spPr>
          <a:xfrm rot="10800000">
            <a:off x="4004938" y="2658075"/>
            <a:ext cx="1134000" cy="416700"/>
          </a:xfrm>
          <a:prstGeom prst="straightConnector1">
            <a:avLst/>
          </a:prstGeom>
          <a:noFill/>
          <a:ln cap="flat" cmpd="sng" w="19050">
            <a:solidFill>
              <a:schemeClr val="dk2"/>
            </a:solidFill>
            <a:prstDash val="solid"/>
            <a:round/>
            <a:headEnd len="med" w="med" type="none"/>
            <a:tailEnd len="med" w="med" type="none"/>
          </a:ln>
        </p:spPr>
      </p:cxnSp>
      <p:cxnSp>
        <p:nvCxnSpPr>
          <p:cNvPr id="2323" name="Google Shape;2323;p204"/>
          <p:cNvCxnSpPr>
            <a:stCxn id="2306" idx="6"/>
            <a:endCxn id="2310" idx="2"/>
          </p:cNvCxnSpPr>
          <p:nvPr/>
        </p:nvCxnSpPr>
        <p:spPr>
          <a:xfrm flipH="1">
            <a:off x="4005063" y="3079425"/>
            <a:ext cx="1134000" cy="360000"/>
          </a:xfrm>
          <a:prstGeom prst="straightConnector1">
            <a:avLst/>
          </a:prstGeom>
          <a:noFill/>
          <a:ln cap="flat" cmpd="sng" w="19050">
            <a:solidFill>
              <a:schemeClr val="dk2"/>
            </a:solidFill>
            <a:prstDash val="solid"/>
            <a:round/>
            <a:headEnd len="med" w="med" type="none"/>
            <a:tailEnd len="med" w="med" type="none"/>
          </a:ln>
        </p:spPr>
      </p:cxnSp>
      <p:cxnSp>
        <p:nvCxnSpPr>
          <p:cNvPr id="2324" name="Google Shape;2324;p204"/>
          <p:cNvCxnSpPr>
            <a:stCxn id="2325"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326" name="Google Shape;2326;p204"/>
          <p:cNvCxnSpPr>
            <a:stCxn id="2325"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327" name="Google Shape;2327;p204"/>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325" name="Google Shape;2325;p204"/>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04"/>
          <p:cNvSpPr/>
          <p:nvPr/>
        </p:nvSpPr>
        <p:spPr>
          <a:xfrm flipH="1">
            <a:off x="5101138" y="14168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04"/>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04"/>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31" name="Google Shape;2331;p204"/>
          <p:cNvCxnSpPr>
            <a:stCxn id="2330" idx="7"/>
          </p:cNvCxnSpPr>
          <p:nvPr/>
        </p:nvCxnSpPr>
        <p:spPr>
          <a:xfrm rot="10800000">
            <a:off x="5645654" y="1650966"/>
            <a:ext cx="1209000" cy="303900"/>
          </a:xfrm>
          <a:prstGeom prst="straightConnector1">
            <a:avLst/>
          </a:prstGeom>
          <a:noFill/>
          <a:ln cap="flat" cmpd="sng" w="19050">
            <a:solidFill>
              <a:schemeClr val="dk2"/>
            </a:solidFill>
            <a:prstDash val="solid"/>
            <a:round/>
            <a:headEnd len="med" w="med" type="none"/>
            <a:tailEnd len="med" w="med" type="none"/>
          </a:ln>
        </p:spPr>
      </p:cxnSp>
      <p:cxnSp>
        <p:nvCxnSpPr>
          <p:cNvPr id="2332" name="Google Shape;2332;p204"/>
          <p:cNvCxnSpPr>
            <a:stCxn id="2325" idx="7"/>
          </p:cNvCxnSpPr>
          <p:nvPr/>
        </p:nvCxnSpPr>
        <p:spPr>
          <a:xfrm rot="10800000">
            <a:off x="5630954" y="1674691"/>
            <a:ext cx="1223700" cy="1223400"/>
          </a:xfrm>
          <a:prstGeom prst="straightConnector1">
            <a:avLst/>
          </a:prstGeom>
          <a:noFill/>
          <a:ln cap="flat" cmpd="sng" w="19050">
            <a:solidFill>
              <a:schemeClr val="dk2"/>
            </a:solidFill>
            <a:prstDash val="solid"/>
            <a:round/>
            <a:headEnd len="med" w="med" type="none"/>
            <a:tailEnd len="med" w="med" type="none"/>
          </a:ln>
        </p:spPr>
      </p:cxnSp>
      <p:cxnSp>
        <p:nvCxnSpPr>
          <p:cNvPr id="2333" name="Google Shape;2333;p204"/>
          <p:cNvCxnSpPr>
            <a:stCxn id="2330" idx="6"/>
            <a:endCxn id="2305"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334" name="Google Shape;2334;p204"/>
          <p:cNvCxnSpPr>
            <a:stCxn id="2330" idx="5"/>
            <a:endCxn id="2307"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335" name="Google Shape;2335;p204"/>
          <p:cNvCxnSpPr>
            <a:stCxn id="2330" idx="5"/>
            <a:endCxn id="2306"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cxnSp>
        <p:nvCxnSpPr>
          <p:cNvPr id="2336" name="Google Shape;2336;p204"/>
          <p:cNvCxnSpPr>
            <a:stCxn id="2328" idx="6"/>
            <a:endCxn id="2329" idx="2"/>
          </p:cNvCxnSpPr>
          <p:nvPr/>
        </p:nvCxnSpPr>
        <p:spPr>
          <a:xfrm rot="10800000">
            <a:off x="4004938" y="1247025"/>
            <a:ext cx="1096200" cy="437700"/>
          </a:xfrm>
          <a:prstGeom prst="straightConnector1">
            <a:avLst/>
          </a:prstGeom>
          <a:noFill/>
          <a:ln cap="flat" cmpd="sng" w="19050">
            <a:solidFill>
              <a:schemeClr val="dk2"/>
            </a:solidFill>
            <a:prstDash val="solid"/>
            <a:round/>
            <a:headEnd len="med" w="med" type="none"/>
            <a:tailEnd len="med" w="med" type="none"/>
          </a:ln>
        </p:spPr>
      </p:cxnSp>
      <p:cxnSp>
        <p:nvCxnSpPr>
          <p:cNvPr id="2337" name="Google Shape;2337;p204"/>
          <p:cNvCxnSpPr>
            <a:stCxn id="2305" idx="6"/>
            <a:endCxn id="2329" idx="2"/>
          </p:cNvCxnSpPr>
          <p:nvPr/>
        </p:nvCxnSpPr>
        <p:spPr>
          <a:xfrm rot="10800000">
            <a:off x="4005063" y="1247000"/>
            <a:ext cx="1134000" cy="1089000"/>
          </a:xfrm>
          <a:prstGeom prst="straightConnector1">
            <a:avLst/>
          </a:prstGeom>
          <a:noFill/>
          <a:ln cap="flat" cmpd="sng" w="19050">
            <a:solidFill>
              <a:schemeClr val="dk2"/>
            </a:solidFill>
            <a:prstDash val="solid"/>
            <a:round/>
            <a:headEnd len="med" w="med" type="none"/>
            <a:tailEnd len="med" w="med" type="none"/>
          </a:ln>
        </p:spPr>
      </p:cxnSp>
      <p:cxnSp>
        <p:nvCxnSpPr>
          <p:cNvPr id="2338" name="Google Shape;2338;p204"/>
          <p:cNvCxnSpPr>
            <a:stCxn id="2306" idx="6"/>
            <a:endCxn id="2329" idx="2"/>
          </p:cNvCxnSpPr>
          <p:nvPr/>
        </p:nvCxnSpPr>
        <p:spPr>
          <a:xfrm rot="10800000">
            <a:off x="4005063" y="1247025"/>
            <a:ext cx="1134000" cy="1832400"/>
          </a:xfrm>
          <a:prstGeom prst="straightConnector1">
            <a:avLst/>
          </a:prstGeom>
          <a:noFill/>
          <a:ln cap="flat" cmpd="sng" w="19050">
            <a:solidFill>
              <a:schemeClr val="dk2"/>
            </a:solidFill>
            <a:prstDash val="solid"/>
            <a:round/>
            <a:headEnd len="med" w="med" type="none"/>
            <a:tailEnd len="med" w="med" type="none"/>
          </a:ln>
        </p:spPr>
      </p:cxnSp>
      <p:cxnSp>
        <p:nvCxnSpPr>
          <p:cNvPr id="2339" name="Google Shape;2339;p204"/>
          <p:cNvCxnSpPr>
            <a:stCxn id="2307" idx="6"/>
          </p:cNvCxnSpPr>
          <p:nvPr/>
        </p:nvCxnSpPr>
        <p:spPr>
          <a:xfrm rot="10800000">
            <a:off x="4005063" y="1247050"/>
            <a:ext cx="1134000" cy="2575800"/>
          </a:xfrm>
          <a:prstGeom prst="straightConnector1">
            <a:avLst/>
          </a:prstGeom>
          <a:noFill/>
          <a:ln cap="flat" cmpd="sng" w="19050">
            <a:solidFill>
              <a:schemeClr val="dk2"/>
            </a:solidFill>
            <a:prstDash val="solid"/>
            <a:round/>
            <a:headEnd len="med" w="med" type="none"/>
            <a:tailEnd len="med" w="med" type="none"/>
          </a:ln>
        </p:spPr>
      </p:cxnSp>
      <p:cxnSp>
        <p:nvCxnSpPr>
          <p:cNvPr id="2340" name="Google Shape;2340;p204"/>
          <p:cNvCxnSpPr>
            <a:stCxn id="2328" idx="6"/>
            <a:endCxn id="2308" idx="2"/>
          </p:cNvCxnSpPr>
          <p:nvPr/>
        </p:nvCxnSpPr>
        <p:spPr>
          <a:xfrm flipH="1">
            <a:off x="4004938" y="1684725"/>
            <a:ext cx="1096200" cy="267900"/>
          </a:xfrm>
          <a:prstGeom prst="straightConnector1">
            <a:avLst/>
          </a:prstGeom>
          <a:noFill/>
          <a:ln cap="flat" cmpd="sng" w="19050">
            <a:solidFill>
              <a:schemeClr val="dk2"/>
            </a:solidFill>
            <a:prstDash val="solid"/>
            <a:round/>
            <a:headEnd len="med" w="med" type="none"/>
            <a:tailEnd len="med" w="med" type="none"/>
          </a:ln>
        </p:spPr>
      </p:cxnSp>
      <p:cxnSp>
        <p:nvCxnSpPr>
          <p:cNvPr id="2341" name="Google Shape;2341;p204"/>
          <p:cNvCxnSpPr>
            <a:stCxn id="2328" idx="6"/>
            <a:endCxn id="2309" idx="2"/>
          </p:cNvCxnSpPr>
          <p:nvPr/>
        </p:nvCxnSpPr>
        <p:spPr>
          <a:xfrm flipH="1">
            <a:off x="4004938" y="1684725"/>
            <a:ext cx="1096200" cy="973500"/>
          </a:xfrm>
          <a:prstGeom prst="straightConnector1">
            <a:avLst/>
          </a:prstGeom>
          <a:noFill/>
          <a:ln cap="flat" cmpd="sng" w="19050">
            <a:solidFill>
              <a:schemeClr val="dk2"/>
            </a:solidFill>
            <a:prstDash val="solid"/>
            <a:round/>
            <a:headEnd len="med" w="med" type="none"/>
            <a:tailEnd len="med" w="med" type="none"/>
          </a:ln>
        </p:spPr>
      </p:cxnSp>
      <p:cxnSp>
        <p:nvCxnSpPr>
          <p:cNvPr id="2342" name="Google Shape;2342;p204"/>
          <p:cNvCxnSpPr>
            <a:stCxn id="2328" idx="6"/>
            <a:endCxn id="2310" idx="2"/>
          </p:cNvCxnSpPr>
          <p:nvPr/>
        </p:nvCxnSpPr>
        <p:spPr>
          <a:xfrm flipH="1">
            <a:off x="4004938" y="1684725"/>
            <a:ext cx="1096200" cy="1754700"/>
          </a:xfrm>
          <a:prstGeom prst="straightConnector1">
            <a:avLst/>
          </a:prstGeom>
          <a:noFill/>
          <a:ln cap="flat" cmpd="sng" w="19050">
            <a:solidFill>
              <a:schemeClr val="dk2"/>
            </a:solidFill>
            <a:prstDash val="solid"/>
            <a:round/>
            <a:headEnd len="med" w="med" type="none"/>
            <a:tailEnd len="med" w="med" type="none"/>
          </a:ln>
        </p:spPr>
      </p:cxnSp>
      <p:cxnSp>
        <p:nvCxnSpPr>
          <p:cNvPr id="2343" name="Google Shape;2343;p204"/>
          <p:cNvCxnSpPr>
            <a:stCxn id="2328" idx="6"/>
            <a:endCxn id="2311" idx="2"/>
          </p:cNvCxnSpPr>
          <p:nvPr/>
        </p:nvCxnSpPr>
        <p:spPr>
          <a:xfrm flipH="1">
            <a:off x="4027738" y="1684725"/>
            <a:ext cx="1073400" cy="2535900"/>
          </a:xfrm>
          <a:prstGeom prst="straightConnector1">
            <a:avLst/>
          </a:prstGeom>
          <a:noFill/>
          <a:ln cap="flat" cmpd="sng" w="19050">
            <a:solidFill>
              <a:schemeClr val="dk2"/>
            </a:solidFill>
            <a:prstDash val="solid"/>
            <a:round/>
            <a:headEnd len="med" w="med" type="none"/>
            <a:tailEnd len="med" w="med" type="none"/>
          </a:ln>
        </p:spPr>
      </p:cxnSp>
      <p:sp>
        <p:nvSpPr>
          <p:cNvPr id="2344" name="Google Shape;2344;p204"/>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45" name="Google Shape;2345;p204"/>
          <p:cNvCxnSpPr>
            <a:stCxn id="2307" idx="6"/>
            <a:endCxn id="2344"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none"/>
            <a:tailEnd len="med" w="med" type="none"/>
          </a:ln>
        </p:spPr>
      </p:cxnSp>
      <p:cxnSp>
        <p:nvCxnSpPr>
          <p:cNvPr id="2346" name="Google Shape;2346;p204"/>
          <p:cNvCxnSpPr>
            <a:stCxn id="2306" idx="6"/>
            <a:endCxn id="2344" idx="2"/>
          </p:cNvCxnSpPr>
          <p:nvPr/>
        </p:nvCxnSpPr>
        <p:spPr>
          <a:xfrm flipH="1">
            <a:off x="4027863" y="3079425"/>
            <a:ext cx="1111200" cy="1806900"/>
          </a:xfrm>
          <a:prstGeom prst="straightConnector1">
            <a:avLst/>
          </a:prstGeom>
          <a:noFill/>
          <a:ln cap="flat" cmpd="sng" w="19050">
            <a:solidFill>
              <a:schemeClr val="dk2"/>
            </a:solidFill>
            <a:prstDash val="solid"/>
            <a:round/>
            <a:headEnd len="med" w="med" type="none"/>
            <a:tailEnd len="med" w="med" type="none"/>
          </a:ln>
        </p:spPr>
      </p:cxnSp>
      <p:cxnSp>
        <p:nvCxnSpPr>
          <p:cNvPr id="2347" name="Google Shape;2347;p204"/>
          <p:cNvCxnSpPr>
            <a:stCxn id="2305" idx="6"/>
            <a:endCxn id="2344" idx="2"/>
          </p:cNvCxnSpPr>
          <p:nvPr/>
        </p:nvCxnSpPr>
        <p:spPr>
          <a:xfrm flipH="1">
            <a:off x="4027863" y="2336000"/>
            <a:ext cx="1111200" cy="2550300"/>
          </a:xfrm>
          <a:prstGeom prst="straightConnector1">
            <a:avLst/>
          </a:prstGeom>
          <a:noFill/>
          <a:ln cap="flat" cmpd="sng" w="19050">
            <a:solidFill>
              <a:schemeClr val="dk2"/>
            </a:solidFill>
            <a:prstDash val="solid"/>
            <a:round/>
            <a:headEnd len="med" w="med" type="none"/>
            <a:tailEnd len="med" w="med" type="none"/>
          </a:ln>
        </p:spPr>
      </p:cxnSp>
      <p:cxnSp>
        <p:nvCxnSpPr>
          <p:cNvPr id="2348" name="Google Shape;2348;p204"/>
          <p:cNvCxnSpPr>
            <a:stCxn id="2328" idx="6"/>
            <a:endCxn id="2344" idx="2"/>
          </p:cNvCxnSpPr>
          <p:nvPr/>
        </p:nvCxnSpPr>
        <p:spPr>
          <a:xfrm flipH="1">
            <a:off x="4027738" y="1684725"/>
            <a:ext cx="1073400" cy="320160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1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2" name="Shape 2352"/>
        <p:cNvGrpSpPr/>
        <p:nvPr/>
      </p:nvGrpSpPr>
      <p:grpSpPr>
        <a:xfrm>
          <a:off x="0" y="0"/>
          <a:ext cx="0" cy="0"/>
          <a:chOff x="0" y="0"/>
          <a:chExt cx="0" cy="0"/>
        </a:xfrm>
      </p:grpSpPr>
      <p:sp>
        <p:nvSpPr>
          <p:cNvPr id="2353" name="Google Shape;2353;p20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354" name="Google Shape;2354;p205"/>
          <p:cNvSpPr txBox="1"/>
          <p:nvPr>
            <p:ph idx="1" type="body"/>
          </p:nvPr>
        </p:nvSpPr>
        <p:spPr>
          <a:xfrm>
            <a:off x="30050" y="967700"/>
            <a:ext cx="3155400" cy="617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p:txBody>
      </p:sp>
      <p:pic>
        <p:nvPicPr>
          <p:cNvPr descr="watermark.jpg" id="2355" name="Google Shape;2355;p20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356" name="Google Shape;2356;p20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357" name="Google Shape;2357;p205"/>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05"/>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05"/>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05"/>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05"/>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05"/>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05"/>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64" name="Google Shape;2364;p205"/>
          <p:cNvCxnSpPr>
            <a:stCxn id="2357" idx="6"/>
            <a:endCxn id="2360" idx="2"/>
          </p:cNvCxnSpPr>
          <p:nvPr/>
        </p:nvCxnSpPr>
        <p:spPr>
          <a:xfrm rot="10800000">
            <a:off x="4005063" y="1952600"/>
            <a:ext cx="1134000" cy="383400"/>
          </a:xfrm>
          <a:prstGeom prst="straightConnector1">
            <a:avLst/>
          </a:prstGeom>
          <a:noFill/>
          <a:ln cap="flat" cmpd="sng" w="19050">
            <a:solidFill>
              <a:schemeClr val="dk2"/>
            </a:solidFill>
            <a:prstDash val="solid"/>
            <a:round/>
            <a:headEnd len="med" w="med" type="triangle"/>
            <a:tailEnd len="med" w="med" type="none"/>
          </a:ln>
        </p:spPr>
      </p:cxnSp>
      <p:cxnSp>
        <p:nvCxnSpPr>
          <p:cNvPr id="2365" name="Google Shape;2365;p205"/>
          <p:cNvCxnSpPr>
            <a:endCxn id="2363"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366" name="Google Shape;2366;p205"/>
          <p:cNvCxnSpPr>
            <a:endCxn id="2361" idx="2"/>
          </p:cNvCxnSpPr>
          <p:nvPr/>
        </p:nvCxnSpPr>
        <p:spPr>
          <a:xfrm rot="10800000">
            <a:off x="4004938" y="2658075"/>
            <a:ext cx="1134000" cy="416700"/>
          </a:xfrm>
          <a:prstGeom prst="straightConnector1">
            <a:avLst/>
          </a:prstGeom>
          <a:noFill/>
          <a:ln cap="flat" cmpd="sng" w="19050">
            <a:solidFill>
              <a:schemeClr val="dk2"/>
            </a:solidFill>
            <a:prstDash val="solid"/>
            <a:round/>
            <a:headEnd len="med" w="med" type="triangle"/>
            <a:tailEnd len="med" w="med" type="none"/>
          </a:ln>
        </p:spPr>
      </p:cxnSp>
      <p:cxnSp>
        <p:nvCxnSpPr>
          <p:cNvPr id="2367" name="Google Shape;2367;p205"/>
          <p:cNvCxnSpPr>
            <a:stCxn id="2358" idx="6"/>
            <a:endCxn id="2362" idx="2"/>
          </p:cNvCxnSpPr>
          <p:nvPr/>
        </p:nvCxnSpPr>
        <p:spPr>
          <a:xfrm flipH="1">
            <a:off x="4005063" y="3079425"/>
            <a:ext cx="1134000" cy="360000"/>
          </a:xfrm>
          <a:prstGeom prst="straightConnector1">
            <a:avLst/>
          </a:prstGeom>
          <a:noFill/>
          <a:ln cap="flat" cmpd="sng" w="19050">
            <a:solidFill>
              <a:schemeClr val="dk2"/>
            </a:solidFill>
            <a:prstDash val="solid"/>
            <a:round/>
            <a:headEnd len="med" w="med" type="triangle"/>
            <a:tailEnd len="med" w="med" type="none"/>
          </a:ln>
        </p:spPr>
      </p:cxnSp>
      <p:cxnSp>
        <p:nvCxnSpPr>
          <p:cNvPr id="2368" name="Google Shape;2368;p205"/>
          <p:cNvCxnSpPr>
            <a:stCxn id="2369"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370" name="Google Shape;2370;p205"/>
          <p:cNvCxnSpPr>
            <a:stCxn id="2369"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371" name="Google Shape;2371;p205"/>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369" name="Google Shape;2369;p205"/>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05"/>
          <p:cNvSpPr/>
          <p:nvPr/>
        </p:nvSpPr>
        <p:spPr>
          <a:xfrm flipH="1">
            <a:off x="5101138" y="14168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05"/>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05"/>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75" name="Google Shape;2375;p205"/>
          <p:cNvCxnSpPr>
            <a:stCxn id="2374" idx="7"/>
          </p:cNvCxnSpPr>
          <p:nvPr/>
        </p:nvCxnSpPr>
        <p:spPr>
          <a:xfrm rot="10800000">
            <a:off x="5645654" y="1650966"/>
            <a:ext cx="1209000" cy="303900"/>
          </a:xfrm>
          <a:prstGeom prst="straightConnector1">
            <a:avLst/>
          </a:prstGeom>
          <a:noFill/>
          <a:ln cap="flat" cmpd="sng" w="19050">
            <a:solidFill>
              <a:schemeClr val="dk2"/>
            </a:solidFill>
            <a:prstDash val="solid"/>
            <a:round/>
            <a:headEnd len="med" w="med" type="none"/>
            <a:tailEnd len="med" w="med" type="none"/>
          </a:ln>
        </p:spPr>
      </p:cxnSp>
      <p:cxnSp>
        <p:nvCxnSpPr>
          <p:cNvPr id="2376" name="Google Shape;2376;p205"/>
          <p:cNvCxnSpPr>
            <a:stCxn id="2369" idx="7"/>
          </p:cNvCxnSpPr>
          <p:nvPr/>
        </p:nvCxnSpPr>
        <p:spPr>
          <a:xfrm rot="10800000">
            <a:off x="5630954" y="1674691"/>
            <a:ext cx="1223700" cy="1223400"/>
          </a:xfrm>
          <a:prstGeom prst="straightConnector1">
            <a:avLst/>
          </a:prstGeom>
          <a:noFill/>
          <a:ln cap="flat" cmpd="sng" w="19050">
            <a:solidFill>
              <a:schemeClr val="dk2"/>
            </a:solidFill>
            <a:prstDash val="solid"/>
            <a:round/>
            <a:headEnd len="med" w="med" type="none"/>
            <a:tailEnd len="med" w="med" type="none"/>
          </a:ln>
        </p:spPr>
      </p:cxnSp>
      <p:cxnSp>
        <p:nvCxnSpPr>
          <p:cNvPr id="2377" name="Google Shape;2377;p205"/>
          <p:cNvCxnSpPr>
            <a:stCxn id="2374" idx="6"/>
            <a:endCxn id="2357"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378" name="Google Shape;2378;p205"/>
          <p:cNvCxnSpPr>
            <a:stCxn id="2374" idx="5"/>
            <a:endCxn id="2359"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379" name="Google Shape;2379;p205"/>
          <p:cNvCxnSpPr>
            <a:stCxn id="2374" idx="5"/>
            <a:endCxn id="2358"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cxnSp>
        <p:nvCxnSpPr>
          <p:cNvPr id="2380" name="Google Shape;2380;p205"/>
          <p:cNvCxnSpPr>
            <a:stCxn id="2357" idx="6"/>
            <a:endCxn id="2373" idx="2"/>
          </p:cNvCxnSpPr>
          <p:nvPr/>
        </p:nvCxnSpPr>
        <p:spPr>
          <a:xfrm rot="10800000">
            <a:off x="4005063" y="1247000"/>
            <a:ext cx="1134000" cy="1089000"/>
          </a:xfrm>
          <a:prstGeom prst="straightConnector1">
            <a:avLst/>
          </a:prstGeom>
          <a:noFill/>
          <a:ln cap="flat" cmpd="sng" w="19050">
            <a:solidFill>
              <a:schemeClr val="dk2"/>
            </a:solidFill>
            <a:prstDash val="solid"/>
            <a:round/>
            <a:headEnd len="med" w="med" type="triangle"/>
            <a:tailEnd len="med" w="med" type="none"/>
          </a:ln>
        </p:spPr>
      </p:cxnSp>
      <p:sp>
        <p:nvSpPr>
          <p:cNvPr id="2381" name="Google Shape;2381;p205"/>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82" name="Google Shape;2382;p205"/>
          <p:cNvCxnSpPr>
            <a:stCxn id="2359" idx="6"/>
            <a:endCxn id="2381"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sp>
        <p:nvSpPr>
          <p:cNvPr id="2383" name="Google Shape;2383;p205"/>
          <p:cNvSpPr txBox="1"/>
          <p:nvPr>
            <p:ph idx="1" type="body"/>
          </p:nvPr>
        </p:nvSpPr>
        <p:spPr>
          <a:xfrm>
            <a:off x="4133975" y="37072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384" name="Google Shape;2384;p205"/>
          <p:cNvSpPr txBox="1"/>
          <p:nvPr>
            <p:ph idx="1" type="body"/>
          </p:nvPr>
        </p:nvSpPr>
        <p:spPr>
          <a:xfrm>
            <a:off x="4451650" y="431707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spTree>
  </p:cSld>
  <p:clrMapOvr>
    <a:masterClrMapping/>
  </p:clrMapOvr>
</p:sld>
</file>

<file path=ppt/slides/slide1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8" name="Shape 2388"/>
        <p:cNvGrpSpPr/>
        <p:nvPr/>
      </p:nvGrpSpPr>
      <p:grpSpPr>
        <a:xfrm>
          <a:off x="0" y="0"/>
          <a:ext cx="0" cy="0"/>
          <a:chOff x="0" y="0"/>
          <a:chExt cx="0" cy="0"/>
        </a:xfrm>
      </p:grpSpPr>
      <p:sp>
        <p:nvSpPr>
          <p:cNvPr id="2389" name="Google Shape;2389;p20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390" name="Google Shape;2390;p206"/>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rPr lang="en" sz="3000">
                <a:solidFill>
                  <a:srgbClr val="434343"/>
                </a:solidFill>
                <a:latin typeface="Montserrat"/>
                <a:ea typeface="Montserrat"/>
                <a:cs typeface="Montserrat"/>
                <a:sym typeface="Montserrat"/>
              </a:rPr>
              <a:t>We can treat these weights as a filter.</a:t>
            </a:r>
            <a:endParaRPr sz="3000">
              <a:solidFill>
                <a:srgbClr val="434343"/>
              </a:solidFill>
              <a:latin typeface="Montserrat"/>
              <a:ea typeface="Montserrat"/>
              <a:cs typeface="Montserrat"/>
              <a:sym typeface="Montserrat"/>
            </a:endParaRPr>
          </a:p>
        </p:txBody>
      </p:sp>
      <p:pic>
        <p:nvPicPr>
          <p:cNvPr descr="watermark.jpg" id="2391" name="Google Shape;2391;p20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392" name="Google Shape;2392;p20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393" name="Google Shape;2393;p206"/>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06"/>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06"/>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06"/>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06"/>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06"/>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06"/>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00" name="Google Shape;2400;p206"/>
          <p:cNvCxnSpPr>
            <a:stCxn id="2393" idx="6"/>
            <a:endCxn id="2396" idx="2"/>
          </p:cNvCxnSpPr>
          <p:nvPr/>
        </p:nvCxnSpPr>
        <p:spPr>
          <a:xfrm rot="10800000">
            <a:off x="4005063" y="1952600"/>
            <a:ext cx="1134000" cy="383400"/>
          </a:xfrm>
          <a:prstGeom prst="straightConnector1">
            <a:avLst/>
          </a:prstGeom>
          <a:noFill/>
          <a:ln cap="flat" cmpd="sng" w="19050">
            <a:solidFill>
              <a:schemeClr val="dk2"/>
            </a:solidFill>
            <a:prstDash val="solid"/>
            <a:round/>
            <a:headEnd len="med" w="med" type="triangle"/>
            <a:tailEnd len="med" w="med" type="none"/>
          </a:ln>
        </p:spPr>
      </p:cxnSp>
      <p:cxnSp>
        <p:nvCxnSpPr>
          <p:cNvPr id="2401" name="Google Shape;2401;p206"/>
          <p:cNvCxnSpPr>
            <a:endCxn id="2399"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402" name="Google Shape;2402;p206"/>
          <p:cNvCxnSpPr>
            <a:endCxn id="2397" idx="2"/>
          </p:cNvCxnSpPr>
          <p:nvPr/>
        </p:nvCxnSpPr>
        <p:spPr>
          <a:xfrm rot="10800000">
            <a:off x="4004938" y="2658075"/>
            <a:ext cx="1134000" cy="416700"/>
          </a:xfrm>
          <a:prstGeom prst="straightConnector1">
            <a:avLst/>
          </a:prstGeom>
          <a:noFill/>
          <a:ln cap="flat" cmpd="sng" w="19050">
            <a:solidFill>
              <a:schemeClr val="dk2"/>
            </a:solidFill>
            <a:prstDash val="solid"/>
            <a:round/>
            <a:headEnd len="med" w="med" type="triangle"/>
            <a:tailEnd len="med" w="med" type="none"/>
          </a:ln>
        </p:spPr>
      </p:cxnSp>
      <p:cxnSp>
        <p:nvCxnSpPr>
          <p:cNvPr id="2403" name="Google Shape;2403;p206"/>
          <p:cNvCxnSpPr>
            <a:stCxn id="2394" idx="6"/>
            <a:endCxn id="2398" idx="2"/>
          </p:cNvCxnSpPr>
          <p:nvPr/>
        </p:nvCxnSpPr>
        <p:spPr>
          <a:xfrm flipH="1">
            <a:off x="4005063" y="3079425"/>
            <a:ext cx="1134000" cy="360000"/>
          </a:xfrm>
          <a:prstGeom prst="straightConnector1">
            <a:avLst/>
          </a:prstGeom>
          <a:noFill/>
          <a:ln cap="flat" cmpd="sng" w="19050">
            <a:solidFill>
              <a:schemeClr val="dk2"/>
            </a:solidFill>
            <a:prstDash val="solid"/>
            <a:round/>
            <a:headEnd len="med" w="med" type="triangle"/>
            <a:tailEnd len="med" w="med" type="none"/>
          </a:ln>
        </p:spPr>
      </p:cxnSp>
      <p:cxnSp>
        <p:nvCxnSpPr>
          <p:cNvPr id="2404" name="Google Shape;2404;p206"/>
          <p:cNvCxnSpPr>
            <a:stCxn id="2405"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406" name="Google Shape;2406;p206"/>
          <p:cNvCxnSpPr>
            <a:stCxn id="2405"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407" name="Google Shape;2407;p206"/>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405" name="Google Shape;2405;p206"/>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06"/>
          <p:cNvSpPr/>
          <p:nvPr/>
        </p:nvSpPr>
        <p:spPr>
          <a:xfrm flipH="1">
            <a:off x="5101138" y="14168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06"/>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06"/>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11" name="Google Shape;2411;p206"/>
          <p:cNvCxnSpPr>
            <a:stCxn id="2410" idx="7"/>
          </p:cNvCxnSpPr>
          <p:nvPr/>
        </p:nvCxnSpPr>
        <p:spPr>
          <a:xfrm rot="10800000">
            <a:off x="5645654" y="1650966"/>
            <a:ext cx="1209000" cy="303900"/>
          </a:xfrm>
          <a:prstGeom prst="straightConnector1">
            <a:avLst/>
          </a:prstGeom>
          <a:noFill/>
          <a:ln cap="flat" cmpd="sng" w="19050">
            <a:solidFill>
              <a:schemeClr val="dk2"/>
            </a:solidFill>
            <a:prstDash val="solid"/>
            <a:round/>
            <a:headEnd len="med" w="med" type="none"/>
            <a:tailEnd len="med" w="med" type="none"/>
          </a:ln>
        </p:spPr>
      </p:cxnSp>
      <p:cxnSp>
        <p:nvCxnSpPr>
          <p:cNvPr id="2412" name="Google Shape;2412;p206"/>
          <p:cNvCxnSpPr>
            <a:stCxn id="2405" idx="7"/>
          </p:cNvCxnSpPr>
          <p:nvPr/>
        </p:nvCxnSpPr>
        <p:spPr>
          <a:xfrm rot="10800000">
            <a:off x="5630954" y="1674691"/>
            <a:ext cx="1223700" cy="1223400"/>
          </a:xfrm>
          <a:prstGeom prst="straightConnector1">
            <a:avLst/>
          </a:prstGeom>
          <a:noFill/>
          <a:ln cap="flat" cmpd="sng" w="19050">
            <a:solidFill>
              <a:schemeClr val="dk2"/>
            </a:solidFill>
            <a:prstDash val="solid"/>
            <a:round/>
            <a:headEnd len="med" w="med" type="none"/>
            <a:tailEnd len="med" w="med" type="none"/>
          </a:ln>
        </p:spPr>
      </p:cxnSp>
      <p:cxnSp>
        <p:nvCxnSpPr>
          <p:cNvPr id="2413" name="Google Shape;2413;p206"/>
          <p:cNvCxnSpPr>
            <a:stCxn id="2410" idx="6"/>
            <a:endCxn id="2393"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414" name="Google Shape;2414;p206"/>
          <p:cNvCxnSpPr>
            <a:stCxn id="2410" idx="5"/>
            <a:endCxn id="2395"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415" name="Google Shape;2415;p206"/>
          <p:cNvCxnSpPr>
            <a:stCxn id="2410" idx="5"/>
            <a:endCxn id="2394"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cxnSp>
        <p:nvCxnSpPr>
          <p:cNvPr id="2416" name="Google Shape;2416;p206"/>
          <p:cNvCxnSpPr>
            <a:stCxn id="2393" idx="6"/>
            <a:endCxn id="2409" idx="2"/>
          </p:cNvCxnSpPr>
          <p:nvPr/>
        </p:nvCxnSpPr>
        <p:spPr>
          <a:xfrm rot="10800000">
            <a:off x="4005063" y="1247000"/>
            <a:ext cx="1134000" cy="1089000"/>
          </a:xfrm>
          <a:prstGeom prst="straightConnector1">
            <a:avLst/>
          </a:prstGeom>
          <a:noFill/>
          <a:ln cap="flat" cmpd="sng" w="19050">
            <a:solidFill>
              <a:schemeClr val="dk2"/>
            </a:solidFill>
            <a:prstDash val="solid"/>
            <a:round/>
            <a:headEnd len="med" w="med" type="triangle"/>
            <a:tailEnd len="med" w="med" type="none"/>
          </a:ln>
        </p:spPr>
      </p:cxnSp>
      <p:sp>
        <p:nvSpPr>
          <p:cNvPr id="2417" name="Google Shape;2417;p206"/>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18" name="Google Shape;2418;p206"/>
          <p:cNvCxnSpPr>
            <a:stCxn id="2395" idx="6"/>
            <a:endCxn id="2417"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sp>
        <p:nvSpPr>
          <p:cNvPr id="2419" name="Google Shape;2419;p206"/>
          <p:cNvSpPr txBox="1"/>
          <p:nvPr>
            <p:ph idx="1" type="body"/>
          </p:nvPr>
        </p:nvSpPr>
        <p:spPr>
          <a:xfrm>
            <a:off x="4133975" y="37072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420" name="Google Shape;2420;p206"/>
          <p:cNvSpPr txBox="1"/>
          <p:nvPr>
            <p:ph idx="1" type="body"/>
          </p:nvPr>
        </p:nvSpPr>
        <p:spPr>
          <a:xfrm>
            <a:off x="4451650" y="431707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spTree>
  </p:cSld>
  <p:clrMapOvr>
    <a:masterClrMapping/>
  </p:clrMapOvr>
</p:sld>
</file>

<file path=ppt/slides/slide1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4" name="Shape 2424"/>
        <p:cNvGrpSpPr/>
        <p:nvPr/>
      </p:nvGrpSpPr>
      <p:grpSpPr>
        <a:xfrm>
          <a:off x="0" y="0"/>
          <a:ext cx="0" cy="0"/>
          <a:chOff x="0" y="0"/>
          <a:chExt cx="0" cy="0"/>
        </a:xfrm>
      </p:grpSpPr>
      <p:sp>
        <p:nvSpPr>
          <p:cNvPr id="2425" name="Google Shape;2425;p20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426" name="Google Shape;2426;p207"/>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marR="0" rtl="0" algn="ctr">
              <a:lnSpc>
                <a:spcPct val="100000"/>
              </a:lnSpc>
              <a:spcBef>
                <a:spcPts val="1600"/>
              </a:spcBef>
              <a:spcAft>
                <a:spcPts val="0"/>
              </a:spcAft>
              <a:buNone/>
            </a:pPr>
            <a:r>
              <a:rPr lang="en" sz="2400">
                <a:solidFill>
                  <a:srgbClr val="434343"/>
                </a:solidFill>
                <a:latin typeface="Roboto"/>
                <a:ea typeface="Roboto"/>
                <a:cs typeface="Roboto"/>
                <a:sym typeface="Roboto"/>
              </a:rPr>
              <a:t>y = w</a:t>
            </a:r>
            <a:r>
              <a:rPr baseline="-25000" lang="en" sz="2400">
                <a:solidFill>
                  <a:srgbClr val="434343"/>
                </a:solidFill>
                <a:latin typeface="Roboto"/>
                <a:ea typeface="Roboto"/>
                <a:cs typeface="Roboto"/>
                <a:sym typeface="Roboto"/>
              </a:rPr>
              <a:t>1</a:t>
            </a:r>
            <a:r>
              <a:rPr lang="en" sz="2400">
                <a:solidFill>
                  <a:srgbClr val="434343"/>
                </a:solidFill>
                <a:latin typeface="Roboto"/>
                <a:ea typeface="Roboto"/>
                <a:cs typeface="Roboto"/>
                <a:sym typeface="Roboto"/>
              </a:rPr>
              <a:t>x</a:t>
            </a:r>
            <a:r>
              <a:rPr baseline="-25000" lang="en" sz="2400">
                <a:solidFill>
                  <a:srgbClr val="434343"/>
                </a:solidFill>
                <a:latin typeface="Roboto"/>
                <a:ea typeface="Roboto"/>
                <a:cs typeface="Roboto"/>
                <a:sym typeface="Roboto"/>
              </a:rPr>
              <a:t>1</a:t>
            </a:r>
            <a:r>
              <a:rPr lang="en" sz="2400">
                <a:solidFill>
                  <a:srgbClr val="434343"/>
                </a:solidFill>
                <a:latin typeface="Roboto"/>
                <a:ea typeface="Roboto"/>
                <a:cs typeface="Roboto"/>
                <a:sym typeface="Roboto"/>
              </a:rPr>
              <a:t> + w</a:t>
            </a:r>
            <a:r>
              <a:rPr baseline="-25000" lang="en" sz="2400">
                <a:solidFill>
                  <a:srgbClr val="434343"/>
                </a:solidFill>
                <a:latin typeface="Roboto"/>
                <a:ea typeface="Roboto"/>
                <a:cs typeface="Roboto"/>
                <a:sym typeface="Roboto"/>
              </a:rPr>
              <a:t>2</a:t>
            </a:r>
            <a:r>
              <a:rPr lang="en" sz="2400">
                <a:solidFill>
                  <a:srgbClr val="434343"/>
                </a:solidFill>
                <a:latin typeface="Roboto"/>
                <a:ea typeface="Roboto"/>
                <a:cs typeface="Roboto"/>
                <a:sym typeface="Roboto"/>
              </a:rPr>
              <a:t>x</a:t>
            </a:r>
            <a:r>
              <a:rPr baseline="-25000" lang="en" sz="2400">
                <a:solidFill>
                  <a:srgbClr val="434343"/>
                </a:solidFill>
                <a:latin typeface="Roboto"/>
                <a:ea typeface="Roboto"/>
                <a:cs typeface="Roboto"/>
                <a:sym typeface="Roboto"/>
              </a:rPr>
              <a:t>2</a:t>
            </a:r>
            <a:endParaRPr baseline="-25000" sz="2400">
              <a:solidFill>
                <a:srgbClr val="434343"/>
              </a:solidFill>
              <a:latin typeface="Roboto"/>
              <a:ea typeface="Roboto"/>
              <a:cs typeface="Roboto"/>
              <a:sym typeface="Roboto"/>
            </a:endParaRPr>
          </a:p>
          <a:p>
            <a:pPr indent="0" lvl="0" marL="0" marR="0" rtl="0" algn="ctr">
              <a:lnSpc>
                <a:spcPct val="100000"/>
              </a:lnSpc>
              <a:spcBef>
                <a:spcPts val="1600"/>
              </a:spcBef>
              <a:spcAft>
                <a:spcPts val="0"/>
              </a:spcAft>
              <a:buNone/>
            </a:pPr>
            <a:r>
              <a:rPr lang="en" sz="2400">
                <a:solidFill>
                  <a:srgbClr val="434343"/>
                </a:solidFill>
                <a:latin typeface="Roboto"/>
                <a:ea typeface="Roboto"/>
                <a:cs typeface="Roboto"/>
                <a:sym typeface="Roboto"/>
              </a:rPr>
              <a:t>If (w</a:t>
            </a:r>
            <a:r>
              <a:rPr baseline="-25000" lang="en" sz="2400">
                <a:solidFill>
                  <a:srgbClr val="434343"/>
                </a:solidFill>
                <a:latin typeface="Roboto"/>
                <a:ea typeface="Roboto"/>
                <a:cs typeface="Roboto"/>
                <a:sym typeface="Roboto"/>
              </a:rPr>
              <a:t>1,</a:t>
            </a:r>
            <a:r>
              <a:rPr lang="en" sz="2400">
                <a:solidFill>
                  <a:srgbClr val="434343"/>
                </a:solidFill>
                <a:latin typeface="Roboto"/>
                <a:ea typeface="Roboto"/>
                <a:cs typeface="Roboto"/>
                <a:sym typeface="Roboto"/>
              </a:rPr>
              <a:t>w</a:t>
            </a:r>
            <a:r>
              <a:rPr baseline="-25000" lang="en" sz="2400">
                <a:solidFill>
                  <a:srgbClr val="434343"/>
                </a:solidFill>
                <a:latin typeface="Roboto"/>
                <a:ea typeface="Roboto"/>
                <a:cs typeface="Roboto"/>
                <a:sym typeface="Roboto"/>
              </a:rPr>
              <a:t>2</a:t>
            </a:r>
            <a:r>
              <a:rPr lang="en" sz="2400">
                <a:solidFill>
                  <a:srgbClr val="434343"/>
                </a:solidFill>
                <a:latin typeface="Roboto"/>
                <a:ea typeface="Roboto"/>
                <a:cs typeface="Roboto"/>
                <a:sym typeface="Roboto"/>
              </a:rPr>
              <a:t>) = (1,-1) Then y = x</a:t>
            </a:r>
            <a:r>
              <a:rPr baseline="-25000" lang="en" sz="2400">
                <a:solidFill>
                  <a:srgbClr val="434343"/>
                </a:solidFill>
                <a:latin typeface="Roboto"/>
                <a:ea typeface="Roboto"/>
                <a:cs typeface="Roboto"/>
                <a:sym typeface="Roboto"/>
              </a:rPr>
              <a:t>1</a:t>
            </a:r>
            <a:r>
              <a:rPr lang="en" sz="2400">
                <a:solidFill>
                  <a:srgbClr val="434343"/>
                </a:solidFill>
                <a:latin typeface="Roboto"/>
                <a:ea typeface="Roboto"/>
                <a:cs typeface="Roboto"/>
                <a:sym typeface="Roboto"/>
              </a:rPr>
              <a:t> - x</a:t>
            </a:r>
            <a:r>
              <a:rPr baseline="-25000" lang="en" sz="2400">
                <a:solidFill>
                  <a:srgbClr val="434343"/>
                </a:solidFill>
                <a:latin typeface="Roboto"/>
                <a:ea typeface="Roboto"/>
                <a:cs typeface="Roboto"/>
                <a:sym typeface="Roboto"/>
              </a:rPr>
              <a:t>2</a:t>
            </a:r>
            <a:endParaRPr sz="2400">
              <a:solidFill>
                <a:srgbClr val="434343"/>
              </a:solidFill>
              <a:latin typeface="Roboto"/>
              <a:ea typeface="Roboto"/>
              <a:cs typeface="Roboto"/>
              <a:sym typeface="Roboto"/>
            </a:endParaRPr>
          </a:p>
          <a:p>
            <a:pPr indent="0" lvl="0" marL="0" marR="0" rtl="0" algn="ctr">
              <a:lnSpc>
                <a:spcPct val="100000"/>
              </a:lnSpc>
              <a:spcBef>
                <a:spcPts val="1600"/>
              </a:spcBef>
              <a:spcAft>
                <a:spcPts val="0"/>
              </a:spcAft>
              <a:buNone/>
            </a:pPr>
            <a:r>
              <a:rPr lang="en" sz="2400">
                <a:solidFill>
                  <a:srgbClr val="434343"/>
                </a:solidFill>
                <a:latin typeface="Roboto"/>
                <a:ea typeface="Roboto"/>
                <a:cs typeface="Roboto"/>
                <a:sym typeface="Roboto"/>
              </a:rPr>
              <a:t>When is y at a maximum?</a:t>
            </a:r>
            <a:endParaRPr sz="2400">
              <a:solidFill>
                <a:srgbClr val="434343"/>
              </a:solidFill>
              <a:latin typeface="Roboto"/>
              <a:ea typeface="Roboto"/>
              <a:cs typeface="Roboto"/>
              <a:sym typeface="Roboto"/>
            </a:endParaRPr>
          </a:p>
          <a:p>
            <a:pPr indent="0" lvl="0" marL="0" rtl="0" algn="ctr">
              <a:lnSpc>
                <a:spcPct val="100000"/>
              </a:lnSpc>
              <a:spcBef>
                <a:spcPts val="1600"/>
              </a:spcBef>
              <a:spcAft>
                <a:spcPts val="0"/>
              </a:spcAft>
              <a:buClr>
                <a:schemeClr val="dk1"/>
              </a:buClr>
              <a:buSzPts val="1100"/>
              <a:buFont typeface="Arial"/>
              <a:buNone/>
            </a:pPr>
            <a:r>
              <a:rPr lang="en" sz="2400">
                <a:solidFill>
                  <a:srgbClr val="434343"/>
                </a:solidFill>
                <a:latin typeface="Roboto"/>
                <a:ea typeface="Roboto"/>
                <a:cs typeface="Roboto"/>
                <a:sym typeface="Roboto"/>
              </a:rPr>
              <a:t>(x</a:t>
            </a:r>
            <a:r>
              <a:rPr baseline="-25000" lang="en" sz="2400">
                <a:solidFill>
                  <a:srgbClr val="434343"/>
                </a:solidFill>
                <a:latin typeface="Roboto"/>
                <a:ea typeface="Roboto"/>
                <a:cs typeface="Roboto"/>
                <a:sym typeface="Roboto"/>
              </a:rPr>
              <a:t>1,</a:t>
            </a:r>
            <a:r>
              <a:rPr lang="en" sz="2400">
                <a:solidFill>
                  <a:srgbClr val="434343"/>
                </a:solidFill>
                <a:latin typeface="Roboto"/>
                <a:ea typeface="Roboto"/>
                <a:cs typeface="Roboto"/>
                <a:sym typeface="Roboto"/>
              </a:rPr>
              <a:t>x</a:t>
            </a:r>
            <a:r>
              <a:rPr baseline="-25000" lang="en" sz="2400">
                <a:solidFill>
                  <a:srgbClr val="434343"/>
                </a:solidFill>
                <a:latin typeface="Roboto"/>
                <a:ea typeface="Roboto"/>
                <a:cs typeface="Roboto"/>
                <a:sym typeface="Roboto"/>
              </a:rPr>
              <a:t>2</a:t>
            </a:r>
            <a:r>
              <a:rPr lang="en" sz="2400">
                <a:solidFill>
                  <a:srgbClr val="434343"/>
                </a:solidFill>
                <a:latin typeface="Roboto"/>
                <a:ea typeface="Roboto"/>
                <a:cs typeface="Roboto"/>
                <a:sym typeface="Roboto"/>
              </a:rPr>
              <a:t>) = (1,0)</a:t>
            </a:r>
            <a:endParaRPr sz="2400">
              <a:solidFill>
                <a:srgbClr val="434343"/>
              </a:solidFill>
              <a:latin typeface="Roboto"/>
              <a:ea typeface="Roboto"/>
              <a:cs typeface="Roboto"/>
              <a:sym typeface="Roboto"/>
            </a:endParaRPr>
          </a:p>
          <a:p>
            <a:pPr indent="0" lvl="0" marL="0" marR="0" rtl="0" algn="ctr">
              <a:lnSpc>
                <a:spcPct val="115000"/>
              </a:lnSpc>
              <a:spcBef>
                <a:spcPts val="1600"/>
              </a:spcBef>
              <a:spcAft>
                <a:spcPts val="1600"/>
              </a:spcAft>
              <a:buNone/>
            </a:pPr>
            <a:r>
              <a:t/>
            </a:r>
            <a:endParaRPr sz="2400">
              <a:solidFill>
                <a:srgbClr val="434343"/>
              </a:solidFill>
              <a:latin typeface="Roboto"/>
              <a:ea typeface="Roboto"/>
              <a:cs typeface="Roboto"/>
              <a:sym typeface="Roboto"/>
            </a:endParaRPr>
          </a:p>
        </p:txBody>
      </p:sp>
      <p:pic>
        <p:nvPicPr>
          <p:cNvPr descr="watermark.jpg" id="2427" name="Google Shape;2427;p20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28" name="Google Shape;2428;p20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429" name="Google Shape;2429;p207"/>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07"/>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07"/>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07"/>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07"/>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07"/>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07"/>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36" name="Google Shape;2436;p207"/>
          <p:cNvCxnSpPr>
            <a:stCxn id="2429" idx="6"/>
            <a:endCxn id="2432" idx="2"/>
          </p:cNvCxnSpPr>
          <p:nvPr/>
        </p:nvCxnSpPr>
        <p:spPr>
          <a:xfrm rot="10800000">
            <a:off x="4005063" y="1952600"/>
            <a:ext cx="1134000" cy="383400"/>
          </a:xfrm>
          <a:prstGeom prst="straightConnector1">
            <a:avLst/>
          </a:prstGeom>
          <a:noFill/>
          <a:ln cap="flat" cmpd="sng" w="19050">
            <a:solidFill>
              <a:schemeClr val="dk2"/>
            </a:solidFill>
            <a:prstDash val="solid"/>
            <a:round/>
            <a:headEnd len="med" w="med" type="triangle"/>
            <a:tailEnd len="med" w="med" type="none"/>
          </a:ln>
        </p:spPr>
      </p:cxnSp>
      <p:cxnSp>
        <p:nvCxnSpPr>
          <p:cNvPr id="2437" name="Google Shape;2437;p207"/>
          <p:cNvCxnSpPr>
            <a:endCxn id="2435"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438" name="Google Shape;2438;p207"/>
          <p:cNvCxnSpPr>
            <a:endCxn id="2433" idx="2"/>
          </p:cNvCxnSpPr>
          <p:nvPr/>
        </p:nvCxnSpPr>
        <p:spPr>
          <a:xfrm rot="10800000">
            <a:off x="4004938" y="2658075"/>
            <a:ext cx="1134000" cy="416700"/>
          </a:xfrm>
          <a:prstGeom prst="straightConnector1">
            <a:avLst/>
          </a:prstGeom>
          <a:noFill/>
          <a:ln cap="flat" cmpd="sng" w="19050">
            <a:solidFill>
              <a:schemeClr val="dk2"/>
            </a:solidFill>
            <a:prstDash val="solid"/>
            <a:round/>
            <a:headEnd len="med" w="med" type="triangle"/>
            <a:tailEnd len="med" w="med" type="none"/>
          </a:ln>
        </p:spPr>
      </p:cxnSp>
      <p:cxnSp>
        <p:nvCxnSpPr>
          <p:cNvPr id="2439" name="Google Shape;2439;p207"/>
          <p:cNvCxnSpPr>
            <a:stCxn id="2430" idx="6"/>
            <a:endCxn id="2434" idx="2"/>
          </p:cNvCxnSpPr>
          <p:nvPr/>
        </p:nvCxnSpPr>
        <p:spPr>
          <a:xfrm flipH="1">
            <a:off x="4005063" y="3079425"/>
            <a:ext cx="1134000" cy="360000"/>
          </a:xfrm>
          <a:prstGeom prst="straightConnector1">
            <a:avLst/>
          </a:prstGeom>
          <a:noFill/>
          <a:ln cap="flat" cmpd="sng" w="19050">
            <a:solidFill>
              <a:schemeClr val="dk2"/>
            </a:solidFill>
            <a:prstDash val="solid"/>
            <a:round/>
            <a:headEnd len="med" w="med" type="triangle"/>
            <a:tailEnd len="med" w="med" type="none"/>
          </a:ln>
        </p:spPr>
      </p:cxnSp>
      <p:cxnSp>
        <p:nvCxnSpPr>
          <p:cNvPr id="2440" name="Google Shape;2440;p207"/>
          <p:cNvCxnSpPr>
            <a:stCxn id="2441"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442" name="Google Shape;2442;p207"/>
          <p:cNvCxnSpPr>
            <a:stCxn id="2441"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443" name="Google Shape;2443;p207"/>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441" name="Google Shape;2441;p207"/>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07"/>
          <p:cNvSpPr/>
          <p:nvPr/>
        </p:nvSpPr>
        <p:spPr>
          <a:xfrm flipH="1">
            <a:off x="5101138" y="14168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07"/>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07"/>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47" name="Google Shape;2447;p207"/>
          <p:cNvCxnSpPr>
            <a:stCxn id="2446" idx="7"/>
          </p:cNvCxnSpPr>
          <p:nvPr/>
        </p:nvCxnSpPr>
        <p:spPr>
          <a:xfrm rot="10800000">
            <a:off x="5645654" y="1650966"/>
            <a:ext cx="1209000" cy="303900"/>
          </a:xfrm>
          <a:prstGeom prst="straightConnector1">
            <a:avLst/>
          </a:prstGeom>
          <a:noFill/>
          <a:ln cap="flat" cmpd="sng" w="19050">
            <a:solidFill>
              <a:schemeClr val="dk2"/>
            </a:solidFill>
            <a:prstDash val="solid"/>
            <a:round/>
            <a:headEnd len="med" w="med" type="none"/>
            <a:tailEnd len="med" w="med" type="none"/>
          </a:ln>
        </p:spPr>
      </p:cxnSp>
      <p:cxnSp>
        <p:nvCxnSpPr>
          <p:cNvPr id="2448" name="Google Shape;2448;p207"/>
          <p:cNvCxnSpPr>
            <a:stCxn id="2441" idx="7"/>
          </p:cNvCxnSpPr>
          <p:nvPr/>
        </p:nvCxnSpPr>
        <p:spPr>
          <a:xfrm rot="10800000">
            <a:off x="5630954" y="1674691"/>
            <a:ext cx="1223700" cy="1223400"/>
          </a:xfrm>
          <a:prstGeom prst="straightConnector1">
            <a:avLst/>
          </a:prstGeom>
          <a:noFill/>
          <a:ln cap="flat" cmpd="sng" w="19050">
            <a:solidFill>
              <a:schemeClr val="dk2"/>
            </a:solidFill>
            <a:prstDash val="solid"/>
            <a:round/>
            <a:headEnd len="med" w="med" type="none"/>
            <a:tailEnd len="med" w="med" type="none"/>
          </a:ln>
        </p:spPr>
      </p:cxnSp>
      <p:cxnSp>
        <p:nvCxnSpPr>
          <p:cNvPr id="2449" name="Google Shape;2449;p207"/>
          <p:cNvCxnSpPr>
            <a:stCxn id="2446" idx="6"/>
            <a:endCxn id="2429"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450" name="Google Shape;2450;p207"/>
          <p:cNvCxnSpPr>
            <a:stCxn id="2446" idx="5"/>
            <a:endCxn id="2431"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451" name="Google Shape;2451;p207"/>
          <p:cNvCxnSpPr>
            <a:stCxn id="2446" idx="5"/>
            <a:endCxn id="2430"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cxnSp>
        <p:nvCxnSpPr>
          <p:cNvPr id="2452" name="Google Shape;2452;p207"/>
          <p:cNvCxnSpPr>
            <a:stCxn id="2429" idx="6"/>
            <a:endCxn id="2445" idx="2"/>
          </p:cNvCxnSpPr>
          <p:nvPr/>
        </p:nvCxnSpPr>
        <p:spPr>
          <a:xfrm rot="10800000">
            <a:off x="4005063" y="1247000"/>
            <a:ext cx="1134000" cy="1089000"/>
          </a:xfrm>
          <a:prstGeom prst="straightConnector1">
            <a:avLst/>
          </a:prstGeom>
          <a:noFill/>
          <a:ln cap="flat" cmpd="sng" w="19050">
            <a:solidFill>
              <a:schemeClr val="dk2"/>
            </a:solidFill>
            <a:prstDash val="solid"/>
            <a:round/>
            <a:headEnd len="med" w="med" type="triangle"/>
            <a:tailEnd len="med" w="med" type="none"/>
          </a:ln>
        </p:spPr>
      </p:cxnSp>
      <p:sp>
        <p:nvSpPr>
          <p:cNvPr id="2453" name="Google Shape;2453;p207"/>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54" name="Google Shape;2454;p207"/>
          <p:cNvCxnSpPr>
            <a:stCxn id="2431" idx="6"/>
            <a:endCxn id="2453"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sp>
        <p:nvSpPr>
          <p:cNvPr id="2455" name="Google Shape;2455;p207"/>
          <p:cNvSpPr txBox="1"/>
          <p:nvPr>
            <p:ph idx="1" type="body"/>
          </p:nvPr>
        </p:nvSpPr>
        <p:spPr>
          <a:xfrm>
            <a:off x="4133975" y="37072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456" name="Google Shape;2456;p207"/>
          <p:cNvSpPr txBox="1"/>
          <p:nvPr>
            <p:ph idx="1" type="body"/>
          </p:nvPr>
        </p:nvSpPr>
        <p:spPr>
          <a:xfrm>
            <a:off x="4451650" y="431707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spTree>
  </p:cSld>
  <p:clrMapOvr>
    <a:masterClrMapping/>
  </p:clrMapOvr>
</p:sld>
</file>

<file path=ppt/slides/slide1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0" name="Shape 2460"/>
        <p:cNvGrpSpPr/>
        <p:nvPr/>
      </p:nvGrpSpPr>
      <p:grpSpPr>
        <a:xfrm>
          <a:off x="0" y="0"/>
          <a:ext cx="0" cy="0"/>
          <a:chOff x="0" y="0"/>
          <a:chExt cx="0" cy="0"/>
        </a:xfrm>
      </p:grpSpPr>
      <p:sp>
        <p:nvSpPr>
          <p:cNvPr id="2461" name="Google Shape;2461;p20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462" name="Google Shape;2462;p208"/>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marR="0" rtl="0" algn="ctr">
              <a:lnSpc>
                <a:spcPct val="100000"/>
              </a:lnSpc>
              <a:spcBef>
                <a:spcPts val="1600"/>
              </a:spcBef>
              <a:spcAft>
                <a:spcPts val="0"/>
              </a:spcAft>
              <a:buNone/>
            </a:pPr>
            <a:r>
              <a:rPr lang="en" sz="2400">
                <a:solidFill>
                  <a:srgbClr val="434343"/>
                </a:solidFill>
                <a:latin typeface="Roboto"/>
                <a:ea typeface="Roboto"/>
                <a:cs typeface="Roboto"/>
                <a:sym typeface="Roboto"/>
              </a:rPr>
              <a:t>y = w</a:t>
            </a:r>
            <a:r>
              <a:rPr baseline="-25000" lang="en" sz="2400">
                <a:solidFill>
                  <a:srgbClr val="434343"/>
                </a:solidFill>
                <a:latin typeface="Roboto"/>
                <a:ea typeface="Roboto"/>
                <a:cs typeface="Roboto"/>
                <a:sym typeface="Roboto"/>
              </a:rPr>
              <a:t>1</a:t>
            </a:r>
            <a:r>
              <a:rPr lang="en" sz="2400">
                <a:solidFill>
                  <a:srgbClr val="434343"/>
                </a:solidFill>
                <a:latin typeface="Roboto"/>
                <a:ea typeface="Roboto"/>
                <a:cs typeface="Roboto"/>
                <a:sym typeface="Roboto"/>
              </a:rPr>
              <a:t>x</a:t>
            </a:r>
            <a:r>
              <a:rPr baseline="-25000" lang="en" sz="2400">
                <a:solidFill>
                  <a:srgbClr val="434343"/>
                </a:solidFill>
                <a:latin typeface="Roboto"/>
                <a:ea typeface="Roboto"/>
                <a:cs typeface="Roboto"/>
                <a:sym typeface="Roboto"/>
              </a:rPr>
              <a:t>1</a:t>
            </a:r>
            <a:r>
              <a:rPr lang="en" sz="2400">
                <a:solidFill>
                  <a:srgbClr val="434343"/>
                </a:solidFill>
                <a:latin typeface="Roboto"/>
                <a:ea typeface="Roboto"/>
                <a:cs typeface="Roboto"/>
                <a:sym typeface="Roboto"/>
              </a:rPr>
              <a:t> + w</a:t>
            </a:r>
            <a:r>
              <a:rPr baseline="-25000" lang="en" sz="2400">
                <a:solidFill>
                  <a:srgbClr val="434343"/>
                </a:solidFill>
                <a:latin typeface="Roboto"/>
                <a:ea typeface="Roboto"/>
                <a:cs typeface="Roboto"/>
                <a:sym typeface="Roboto"/>
              </a:rPr>
              <a:t>2</a:t>
            </a:r>
            <a:r>
              <a:rPr lang="en" sz="2400">
                <a:solidFill>
                  <a:srgbClr val="434343"/>
                </a:solidFill>
                <a:latin typeface="Roboto"/>
                <a:ea typeface="Roboto"/>
                <a:cs typeface="Roboto"/>
                <a:sym typeface="Roboto"/>
              </a:rPr>
              <a:t>x</a:t>
            </a:r>
            <a:r>
              <a:rPr baseline="-25000" lang="en" sz="2400">
                <a:solidFill>
                  <a:srgbClr val="434343"/>
                </a:solidFill>
                <a:latin typeface="Roboto"/>
                <a:ea typeface="Roboto"/>
                <a:cs typeface="Roboto"/>
                <a:sym typeface="Roboto"/>
              </a:rPr>
              <a:t>2</a:t>
            </a:r>
            <a:endParaRPr baseline="-25000" sz="2400">
              <a:solidFill>
                <a:srgbClr val="434343"/>
              </a:solidFill>
              <a:latin typeface="Roboto"/>
              <a:ea typeface="Roboto"/>
              <a:cs typeface="Roboto"/>
              <a:sym typeface="Roboto"/>
            </a:endParaRPr>
          </a:p>
          <a:p>
            <a:pPr indent="0" lvl="0" marL="0" marR="0" rtl="0" algn="ctr">
              <a:lnSpc>
                <a:spcPct val="100000"/>
              </a:lnSpc>
              <a:spcBef>
                <a:spcPts val="1600"/>
              </a:spcBef>
              <a:spcAft>
                <a:spcPts val="0"/>
              </a:spcAft>
              <a:buNone/>
            </a:pPr>
            <a:r>
              <a:rPr lang="en" sz="2400">
                <a:solidFill>
                  <a:srgbClr val="434343"/>
                </a:solidFill>
                <a:latin typeface="Roboto"/>
                <a:ea typeface="Roboto"/>
                <a:cs typeface="Roboto"/>
                <a:sym typeface="Roboto"/>
              </a:rPr>
              <a:t>If (w</a:t>
            </a:r>
            <a:r>
              <a:rPr baseline="-25000" lang="en" sz="2400">
                <a:solidFill>
                  <a:srgbClr val="434343"/>
                </a:solidFill>
                <a:latin typeface="Roboto"/>
                <a:ea typeface="Roboto"/>
                <a:cs typeface="Roboto"/>
                <a:sym typeface="Roboto"/>
              </a:rPr>
              <a:t>1,</a:t>
            </a:r>
            <a:r>
              <a:rPr lang="en" sz="2400">
                <a:solidFill>
                  <a:srgbClr val="434343"/>
                </a:solidFill>
                <a:latin typeface="Roboto"/>
                <a:ea typeface="Roboto"/>
                <a:cs typeface="Roboto"/>
                <a:sym typeface="Roboto"/>
              </a:rPr>
              <a:t>w</a:t>
            </a:r>
            <a:r>
              <a:rPr baseline="-25000" lang="en" sz="2400">
                <a:solidFill>
                  <a:srgbClr val="434343"/>
                </a:solidFill>
                <a:latin typeface="Roboto"/>
                <a:ea typeface="Roboto"/>
                <a:cs typeface="Roboto"/>
                <a:sym typeface="Roboto"/>
              </a:rPr>
              <a:t>2</a:t>
            </a:r>
            <a:r>
              <a:rPr lang="en" sz="2400">
                <a:solidFill>
                  <a:srgbClr val="434343"/>
                </a:solidFill>
                <a:latin typeface="Roboto"/>
                <a:ea typeface="Roboto"/>
                <a:cs typeface="Roboto"/>
                <a:sym typeface="Roboto"/>
              </a:rPr>
              <a:t>) = (1,-1) Then y = x</a:t>
            </a:r>
            <a:r>
              <a:rPr baseline="-25000" lang="en" sz="2400">
                <a:solidFill>
                  <a:srgbClr val="434343"/>
                </a:solidFill>
                <a:latin typeface="Roboto"/>
                <a:ea typeface="Roboto"/>
                <a:cs typeface="Roboto"/>
                <a:sym typeface="Roboto"/>
              </a:rPr>
              <a:t>1</a:t>
            </a:r>
            <a:r>
              <a:rPr lang="en" sz="2400">
                <a:solidFill>
                  <a:srgbClr val="434343"/>
                </a:solidFill>
                <a:latin typeface="Roboto"/>
                <a:ea typeface="Roboto"/>
                <a:cs typeface="Roboto"/>
                <a:sym typeface="Roboto"/>
              </a:rPr>
              <a:t> - x</a:t>
            </a:r>
            <a:r>
              <a:rPr baseline="-25000" lang="en" sz="2400">
                <a:solidFill>
                  <a:srgbClr val="434343"/>
                </a:solidFill>
                <a:latin typeface="Roboto"/>
                <a:ea typeface="Roboto"/>
                <a:cs typeface="Roboto"/>
                <a:sym typeface="Roboto"/>
              </a:rPr>
              <a:t>2</a:t>
            </a:r>
            <a:endParaRPr sz="2400">
              <a:solidFill>
                <a:srgbClr val="434343"/>
              </a:solidFill>
              <a:latin typeface="Roboto"/>
              <a:ea typeface="Roboto"/>
              <a:cs typeface="Roboto"/>
              <a:sym typeface="Roboto"/>
            </a:endParaRPr>
          </a:p>
          <a:p>
            <a:pPr indent="0" lvl="0" marL="0" marR="0" rtl="0" algn="ctr">
              <a:lnSpc>
                <a:spcPct val="100000"/>
              </a:lnSpc>
              <a:spcBef>
                <a:spcPts val="1600"/>
              </a:spcBef>
              <a:spcAft>
                <a:spcPts val="0"/>
              </a:spcAft>
              <a:buNone/>
            </a:pPr>
            <a:r>
              <a:rPr lang="en" sz="2400">
                <a:solidFill>
                  <a:srgbClr val="434343"/>
                </a:solidFill>
                <a:latin typeface="Roboto"/>
                <a:ea typeface="Roboto"/>
                <a:cs typeface="Roboto"/>
                <a:sym typeface="Roboto"/>
              </a:rPr>
              <a:t>When is y at a maximum?</a:t>
            </a:r>
            <a:endParaRPr sz="2400">
              <a:solidFill>
                <a:srgbClr val="434343"/>
              </a:solidFill>
              <a:latin typeface="Roboto"/>
              <a:ea typeface="Roboto"/>
              <a:cs typeface="Roboto"/>
              <a:sym typeface="Roboto"/>
            </a:endParaRPr>
          </a:p>
          <a:p>
            <a:pPr indent="0" lvl="0" marL="0" rtl="0" algn="ctr">
              <a:lnSpc>
                <a:spcPct val="100000"/>
              </a:lnSpc>
              <a:spcBef>
                <a:spcPts val="1600"/>
              </a:spcBef>
              <a:spcAft>
                <a:spcPts val="0"/>
              </a:spcAft>
              <a:buNone/>
            </a:pPr>
            <a:r>
              <a:rPr lang="en" sz="2400">
                <a:solidFill>
                  <a:srgbClr val="434343"/>
                </a:solidFill>
                <a:latin typeface="Roboto"/>
                <a:ea typeface="Roboto"/>
                <a:cs typeface="Roboto"/>
                <a:sym typeface="Roboto"/>
              </a:rPr>
              <a:t>(x</a:t>
            </a:r>
            <a:r>
              <a:rPr baseline="-25000" lang="en" sz="2400">
                <a:solidFill>
                  <a:srgbClr val="434343"/>
                </a:solidFill>
                <a:latin typeface="Roboto"/>
                <a:ea typeface="Roboto"/>
                <a:cs typeface="Roboto"/>
                <a:sym typeface="Roboto"/>
              </a:rPr>
              <a:t>1,</a:t>
            </a:r>
            <a:r>
              <a:rPr lang="en" sz="2400">
                <a:solidFill>
                  <a:srgbClr val="434343"/>
                </a:solidFill>
                <a:latin typeface="Roboto"/>
                <a:ea typeface="Roboto"/>
                <a:cs typeface="Roboto"/>
                <a:sym typeface="Roboto"/>
              </a:rPr>
              <a:t>x</a:t>
            </a:r>
            <a:r>
              <a:rPr baseline="-25000" lang="en" sz="2400">
                <a:solidFill>
                  <a:srgbClr val="434343"/>
                </a:solidFill>
                <a:latin typeface="Roboto"/>
                <a:ea typeface="Roboto"/>
                <a:cs typeface="Roboto"/>
                <a:sym typeface="Roboto"/>
              </a:rPr>
              <a:t>2</a:t>
            </a:r>
            <a:r>
              <a:rPr lang="en" sz="2400">
                <a:solidFill>
                  <a:srgbClr val="434343"/>
                </a:solidFill>
                <a:latin typeface="Roboto"/>
                <a:ea typeface="Roboto"/>
                <a:cs typeface="Roboto"/>
                <a:sym typeface="Roboto"/>
              </a:rPr>
              <a:t>) = (1,0)</a:t>
            </a:r>
            <a:endParaRPr sz="2400">
              <a:solidFill>
                <a:srgbClr val="434343"/>
              </a:solidFill>
              <a:latin typeface="Roboto"/>
              <a:ea typeface="Roboto"/>
              <a:cs typeface="Roboto"/>
              <a:sym typeface="Roboto"/>
            </a:endParaRPr>
          </a:p>
          <a:p>
            <a:pPr indent="0" lvl="0" marL="0" marR="0" rtl="0" algn="ctr">
              <a:lnSpc>
                <a:spcPct val="115000"/>
              </a:lnSpc>
              <a:spcBef>
                <a:spcPts val="1600"/>
              </a:spcBef>
              <a:spcAft>
                <a:spcPts val="1600"/>
              </a:spcAft>
              <a:buNone/>
            </a:pPr>
            <a:r>
              <a:t/>
            </a:r>
            <a:endParaRPr sz="2400">
              <a:solidFill>
                <a:srgbClr val="434343"/>
              </a:solidFill>
              <a:latin typeface="Roboto"/>
              <a:ea typeface="Roboto"/>
              <a:cs typeface="Roboto"/>
              <a:sym typeface="Roboto"/>
            </a:endParaRPr>
          </a:p>
        </p:txBody>
      </p:sp>
      <p:pic>
        <p:nvPicPr>
          <p:cNvPr descr="watermark.jpg" id="2463" name="Google Shape;2463;p20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64" name="Google Shape;2464;p20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465" name="Google Shape;2465;p208"/>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08"/>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08"/>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08"/>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08"/>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08"/>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08"/>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72" name="Google Shape;2472;p208"/>
          <p:cNvCxnSpPr>
            <a:stCxn id="2465" idx="6"/>
            <a:endCxn id="2468" idx="2"/>
          </p:cNvCxnSpPr>
          <p:nvPr/>
        </p:nvCxnSpPr>
        <p:spPr>
          <a:xfrm rot="10800000">
            <a:off x="4005063" y="1952600"/>
            <a:ext cx="1134000" cy="383400"/>
          </a:xfrm>
          <a:prstGeom prst="straightConnector1">
            <a:avLst/>
          </a:prstGeom>
          <a:noFill/>
          <a:ln cap="flat" cmpd="sng" w="19050">
            <a:solidFill>
              <a:schemeClr val="dk2"/>
            </a:solidFill>
            <a:prstDash val="solid"/>
            <a:round/>
            <a:headEnd len="med" w="med" type="triangle"/>
            <a:tailEnd len="med" w="med" type="none"/>
          </a:ln>
        </p:spPr>
      </p:cxnSp>
      <p:cxnSp>
        <p:nvCxnSpPr>
          <p:cNvPr id="2473" name="Google Shape;2473;p208"/>
          <p:cNvCxnSpPr>
            <a:endCxn id="2471"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474" name="Google Shape;2474;p208"/>
          <p:cNvCxnSpPr>
            <a:endCxn id="2469" idx="2"/>
          </p:cNvCxnSpPr>
          <p:nvPr/>
        </p:nvCxnSpPr>
        <p:spPr>
          <a:xfrm rot="10800000">
            <a:off x="4004938" y="2658075"/>
            <a:ext cx="1134000" cy="416700"/>
          </a:xfrm>
          <a:prstGeom prst="straightConnector1">
            <a:avLst/>
          </a:prstGeom>
          <a:noFill/>
          <a:ln cap="flat" cmpd="sng" w="19050">
            <a:solidFill>
              <a:schemeClr val="dk2"/>
            </a:solidFill>
            <a:prstDash val="solid"/>
            <a:round/>
            <a:headEnd len="med" w="med" type="triangle"/>
            <a:tailEnd len="med" w="med" type="none"/>
          </a:ln>
        </p:spPr>
      </p:cxnSp>
      <p:cxnSp>
        <p:nvCxnSpPr>
          <p:cNvPr id="2475" name="Google Shape;2475;p208"/>
          <p:cNvCxnSpPr>
            <a:stCxn id="2466" idx="6"/>
            <a:endCxn id="2470" idx="2"/>
          </p:cNvCxnSpPr>
          <p:nvPr/>
        </p:nvCxnSpPr>
        <p:spPr>
          <a:xfrm flipH="1">
            <a:off x="4005063" y="3079425"/>
            <a:ext cx="1134000" cy="360000"/>
          </a:xfrm>
          <a:prstGeom prst="straightConnector1">
            <a:avLst/>
          </a:prstGeom>
          <a:noFill/>
          <a:ln cap="flat" cmpd="sng" w="19050">
            <a:solidFill>
              <a:schemeClr val="dk2"/>
            </a:solidFill>
            <a:prstDash val="solid"/>
            <a:round/>
            <a:headEnd len="med" w="med" type="triangle"/>
            <a:tailEnd len="med" w="med" type="none"/>
          </a:ln>
        </p:spPr>
      </p:cxnSp>
      <p:cxnSp>
        <p:nvCxnSpPr>
          <p:cNvPr id="2476" name="Google Shape;2476;p208"/>
          <p:cNvCxnSpPr>
            <a:stCxn id="2477"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478" name="Google Shape;2478;p208"/>
          <p:cNvCxnSpPr>
            <a:stCxn id="2477"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479" name="Google Shape;2479;p208"/>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477" name="Google Shape;2477;p208"/>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08"/>
          <p:cNvSpPr/>
          <p:nvPr/>
        </p:nvSpPr>
        <p:spPr>
          <a:xfrm flipH="1">
            <a:off x="5101138" y="14168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08"/>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08"/>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83" name="Google Shape;2483;p208"/>
          <p:cNvCxnSpPr>
            <a:stCxn id="2482" idx="7"/>
          </p:cNvCxnSpPr>
          <p:nvPr/>
        </p:nvCxnSpPr>
        <p:spPr>
          <a:xfrm rot="10800000">
            <a:off x="5645654" y="1650966"/>
            <a:ext cx="1209000" cy="303900"/>
          </a:xfrm>
          <a:prstGeom prst="straightConnector1">
            <a:avLst/>
          </a:prstGeom>
          <a:noFill/>
          <a:ln cap="flat" cmpd="sng" w="19050">
            <a:solidFill>
              <a:schemeClr val="dk2"/>
            </a:solidFill>
            <a:prstDash val="solid"/>
            <a:round/>
            <a:headEnd len="med" w="med" type="none"/>
            <a:tailEnd len="med" w="med" type="none"/>
          </a:ln>
        </p:spPr>
      </p:cxnSp>
      <p:cxnSp>
        <p:nvCxnSpPr>
          <p:cNvPr id="2484" name="Google Shape;2484;p208"/>
          <p:cNvCxnSpPr>
            <a:stCxn id="2477" idx="7"/>
          </p:cNvCxnSpPr>
          <p:nvPr/>
        </p:nvCxnSpPr>
        <p:spPr>
          <a:xfrm rot="10800000">
            <a:off x="5630954" y="1674691"/>
            <a:ext cx="1223700" cy="1223400"/>
          </a:xfrm>
          <a:prstGeom prst="straightConnector1">
            <a:avLst/>
          </a:prstGeom>
          <a:noFill/>
          <a:ln cap="flat" cmpd="sng" w="19050">
            <a:solidFill>
              <a:schemeClr val="dk2"/>
            </a:solidFill>
            <a:prstDash val="solid"/>
            <a:round/>
            <a:headEnd len="med" w="med" type="none"/>
            <a:tailEnd len="med" w="med" type="none"/>
          </a:ln>
        </p:spPr>
      </p:cxnSp>
      <p:cxnSp>
        <p:nvCxnSpPr>
          <p:cNvPr id="2485" name="Google Shape;2485;p208"/>
          <p:cNvCxnSpPr>
            <a:stCxn id="2482" idx="6"/>
            <a:endCxn id="2465"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486" name="Google Shape;2486;p208"/>
          <p:cNvCxnSpPr>
            <a:stCxn id="2482" idx="5"/>
            <a:endCxn id="2467"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487" name="Google Shape;2487;p208"/>
          <p:cNvCxnSpPr>
            <a:stCxn id="2482" idx="5"/>
            <a:endCxn id="2466"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cxnSp>
        <p:nvCxnSpPr>
          <p:cNvPr id="2488" name="Google Shape;2488;p208"/>
          <p:cNvCxnSpPr>
            <a:stCxn id="2465" idx="6"/>
            <a:endCxn id="2481" idx="2"/>
          </p:cNvCxnSpPr>
          <p:nvPr/>
        </p:nvCxnSpPr>
        <p:spPr>
          <a:xfrm rot="10800000">
            <a:off x="4005063" y="1247000"/>
            <a:ext cx="1134000" cy="1089000"/>
          </a:xfrm>
          <a:prstGeom prst="straightConnector1">
            <a:avLst/>
          </a:prstGeom>
          <a:noFill/>
          <a:ln cap="flat" cmpd="sng" w="19050">
            <a:solidFill>
              <a:schemeClr val="dk2"/>
            </a:solidFill>
            <a:prstDash val="solid"/>
            <a:round/>
            <a:headEnd len="med" w="med" type="triangle"/>
            <a:tailEnd len="med" w="med" type="none"/>
          </a:ln>
        </p:spPr>
      </p:cxnSp>
      <p:sp>
        <p:nvSpPr>
          <p:cNvPr id="2489" name="Google Shape;2489;p208"/>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90" name="Google Shape;2490;p208"/>
          <p:cNvCxnSpPr>
            <a:stCxn id="2467" idx="6"/>
            <a:endCxn id="2489"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sp>
        <p:nvSpPr>
          <p:cNvPr id="2491" name="Google Shape;2491;p208"/>
          <p:cNvSpPr txBox="1"/>
          <p:nvPr>
            <p:ph idx="1" type="body"/>
          </p:nvPr>
        </p:nvSpPr>
        <p:spPr>
          <a:xfrm>
            <a:off x="4133975" y="37072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492" name="Google Shape;2492;p208"/>
          <p:cNvSpPr txBox="1"/>
          <p:nvPr>
            <p:ph idx="1" type="body"/>
          </p:nvPr>
        </p:nvSpPr>
        <p:spPr>
          <a:xfrm>
            <a:off x="4451650" y="431707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sp>
        <p:nvSpPr>
          <p:cNvPr id="2493" name="Google Shape;2493;p208"/>
          <p:cNvSpPr txBox="1"/>
          <p:nvPr>
            <p:ph idx="1" type="body"/>
          </p:nvPr>
        </p:nvSpPr>
        <p:spPr>
          <a:xfrm>
            <a:off x="4106275" y="2390513"/>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494" name="Google Shape;2494;p208"/>
          <p:cNvSpPr txBox="1"/>
          <p:nvPr>
            <p:ph idx="1" type="body"/>
          </p:nvPr>
        </p:nvSpPr>
        <p:spPr>
          <a:xfrm>
            <a:off x="4062925" y="2955263"/>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sp>
        <p:nvSpPr>
          <p:cNvPr id="2495" name="Google Shape;2495;p208"/>
          <p:cNvSpPr txBox="1"/>
          <p:nvPr>
            <p:ph idx="1" type="body"/>
          </p:nvPr>
        </p:nvSpPr>
        <p:spPr>
          <a:xfrm>
            <a:off x="4265175" y="12395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496" name="Google Shape;2496;p208"/>
          <p:cNvSpPr txBox="1"/>
          <p:nvPr>
            <p:ph idx="1" type="body"/>
          </p:nvPr>
        </p:nvSpPr>
        <p:spPr>
          <a:xfrm>
            <a:off x="4027875" y="199172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spTree>
  </p:cSld>
  <p:clrMapOvr>
    <a:masterClrMapping/>
  </p:clrMapOvr>
</p:sld>
</file>

<file path=ppt/slides/slide1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0" name="Shape 2500"/>
        <p:cNvGrpSpPr/>
        <p:nvPr/>
      </p:nvGrpSpPr>
      <p:grpSpPr>
        <a:xfrm>
          <a:off x="0" y="0"/>
          <a:ext cx="0" cy="0"/>
          <a:chOff x="0" y="0"/>
          <a:chExt cx="0" cy="0"/>
        </a:xfrm>
      </p:grpSpPr>
      <p:sp>
        <p:nvSpPr>
          <p:cNvPr id="2501" name="Google Shape;2501;p20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502" name="Google Shape;2502;p209"/>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rtl="0" algn="ctr">
              <a:lnSpc>
                <a:spcPct val="100000"/>
              </a:lnSpc>
              <a:spcBef>
                <a:spcPts val="1600"/>
              </a:spcBef>
              <a:spcAft>
                <a:spcPts val="0"/>
              </a:spcAft>
              <a:buNone/>
            </a:pPr>
            <a:r>
              <a:rPr lang="en" sz="2400">
                <a:solidFill>
                  <a:srgbClr val="434343"/>
                </a:solidFill>
                <a:latin typeface="Roboto"/>
                <a:ea typeface="Roboto"/>
                <a:cs typeface="Roboto"/>
                <a:sym typeface="Roboto"/>
              </a:rPr>
              <a:t>We now have a set of weights that can act as a filter for edge detection!</a:t>
            </a:r>
            <a:endParaRPr sz="2400">
              <a:solidFill>
                <a:srgbClr val="434343"/>
              </a:solidFill>
              <a:latin typeface="Roboto"/>
              <a:ea typeface="Roboto"/>
              <a:cs typeface="Roboto"/>
              <a:sym typeface="Roboto"/>
            </a:endParaRPr>
          </a:p>
          <a:p>
            <a:pPr indent="0" lvl="0" marL="0" rtl="0" algn="ctr">
              <a:lnSpc>
                <a:spcPct val="100000"/>
              </a:lnSpc>
              <a:spcBef>
                <a:spcPts val="1600"/>
              </a:spcBef>
              <a:spcAft>
                <a:spcPts val="0"/>
              </a:spcAft>
              <a:buNone/>
            </a:pPr>
            <a:r>
              <a:rPr lang="en" sz="2400">
                <a:solidFill>
                  <a:srgbClr val="434343"/>
                </a:solidFill>
                <a:latin typeface="Roboto"/>
                <a:ea typeface="Roboto"/>
                <a:cs typeface="Roboto"/>
                <a:sym typeface="Roboto"/>
              </a:rPr>
              <a:t>We can then expand this idea to multiple filters.</a:t>
            </a:r>
            <a:endParaRPr sz="2400">
              <a:solidFill>
                <a:srgbClr val="434343"/>
              </a:solidFill>
              <a:latin typeface="Roboto"/>
              <a:ea typeface="Roboto"/>
              <a:cs typeface="Roboto"/>
              <a:sym typeface="Roboto"/>
            </a:endParaRPr>
          </a:p>
          <a:p>
            <a:pPr indent="0" lvl="0" marL="0" marR="0" rtl="0" algn="ctr">
              <a:lnSpc>
                <a:spcPct val="115000"/>
              </a:lnSpc>
              <a:spcBef>
                <a:spcPts val="1600"/>
              </a:spcBef>
              <a:spcAft>
                <a:spcPts val="1600"/>
              </a:spcAft>
              <a:buNone/>
            </a:pPr>
            <a:r>
              <a:t/>
            </a:r>
            <a:endParaRPr sz="2400">
              <a:solidFill>
                <a:srgbClr val="434343"/>
              </a:solidFill>
              <a:latin typeface="Roboto"/>
              <a:ea typeface="Roboto"/>
              <a:cs typeface="Roboto"/>
              <a:sym typeface="Roboto"/>
            </a:endParaRPr>
          </a:p>
        </p:txBody>
      </p:sp>
      <p:pic>
        <p:nvPicPr>
          <p:cNvPr descr="watermark.jpg" id="2503" name="Google Shape;2503;p20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504" name="Google Shape;2504;p20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505" name="Google Shape;2505;p209"/>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09"/>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09"/>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09"/>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09"/>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09"/>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09"/>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12" name="Google Shape;2512;p209"/>
          <p:cNvCxnSpPr>
            <a:stCxn id="2505" idx="6"/>
            <a:endCxn id="2508" idx="2"/>
          </p:cNvCxnSpPr>
          <p:nvPr/>
        </p:nvCxnSpPr>
        <p:spPr>
          <a:xfrm rot="10800000">
            <a:off x="4005063" y="1952600"/>
            <a:ext cx="1134000" cy="383400"/>
          </a:xfrm>
          <a:prstGeom prst="straightConnector1">
            <a:avLst/>
          </a:prstGeom>
          <a:noFill/>
          <a:ln cap="flat" cmpd="sng" w="19050">
            <a:solidFill>
              <a:schemeClr val="dk2"/>
            </a:solidFill>
            <a:prstDash val="solid"/>
            <a:round/>
            <a:headEnd len="med" w="med" type="triangle"/>
            <a:tailEnd len="med" w="med" type="none"/>
          </a:ln>
        </p:spPr>
      </p:cxnSp>
      <p:cxnSp>
        <p:nvCxnSpPr>
          <p:cNvPr id="2513" name="Google Shape;2513;p209"/>
          <p:cNvCxnSpPr>
            <a:endCxn id="2511"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514" name="Google Shape;2514;p209"/>
          <p:cNvCxnSpPr>
            <a:endCxn id="2509" idx="2"/>
          </p:cNvCxnSpPr>
          <p:nvPr/>
        </p:nvCxnSpPr>
        <p:spPr>
          <a:xfrm rot="10800000">
            <a:off x="4004938" y="2658075"/>
            <a:ext cx="1134000" cy="416700"/>
          </a:xfrm>
          <a:prstGeom prst="straightConnector1">
            <a:avLst/>
          </a:prstGeom>
          <a:noFill/>
          <a:ln cap="flat" cmpd="sng" w="19050">
            <a:solidFill>
              <a:schemeClr val="dk2"/>
            </a:solidFill>
            <a:prstDash val="solid"/>
            <a:round/>
            <a:headEnd len="med" w="med" type="triangle"/>
            <a:tailEnd len="med" w="med" type="none"/>
          </a:ln>
        </p:spPr>
      </p:cxnSp>
      <p:cxnSp>
        <p:nvCxnSpPr>
          <p:cNvPr id="2515" name="Google Shape;2515;p209"/>
          <p:cNvCxnSpPr>
            <a:stCxn id="2506" idx="6"/>
            <a:endCxn id="2510" idx="2"/>
          </p:cNvCxnSpPr>
          <p:nvPr/>
        </p:nvCxnSpPr>
        <p:spPr>
          <a:xfrm flipH="1">
            <a:off x="4005063" y="3079425"/>
            <a:ext cx="1134000" cy="360000"/>
          </a:xfrm>
          <a:prstGeom prst="straightConnector1">
            <a:avLst/>
          </a:prstGeom>
          <a:noFill/>
          <a:ln cap="flat" cmpd="sng" w="19050">
            <a:solidFill>
              <a:schemeClr val="dk2"/>
            </a:solidFill>
            <a:prstDash val="solid"/>
            <a:round/>
            <a:headEnd len="med" w="med" type="triangle"/>
            <a:tailEnd len="med" w="med" type="none"/>
          </a:ln>
        </p:spPr>
      </p:cxnSp>
      <p:cxnSp>
        <p:nvCxnSpPr>
          <p:cNvPr id="2516" name="Google Shape;2516;p209"/>
          <p:cNvCxnSpPr>
            <a:stCxn id="2517"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518" name="Google Shape;2518;p209"/>
          <p:cNvCxnSpPr>
            <a:stCxn id="2517"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519" name="Google Shape;2519;p209"/>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517" name="Google Shape;2517;p209"/>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09"/>
          <p:cNvSpPr/>
          <p:nvPr/>
        </p:nvSpPr>
        <p:spPr>
          <a:xfrm flipH="1">
            <a:off x="5101138" y="14168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09"/>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09"/>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23" name="Google Shape;2523;p209"/>
          <p:cNvCxnSpPr>
            <a:stCxn id="2522" idx="7"/>
          </p:cNvCxnSpPr>
          <p:nvPr/>
        </p:nvCxnSpPr>
        <p:spPr>
          <a:xfrm rot="10800000">
            <a:off x="5645654" y="1650966"/>
            <a:ext cx="1209000" cy="303900"/>
          </a:xfrm>
          <a:prstGeom prst="straightConnector1">
            <a:avLst/>
          </a:prstGeom>
          <a:noFill/>
          <a:ln cap="flat" cmpd="sng" w="19050">
            <a:solidFill>
              <a:schemeClr val="dk2"/>
            </a:solidFill>
            <a:prstDash val="solid"/>
            <a:round/>
            <a:headEnd len="med" w="med" type="none"/>
            <a:tailEnd len="med" w="med" type="none"/>
          </a:ln>
        </p:spPr>
      </p:cxnSp>
      <p:cxnSp>
        <p:nvCxnSpPr>
          <p:cNvPr id="2524" name="Google Shape;2524;p209"/>
          <p:cNvCxnSpPr>
            <a:stCxn id="2517" idx="7"/>
          </p:cNvCxnSpPr>
          <p:nvPr/>
        </p:nvCxnSpPr>
        <p:spPr>
          <a:xfrm rot="10800000">
            <a:off x="5630954" y="1674691"/>
            <a:ext cx="1223700" cy="1223400"/>
          </a:xfrm>
          <a:prstGeom prst="straightConnector1">
            <a:avLst/>
          </a:prstGeom>
          <a:noFill/>
          <a:ln cap="flat" cmpd="sng" w="19050">
            <a:solidFill>
              <a:schemeClr val="dk2"/>
            </a:solidFill>
            <a:prstDash val="solid"/>
            <a:round/>
            <a:headEnd len="med" w="med" type="none"/>
            <a:tailEnd len="med" w="med" type="none"/>
          </a:ln>
        </p:spPr>
      </p:cxnSp>
      <p:cxnSp>
        <p:nvCxnSpPr>
          <p:cNvPr id="2525" name="Google Shape;2525;p209"/>
          <p:cNvCxnSpPr>
            <a:stCxn id="2522" idx="6"/>
            <a:endCxn id="2505"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526" name="Google Shape;2526;p209"/>
          <p:cNvCxnSpPr>
            <a:stCxn id="2522" idx="5"/>
            <a:endCxn id="2507"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527" name="Google Shape;2527;p209"/>
          <p:cNvCxnSpPr>
            <a:stCxn id="2522" idx="5"/>
            <a:endCxn id="2506"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cxnSp>
        <p:nvCxnSpPr>
          <p:cNvPr id="2528" name="Google Shape;2528;p209"/>
          <p:cNvCxnSpPr>
            <a:stCxn id="2505" idx="6"/>
            <a:endCxn id="2521" idx="2"/>
          </p:cNvCxnSpPr>
          <p:nvPr/>
        </p:nvCxnSpPr>
        <p:spPr>
          <a:xfrm rot="10800000">
            <a:off x="4005063" y="1247000"/>
            <a:ext cx="1134000" cy="1089000"/>
          </a:xfrm>
          <a:prstGeom prst="straightConnector1">
            <a:avLst/>
          </a:prstGeom>
          <a:noFill/>
          <a:ln cap="flat" cmpd="sng" w="19050">
            <a:solidFill>
              <a:schemeClr val="dk2"/>
            </a:solidFill>
            <a:prstDash val="solid"/>
            <a:round/>
            <a:headEnd len="med" w="med" type="triangle"/>
            <a:tailEnd len="med" w="med" type="none"/>
          </a:ln>
        </p:spPr>
      </p:cxnSp>
      <p:sp>
        <p:nvSpPr>
          <p:cNvPr id="2529" name="Google Shape;2529;p209"/>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30" name="Google Shape;2530;p209"/>
          <p:cNvCxnSpPr>
            <a:stCxn id="2507" idx="6"/>
            <a:endCxn id="2529"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sp>
        <p:nvSpPr>
          <p:cNvPr id="2531" name="Google Shape;2531;p209"/>
          <p:cNvSpPr txBox="1"/>
          <p:nvPr>
            <p:ph idx="1" type="body"/>
          </p:nvPr>
        </p:nvSpPr>
        <p:spPr>
          <a:xfrm>
            <a:off x="4133975" y="37072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532" name="Google Shape;2532;p209"/>
          <p:cNvSpPr txBox="1"/>
          <p:nvPr>
            <p:ph idx="1" type="body"/>
          </p:nvPr>
        </p:nvSpPr>
        <p:spPr>
          <a:xfrm>
            <a:off x="4451650" y="431707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sp>
        <p:nvSpPr>
          <p:cNvPr id="2533" name="Google Shape;2533;p209"/>
          <p:cNvSpPr txBox="1"/>
          <p:nvPr>
            <p:ph idx="1" type="body"/>
          </p:nvPr>
        </p:nvSpPr>
        <p:spPr>
          <a:xfrm>
            <a:off x="4106275" y="2390513"/>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534" name="Google Shape;2534;p209"/>
          <p:cNvSpPr txBox="1"/>
          <p:nvPr>
            <p:ph idx="1" type="body"/>
          </p:nvPr>
        </p:nvSpPr>
        <p:spPr>
          <a:xfrm>
            <a:off x="4062925" y="2955263"/>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sp>
        <p:nvSpPr>
          <p:cNvPr id="2535" name="Google Shape;2535;p209"/>
          <p:cNvSpPr txBox="1"/>
          <p:nvPr>
            <p:ph idx="1" type="body"/>
          </p:nvPr>
        </p:nvSpPr>
        <p:spPr>
          <a:xfrm>
            <a:off x="4265175" y="12395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536" name="Google Shape;2536;p209"/>
          <p:cNvSpPr txBox="1"/>
          <p:nvPr>
            <p:ph idx="1" type="body"/>
          </p:nvPr>
        </p:nvSpPr>
        <p:spPr>
          <a:xfrm>
            <a:off x="4027875" y="199172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spTree>
  </p:cSld>
  <p:clrMapOvr>
    <a:masterClrMapping/>
  </p:clrMapOvr>
</p:sld>
</file>

<file path=ppt/slides/slide1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0" name="Shape 2540"/>
        <p:cNvGrpSpPr/>
        <p:nvPr/>
      </p:nvGrpSpPr>
      <p:grpSpPr>
        <a:xfrm>
          <a:off x="0" y="0"/>
          <a:ext cx="0" cy="0"/>
          <a:chOff x="0" y="0"/>
          <a:chExt cx="0" cy="0"/>
        </a:xfrm>
      </p:grpSpPr>
      <p:sp>
        <p:nvSpPr>
          <p:cNvPr id="2541" name="Google Shape;2541;p21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542" name="Google Shape;2542;p210"/>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0"/>
              </a:spcAft>
              <a:buNone/>
            </a:pPr>
            <a:r>
              <a:rPr lang="en" sz="2400">
                <a:solidFill>
                  <a:srgbClr val="434343"/>
                </a:solidFill>
                <a:latin typeface="Roboto"/>
                <a:ea typeface="Roboto"/>
                <a:cs typeface="Roboto"/>
                <a:sym typeface="Roboto"/>
              </a:rPr>
              <a:t>Filters: 1</a:t>
            </a:r>
            <a:endParaRPr sz="2400">
              <a:solidFill>
                <a:srgbClr val="434343"/>
              </a:solidFill>
              <a:latin typeface="Roboto"/>
              <a:ea typeface="Roboto"/>
              <a:cs typeface="Roboto"/>
              <a:sym typeface="Roboto"/>
            </a:endParaRPr>
          </a:p>
          <a:p>
            <a:pPr indent="0" lvl="0" marL="0" marR="0" rtl="0" algn="l">
              <a:lnSpc>
                <a:spcPct val="115000"/>
              </a:lnSpc>
              <a:spcBef>
                <a:spcPts val="1600"/>
              </a:spcBef>
              <a:spcAft>
                <a:spcPts val="0"/>
              </a:spcAft>
              <a:buNone/>
            </a:pPr>
            <a:r>
              <a:rPr lang="en" sz="2400">
                <a:solidFill>
                  <a:srgbClr val="434343"/>
                </a:solidFill>
                <a:latin typeface="Roboto"/>
                <a:ea typeface="Roboto"/>
                <a:cs typeface="Roboto"/>
                <a:sym typeface="Roboto"/>
              </a:rPr>
              <a:t>Filter Size: 2</a:t>
            </a:r>
            <a:endParaRPr sz="2400">
              <a:solidFill>
                <a:srgbClr val="434343"/>
              </a:solidFill>
              <a:latin typeface="Roboto"/>
              <a:ea typeface="Roboto"/>
              <a:cs typeface="Roboto"/>
              <a:sym typeface="Roboto"/>
            </a:endParaRPr>
          </a:p>
          <a:p>
            <a:pPr indent="0" lvl="0" marL="0" marR="0" rtl="0" algn="l">
              <a:lnSpc>
                <a:spcPct val="115000"/>
              </a:lnSpc>
              <a:spcBef>
                <a:spcPts val="1600"/>
              </a:spcBef>
              <a:spcAft>
                <a:spcPts val="1600"/>
              </a:spcAft>
              <a:buNone/>
            </a:pPr>
            <a:r>
              <a:rPr lang="en" sz="2400">
                <a:solidFill>
                  <a:srgbClr val="434343"/>
                </a:solidFill>
                <a:latin typeface="Roboto"/>
                <a:ea typeface="Roboto"/>
                <a:cs typeface="Roboto"/>
                <a:sym typeface="Roboto"/>
              </a:rPr>
              <a:t>Stride: 2</a:t>
            </a:r>
            <a:endParaRPr sz="2400">
              <a:solidFill>
                <a:srgbClr val="434343"/>
              </a:solidFill>
              <a:latin typeface="Roboto"/>
              <a:ea typeface="Roboto"/>
              <a:cs typeface="Roboto"/>
              <a:sym typeface="Roboto"/>
            </a:endParaRPr>
          </a:p>
        </p:txBody>
      </p:sp>
      <p:pic>
        <p:nvPicPr>
          <p:cNvPr descr="watermark.jpg" id="2543" name="Google Shape;2543;p21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544" name="Google Shape;2544;p21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545" name="Google Shape;2545;p210"/>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10"/>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10"/>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210"/>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210"/>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10"/>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10"/>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52" name="Google Shape;2552;p210"/>
          <p:cNvCxnSpPr>
            <a:stCxn id="2545" idx="6"/>
            <a:endCxn id="2548" idx="2"/>
          </p:cNvCxnSpPr>
          <p:nvPr/>
        </p:nvCxnSpPr>
        <p:spPr>
          <a:xfrm rot="10800000">
            <a:off x="4005063" y="1952600"/>
            <a:ext cx="1134000" cy="383400"/>
          </a:xfrm>
          <a:prstGeom prst="straightConnector1">
            <a:avLst/>
          </a:prstGeom>
          <a:noFill/>
          <a:ln cap="flat" cmpd="sng" w="19050">
            <a:solidFill>
              <a:schemeClr val="dk2"/>
            </a:solidFill>
            <a:prstDash val="solid"/>
            <a:round/>
            <a:headEnd len="med" w="med" type="triangle"/>
            <a:tailEnd len="med" w="med" type="none"/>
          </a:ln>
        </p:spPr>
      </p:cxnSp>
      <p:cxnSp>
        <p:nvCxnSpPr>
          <p:cNvPr id="2553" name="Google Shape;2553;p210"/>
          <p:cNvCxnSpPr>
            <a:endCxn id="2551"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554" name="Google Shape;2554;p210"/>
          <p:cNvCxnSpPr>
            <a:endCxn id="2549" idx="2"/>
          </p:cNvCxnSpPr>
          <p:nvPr/>
        </p:nvCxnSpPr>
        <p:spPr>
          <a:xfrm rot="10800000">
            <a:off x="4004938" y="2658075"/>
            <a:ext cx="1134000" cy="416700"/>
          </a:xfrm>
          <a:prstGeom prst="straightConnector1">
            <a:avLst/>
          </a:prstGeom>
          <a:noFill/>
          <a:ln cap="flat" cmpd="sng" w="19050">
            <a:solidFill>
              <a:schemeClr val="dk2"/>
            </a:solidFill>
            <a:prstDash val="solid"/>
            <a:round/>
            <a:headEnd len="med" w="med" type="triangle"/>
            <a:tailEnd len="med" w="med" type="none"/>
          </a:ln>
        </p:spPr>
      </p:cxnSp>
      <p:cxnSp>
        <p:nvCxnSpPr>
          <p:cNvPr id="2555" name="Google Shape;2555;p210"/>
          <p:cNvCxnSpPr>
            <a:stCxn id="2546" idx="6"/>
            <a:endCxn id="2550" idx="2"/>
          </p:cNvCxnSpPr>
          <p:nvPr/>
        </p:nvCxnSpPr>
        <p:spPr>
          <a:xfrm flipH="1">
            <a:off x="4005063" y="3079425"/>
            <a:ext cx="1134000" cy="360000"/>
          </a:xfrm>
          <a:prstGeom prst="straightConnector1">
            <a:avLst/>
          </a:prstGeom>
          <a:noFill/>
          <a:ln cap="flat" cmpd="sng" w="19050">
            <a:solidFill>
              <a:schemeClr val="dk2"/>
            </a:solidFill>
            <a:prstDash val="solid"/>
            <a:round/>
            <a:headEnd len="med" w="med" type="triangle"/>
            <a:tailEnd len="med" w="med" type="none"/>
          </a:ln>
        </p:spPr>
      </p:cxnSp>
      <p:cxnSp>
        <p:nvCxnSpPr>
          <p:cNvPr id="2556" name="Google Shape;2556;p210"/>
          <p:cNvCxnSpPr>
            <a:stCxn id="2557"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558" name="Google Shape;2558;p210"/>
          <p:cNvCxnSpPr>
            <a:stCxn id="2557"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559" name="Google Shape;2559;p210"/>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557" name="Google Shape;2557;p210"/>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10"/>
          <p:cNvSpPr/>
          <p:nvPr/>
        </p:nvSpPr>
        <p:spPr>
          <a:xfrm flipH="1">
            <a:off x="5122663" y="13406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10"/>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10"/>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63" name="Google Shape;2563;p210"/>
          <p:cNvCxnSpPr>
            <a:stCxn id="2562" idx="7"/>
            <a:endCxn id="2560" idx="2"/>
          </p:cNvCxnSpPr>
          <p:nvPr/>
        </p:nvCxnSpPr>
        <p:spPr>
          <a:xfrm rot="10800000">
            <a:off x="5658554" y="1608366"/>
            <a:ext cx="1196100" cy="346500"/>
          </a:xfrm>
          <a:prstGeom prst="straightConnector1">
            <a:avLst/>
          </a:prstGeom>
          <a:noFill/>
          <a:ln cap="flat" cmpd="sng" w="19050">
            <a:solidFill>
              <a:schemeClr val="dk2"/>
            </a:solidFill>
            <a:prstDash val="solid"/>
            <a:round/>
            <a:headEnd len="med" w="med" type="none"/>
            <a:tailEnd len="med" w="med" type="none"/>
          </a:ln>
        </p:spPr>
      </p:cxnSp>
      <p:cxnSp>
        <p:nvCxnSpPr>
          <p:cNvPr id="2564" name="Google Shape;2564;p210"/>
          <p:cNvCxnSpPr>
            <a:stCxn id="2557" idx="7"/>
            <a:endCxn id="2560" idx="2"/>
          </p:cNvCxnSpPr>
          <p:nvPr/>
        </p:nvCxnSpPr>
        <p:spPr>
          <a:xfrm rot="10800000">
            <a:off x="5658554" y="1608391"/>
            <a:ext cx="1196100" cy="1289700"/>
          </a:xfrm>
          <a:prstGeom prst="straightConnector1">
            <a:avLst/>
          </a:prstGeom>
          <a:noFill/>
          <a:ln cap="flat" cmpd="sng" w="19050">
            <a:solidFill>
              <a:schemeClr val="dk2"/>
            </a:solidFill>
            <a:prstDash val="solid"/>
            <a:round/>
            <a:headEnd len="med" w="med" type="none"/>
            <a:tailEnd len="med" w="med" type="none"/>
          </a:ln>
        </p:spPr>
      </p:cxnSp>
      <p:cxnSp>
        <p:nvCxnSpPr>
          <p:cNvPr id="2565" name="Google Shape;2565;p210"/>
          <p:cNvCxnSpPr>
            <a:stCxn id="2562" idx="6"/>
            <a:endCxn id="2545"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566" name="Google Shape;2566;p210"/>
          <p:cNvCxnSpPr>
            <a:stCxn id="2562" idx="5"/>
            <a:endCxn id="2547"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567" name="Google Shape;2567;p210"/>
          <p:cNvCxnSpPr>
            <a:stCxn id="2562" idx="5"/>
            <a:endCxn id="2546"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cxnSp>
        <p:nvCxnSpPr>
          <p:cNvPr id="2568" name="Google Shape;2568;p210"/>
          <p:cNvCxnSpPr>
            <a:stCxn id="2545" idx="6"/>
            <a:endCxn id="2561" idx="2"/>
          </p:cNvCxnSpPr>
          <p:nvPr/>
        </p:nvCxnSpPr>
        <p:spPr>
          <a:xfrm rot="10800000">
            <a:off x="4005063" y="1247000"/>
            <a:ext cx="1134000" cy="1089000"/>
          </a:xfrm>
          <a:prstGeom prst="straightConnector1">
            <a:avLst/>
          </a:prstGeom>
          <a:noFill/>
          <a:ln cap="flat" cmpd="sng" w="19050">
            <a:solidFill>
              <a:schemeClr val="dk2"/>
            </a:solidFill>
            <a:prstDash val="solid"/>
            <a:round/>
            <a:headEnd len="med" w="med" type="triangle"/>
            <a:tailEnd len="med" w="med" type="none"/>
          </a:ln>
        </p:spPr>
      </p:cxnSp>
      <p:sp>
        <p:nvSpPr>
          <p:cNvPr id="2569" name="Google Shape;2569;p210"/>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70" name="Google Shape;2570;p210"/>
          <p:cNvCxnSpPr>
            <a:stCxn id="2547" idx="6"/>
            <a:endCxn id="2569"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sp>
        <p:nvSpPr>
          <p:cNvPr id="2571" name="Google Shape;2571;p210"/>
          <p:cNvSpPr txBox="1"/>
          <p:nvPr>
            <p:ph idx="1" type="body"/>
          </p:nvPr>
        </p:nvSpPr>
        <p:spPr>
          <a:xfrm>
            <a:off x="4133975" y="37072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572" name="Google Shape;2572;p210"/>
          <p:cNvSpPr txBox="1"/>
          <p:nvPr>
            <p:ph idx="1" type="body"/>
          </p:nvPr>
        </p:nvSpPr>
        <p:spPr>
          <a:xfrm>
            <a:off x="4205075" y="445922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sp>
        <p:nvSpPr>
          <p:cNvPr id="2573" name="Google Shape;2573;p210"/>
          <p:cNvSpPr txBox="1"/>
          <p:nvPr>
            <p:ph idx="1" type="body"/>
          </p:nvPr>
        </p:nvSpPr>
        <p:spPr>
          <a:xfrm>
            <a:off x="4106275" y="2390513"/>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0000FF"/>
                </a:solidFill>
                <a:latin typeface="Montserrat"/>
                <a:ea typeface="Montserrat"/>
                <a:cs typeface="Montserrat"/>
                <a:sym typeface="Montserrat"/>
              </a:rPr>
              <a:t>w1</a:t>
            </a:r>
            <a:endParaRPr>
              <a:solidFill>
                <a:srgbClr val="0000FF"/>
              </a:solidFill>
              <a:latin typeface="Montserrat"/>
              <a:ea typeface="Montserrat"/>
              <a:cs typeface="Montserrat"/>
              <a:sym typeface="Montserrat"/>
            </a:endParaRPr>
          </a:p>
        </p:txBody>
      </p:sp>
      <p:sp>
        <p:nvSpPr>
          <p:cNvPr id="2574" name="Google Shape;2574;p210"/>
          <p:cNvSpPr txBox="1"/>
          <p:nvPr>
            <p:ph idx="1" type="body"/>
          </p:nvPr>
        </p:nvSpPr>
        <p:spPr>
          <a:xfrm>
            <a:off x="4062925" y="2955263"/>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0000FF"/>
                </a:solidFill>
                <a:latin typeface="Montserrat"/>
                <a:ea typeface="Montserrat"/>
                <a:cs typeface="Montserrat"/>
                <a:sym typeface="Montserrat"/>
              </a:rPr>
              <a:t>w2</a:t>
            </a:r>
            <a:endParaRPr>
              <a:solidFill>
                <a:srgbClr val="0000FF"/>
              </a:solidFill>
              <a:latin typeface="Montserrat"/>
              <a:ea typeface="Montserrat"/>
              <a:cs typeface="Montserrat"/>
              <a:sym typeface="Montserrat"/>
            </a:endParaRPr>
          </a:p>
        </p:txBody>
      </p:sp>
      <p:sp>
        <p:nvSpPr>
          <p:cNvPr id="2575" name="Google Shape;2575;p210"/>
          <p:cNvSpPr txBox="1"/>
          <p:nvPr>
            <p:ph idx="1" type="body"/>
          </p:nvPr>
        </p:nvSpPr>
        <p:spPr>
          <a:xfrm>
            <a:off x="4205075" y="119947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FF9900"/>
                </a:solidFill>
                <a:latin typeface="Montserrat"/>
                <a:ea typeface="Montserrat"/>
                <a:cs typeface="Montserrat"/>
                <a:sym typeface="Montserrat"/>
              </a:rPr>
              <a:t>w1</a:t>
            </a:r>
            <a:endParaRPr>
              <a:solidFill>
                <a:srgbClr val="FF9900"/>
              </a:solidFill>
              <a:latin typeface="Montserrat"/>
              <a:ea typeface="Montserrat"/>
              <a:cs typeface="Montserrat"/>
              <a:sym typeface="Montserrat"/>
            </a:endParaRPr>
          </a:p>
        </p:txBody>
      </p:sp>
      <p:sp>
        <p:nvSpPr>
          <p:cNvPr id="2576" name="Google Shape;2576;p210"/>
          <p:cNvSpPr txBox="1"/>
          <p:nvPr>
            <p:ph idx="1" type="body"/>
          </p:nvPr>
        </p:nvSpPr>
        <p:spPr>
          <a:xfrm>
            <a:off x="4027875" y="1683588"/>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FF9900"/>
                </a:solidFill>
                <a:latin typeface="Montserrat"/>
                <a:ea typeface="Montserrat"/>
                <a:cs typeface="Montserrat"/>
                <a:sym typeface="Montserrat"/>
              </a:rPr>
              <a:t>w2</a:t>
            </a:r>
            <a:endParaRPr>
              <a:solidFill>
                <a:srgbClr val="FF9900"/>
              </a:solidFill>
              <a:latin typeface="Montserrat"/>
              <a:ea typeface="Montserrat"/>
              <a:cs typeface="Montserrat"/>
              <a:sym typeface="Montserrat"/>
            </a:endParaRPr>
          </a:p>
        </p:txBody>
      </p:sp>
    </p:spTree>
  </p:cSld>
  <p:clrMapOvr>
    <a:masterClrMapping/>
  </p:clrMapOvr>
</p:sld>
</file>

<file path=ppt/slides/slide1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0" name="Shape 2580"/>
        <p:cNvGrpSpPr/>
        <p:nvPr/>
      </p:nvGrpSpPr>
      <p:grpSpPr>
        <a:xfrm>
          <a:off x="0" y="0"/>
          <a:ext cx="0" cy="0"/>
          <a:chOff x="0" y="0"/>
          <a:chExt cx="0" cy="0"/>
        </a:xfrm>
      </p:grpSpPr>
      <p:sp>
        <p:nvSpPr>
          <p:cNvPr id="2581" name="Google Shape;2581;p21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582" name="Google Shape;2582;p211"/>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0"/>
              </a:spcAft>
              <a:buNone/>
            </a:pPr>
            <a:r>
              <a:rPr lang="en" sz="2400">
                <a:solidFill>
                  <a:srgbClr val="434343"/>
                </a:solidFill>
                <a:latin typeface="Roboto"/>
                <a:ea typeface="Roboto"/>
                <a:cs typeface="Roboto"/>
                <a:sym typeface="Roboto"/>
              </a:rPr>
              <a:t>Filters: 1</a:t>
            </a:r>
            <a:endParaRPr sz="2400">
              <a:solidFill>
                <a:srgbClr val="434343"/>
              </a:solidFill>
              <a:latin typeface="Roboto"/>
              <a:ea typeface="Roboto"/>
              <a:cs typeface="Roboto"/>
              <a:sym typeface="Roboto"/>
            </a:endParaRPr>
          </a:p>
          <a:p>
            <a:pPr indent="0" lvl="0" marL="0" marR="0" rtl="0" algn="l">
              <a:lnSpc>
                <a:spcPct val="115000"/>
              </a:lnSpc>
              <a:spcBef>
                <a:spcPts val="1600"/>
              </a:spcBef>
              <a:spcAft>
                <a:spcPts val="0"/>
              </a:spcAft>
              <a:buNone/>
            </a:pPr>
            <a:r>
              <a:rPr lang="en" sz="2400">
                <a:solidFill>
                  <a:srgbClr val="434343"/>
                </a:solidFill>
                <a:latin typeface="Roboto"/>
                <a:ea typeface="Roboto"/>
                <a:cs typeface="Roboto"/>
                <a:sym typeface="Roboto"/>
              </a:rPr>
              <a:t>Filter Size: 2</a:t>
            </a:r>
            <a:endParaRPr sz="2400">
              <a:solidFill>
                <a:srgbClr val="434343"/>
              </a:solidFill>
              <a:latin typeface="Roboto"/>
              <a:ea typeface="Roboto"/>
              <a:cs typeface="Roboto"/>
              <a:sym typeface="Roboto"/>
            </a:endParaRPr>
          </a:p>
          <a:p>
            <a:pPr indent="0" lvl="0" marL="0" marR="0" rtl="0" algn="l">
              <a:lnSpc>
                <a:spcPct val="115000"/>
              </a:lnSpc>
              <a:spcBef>
                <a:spcPts val="1600"/>
              </a:spcBef>
              <a:spcAft>
                <a:spcPts val="1600"/>
              </a:spcAft>
              <a:buNone/>
            </a:pPr>
            <a:r>
              <a:rPr lang="en" sz="2400">
                <a:solidFill>
                  <a:srgbClr val="434343"/>
                </a:solidFill>
                <a:latin typeface="Roboto"/>
                <a:ea typeface="Roboto"/>
                <a:cs typeface="Roboto"/>
                <a:sym typeface="Roboto"/>
              </a:rPr>
              <a:t>Stride: 1 (1 Unit at a time)</a:t>
            </a:r>
            <a:endParaRPr sz="2400">
              <a:solidFill>
                <a:srgbClr val="434343"/>
              </a:solidFill>
              <a:latin typeface="Roboto"/>
              <a:ea typeface="Roboto"/>
              <a:cs typeface="Roboto"/>
              <a:sym typeface="Roboto"/>
            </a:endParaRPr>
          </a:p>
        </p:txBody>
      </p:sp>
      <p:pic>
        <p:nvPicPr>
          <p:cNvPr descr="watermark.jpg" id="2583" name="Google Shape;2583;p21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584" name="Google Shape;2584;p21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585" name="Google Shape;2585;p211"/>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11"/>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11"/>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11"/>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11"/>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11"/>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11"/>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92" name="Google Shape;2592;p211"/>
          <p:cNvCxnSpPr>
            <a:endCxn id="2591"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593" name="Google Shape;2593;p211"/>
          <p:cNvCxnSpPr>
            <a:stCxn id="2594" idx="6"/>
            <a:endCxn id="2589" idx="2"/>
          </p:cNvCxnSpPr>
          <p:nvPr/>
        </p:nvCxnSpPr>
        <p:spPr>
          <a:xfrm flipH="1">
            <a:off x="4004863" y="1608500"/>
            <a:ext cx="1117800" cy="1049700"/>
          </a:xfrm>
          <a:prstGeom prst="straightConnector1">
            <a:avLst/>
          </a:prstGeom>
          <a:noFill/>
          <a:ln cap="flat" cmpd="sng" w="19050">
            <a:solidFill>
              <a:srgbClr val="FF0000"/>
            </a:solidFill>
            <a:prstDash val="solid"/>
            <a:round/>
            <a:headEnd len="med" w="med" type="triangle"/>
            <a:tailEnd len="med" w="med" type="none"/>
          </a:ln>
        </p:spPr>
      </p:cxnSp>
      <p:cxnSp>
        <p:nvCxnSpPr>
          <p:cNvPr id="2595" name="Google Shape;2595;p211"/>
          <p:cNvCxnSpPr>
            <a:stCxn id="2586" idx="6"/>
            <a:endCxn id="2591" idx="1"/>
          </p:cNvCxnSpPr>
          <p:nvPr/>
        </p:nvCxnSpPr>
        <p:spPr>
          <a:xfrm flipH="1">
            <a:off x="3949263" y="3079425"/>
            <a:ext cx="1189800" cy="951900"/>
          </a:xfrm>
          <a:prstGeom prst="straightConnector1">
            <a:avLst/>
          </a:prstGeom>
          <a:noFill/>
          <a:ln cap="flat" cmpd="sng" w="19050">
            <a:solidFill>
              <a:srgbClr val="0000FF"/>
            </a:solidFill>
            <a:prstDash val="solid"/>
            <a:round/>
            <a:headEnd len="med" w="med" type="triangle"/>
            <a:tailEnd len="med" w="med" type="none"/>
          </a:ln>
        </p:spPr>
      </p:cxnSp>
      <p:cxnSp>
        <p:nvCxnSpPr>
          <p:cNvPr id="2596" name="Google Shape;2596;p211"/>
          <p:cNvCxnSpPr>
            <a:stCxn id="2597"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598" name="Google Shape;2598;p211"/>
          <p:cNvCxnSpPr>
            <a:stCxn id="2597"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599" name="Google Shape;2599;p211"/>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597" name="Google Shape;2597;p211"/>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11"/>
          <p:cNvSpPr/>
          <p:nvPr/>
        </p:nvSpPr>
        <p:spPr>
          <a:xfrm flipH="1">
            <a:off x="5122663" y="13406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11"/>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11"/>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02" name="Google Shape;2602;p211"/>
          <p:cNvCxnSpPr>
            <a:stCxn id="2601" idx="7"/>
            <a:endCxn id="2594" idx="2"/>
          </p:cNvCxnSpPr>
          <p:nvPr/>
        </p:nvCxnSpPr>
        <p:spPr>
          <a:xfrm rot="10800000">
            <a:off x="5658554" y="1608366"/>
            <a:ext cx="1196100" cy="346500"/>
          </a:xfrm>
          <a:prstGeom prst="straightConnector1">
            <a:avLst/>
          </a:prstGeom>
          <a:noFill/>
          <a:ln cap="flat" cmpd="sng" w="19050">
            <a:solidFill>
              <a:schemeClr val="dk2"/>
            </a:solidFill>
            <a:prstDash val="solid"/>
            <a:round/>
            <a:headEnd len="med" w="med" type="none"/>
            <a:tailEnd len="med" w="med" type="none"/>
          </a:ln>
        </p:spPr>
      </p:cxnSp>
      <p:cxnSp>
        <p:nvCxnSpPr>
          <p:cNvPr id="2603" name="Google Shape;2603;p211"/>
          <p:cNvCxnSpPr>
            <a:stCxn id="2597" idx="7"/>
            <a:endCxn id="2594" idx="2"/>
          </p:cNvCxnSpPr>
          <p:nvPr/>
        </p:nvCxnSpPr>
        <p:spPr>
          <a:xfrm rot="10800000">
            <a:off x="5658554" y="1608391"/>
            <a:ext cx="1196100" cy="1289700"/>
          </a:xfrm>
          <a:prstGeom prst="straightConnector1">
            <a:avLst/>
          </a:prstGeom>
          <a:noFill/>
          <a:ln cap="flat" cmpd="sng" w="19050">
            <a:solidFill>
              <a:schemeClr val="dk2"/>
            </a:solidFill>
            <a:prstDash val="solid"/>
            <a:round/>
            <a:headEnd len="med" w="med" type="none"/>
            <a:tailEnd len="med" w="med" type="none"/>
          </a:ln>
        </p:spPr>
      </p:cxnSp>
      <p:cxnSp>
        <p:nvCxnSpPr>
          <p:cNvPr id="2604" name="Google Shape;2604;p211"/>
          <p:cNvCxnSpPr>
            <a:stCxn id="2601" idx="6"/>
            <a:endCxn id="2585"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605" name="Google Shape;2605;p211"/>
          <p:cNvCxnSpPr>
            <a:stCxn id="2601" idx="5"/>
            <a:endCxn id="2587"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606" name="Google Shape;2606;p211"/>
          <p:cNvCxnSpPr>
            <a:stCxn id="2601" idx="5"/>
            <a:endCxn id="2586"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sp>
        <p:nvSpPr>
          <p:cNvPr id="2607" name="Google Shape;2607;p211"/>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08" name="Google Shape;2608;p211"/>
          <p:cNvCxnSpPr>
            <a:stCxn id="2587" idx="6"/>
            <a:endCxn id="2607"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sp>
        <p:nvSpPr>
          <p:cNvPr id="2609" name="Google Shape;2609;p211"/>
          <p:cNvSpPr txBox="1"/>
          <p:nvPr>
            <p:ph idx="1" type="body"/>
          </p:nvPr>
        </p:nvSpPr>
        <p:spPr>
          <a:xfrm>
            <a:off x="4133975" y="37072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610" name="Google Shape;2610;p211"/>
          <p:cNvSpPr txBox="1"/>
          <p:nvPr>
            <p:ph idx="1" type="body"/>
          </p:nvPr>
        </p:nvSpPr>
        <p:spPr>
          <a:xfrm>
            <a:off x="4205075" y="445922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cxnSp>
        <p:nvCxnSpPr>
          <p:cNvPr id="2611" name="Google Shape;2611;p211"/>
          <p:cNvCxnSpPr>
            <a:stCxn id="2586" idx="6"/>
            <a:endCxn id="2590" idx="2"/>
          </p:cNvCxnSpPr>
          <p:nvPr/>
        </p:nvCxnSpPr>
        <p:spPr>
          <a:xfrm flipH="1">
            <a:off x="4005063" y="3079425"/>
            <a:ext cx="1134000" cy="360000"/>
          </a:xfrm>
          <a:prstGeom prst="straightConnector1">
            <a:avLst/>
          </a:prstGeom>
          <a:noFill/>
          <a:ln cap="flat" cmpd="sng" w="19050">
            <a:solidFill>
              <a:srgbClr val="0000FF"/>
            </a:solidFill>
            <a:prstDash val="solid"/>
            <a:round/>
            <a:headEnd len="med" w="med" type="triangle"/>
            <a:tailEnd len="med" w="med" type="none"/>
          </a:ln>
        </p:spPr>
      </p:cxnSp>
      <p:cxnSp>
        <p:nvCxnSpPr>
          <p:cNvPr id="2612" name="Google Shape;2612;p211"/>
          <p:cNvCxnSpPr>
            <a:stCxn id="2585" idx="6"/>
          </p:cNvCxnSpPr>
          <p:nvPr/>
        </p:nvCxnSpPr>
        <p:spPr>
          <a:xfrm flipH="1">
            <a:off x="3986763" y="2336000"/>
            <a:ext cx="1152300" cy="996900"/>
          </a:xfrm>
          <a:prstGeom prst="straightConnector1">
            <a:avLst/>
          </a:prstGeom>
          <a:noFill/>
          <a:ln cap="flat" cmpd="sng" w="19050">
            <a:solidFill>
              <a:srgbClr val="FF9900"/>
            </a:solidFill>
            <a:prstDash val="solid"/>
            <a:round/>
            <a:headEnd len="med" w="med" type="triangle"/>
            <a:tailEnd len="med" w="med" type="none"/>
          </a:ln>
        </p:spPr>
      </p:cxnSp>
      <p:cxnSp>
        <p:nvCxnSpPr>
          <p:cNvPr id="2613" name="Google Shape;2613;p211"/>
          <p:cNvCxnSpPr>
            <a:stCxn id="2585" idx="6"/>
          </p:cNvCxnSpPr>
          <p:nvPr/>
        </p:nvCxnSpPr>
        <p:spPr>
          <a:xfrm flipH="1">
            <a:off x="3996063" y="2336000"/>
            <a:ext cx="1143000" cy="325500"/>
          </a:xfrm>
          <a:prstGeom prst="straightConnector1">
            <a:avLst/>
          </a:prstGeom>
          <a:noFill/>
          <a:ln cap="flat" cmpd="sng" w="19050">
            <a:solidFill>
              <a:srgbClr val="FF9900"/>
            </a:solidFill>
            <a:prstDash val="solid"/>
            <a:round/>
            <a:headEnd len="med" w="med" type="triangle"/>
            <a:tailEnd len="med" w="med" type="none"/>
          </a:ln>
        </p:spPr>
      </p:cxnSp>
      <p:cxnSp>
        <p:nvCxnSpPr>
          <p:cNvPr id="2614" name="Google Shape;2614;p211"/>
          <p:cNvCxnSpPr>
            <a:stCxn id="2594" idx="6"/>
            <a:endCxn id="2588" idx="2"/>
          </p:cNvCxnSpPr>
          <p:nvPr/>
        </p:nvCxnSpPr>
        <p:spPr>
          <a:xfrm flipH="1">
            <a:off x="4004863" y="1608500"/>
            <a:ext cx="1117800" cy="344100"/>
          </a:xfrm>
          <a:prstGeom prst="straightConnector1">
            <a:avLst/>
          </a:prstGeom>
          <a:noFill/>
          <a:ln cap="flat" cmpd="sng" w="19050">
            <a:solidFill>
              <a:srgbClr val="FF0000"/>
            </a:solidFill>
            <a:prstDash val="solid"/>
            <a:round/>
            <a:headEnd len="med" w="med" type="triangle"/>
            <a:tailEnd len="med" w="med" type="none"/>
          </a:ln>
        </p:spPr>
      </p:cxnSp>
    </p:spTree>
  </p:cSld>
  <p:clrMapOvr>
    <a:masterClrMapping/>
  </p:clrMapOvr>
</p:sld>
</file>

<file path=ppt/slides/slide1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8" name="Shape 2618"/>
        <p:cNvGrpSpPr/>
        <p:nvPr/>
      </p:nvGrpSpPr>
      <p:grpSpPr>
        <a:xfrm>
          <a:off x="0" y="0"/>
          <a:ext cx="0" cy="0"/>
          <a:chOff x="0" y="0"/>
          <a:chExt cx="0" cy="0"/>
        </a:xfrm>
      </p:grpSpPr>
      <p:sp>
        <p:nvSpPr>
          <p:cNvPr id="2619" name="Google Shape;2619;p21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620" name="Google Shape;2620;p212"/>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rPr lang="en" sz="2400">
                <a:solidFill>
                  <a:srgbClr val="434343"/>
                </a:solidFill>
                <a:latin typeface="Roboto"/>
                <a:ea typeface="Roboto"/>
                <a:cs typeface="Roboto"/>
                <a:sym typeface="Roboto"/>
              </a:rPr>
              <a:t>Remember that we can add zero padding to include more edge pixels.</a:t>
            </a:r>
            <a:endParaRPr sz="2400">
              <a:solidFill>
                <a:srgbClr val="434343"/>
              </a:solidFill>
              <a:latin typeface="Roboto"/>
              <a:ea typeface="Roboto"/>
              <a:cs typeface="Roboto"/>
              <a:sym typeface="Roboto"/>
            </a:endParaRPr>
          </a:p>
        </p:txBody>
      </p:sp>
      <p:pic>
        <p:nvPicPr>
          <p:cNvPr descr="watermark.jpg" id="2621" name="Google Shape;2621;p21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622" name="Google Shape;2622;p21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623" name="Google Shape;2623;p212"/>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12"/>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12"/>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12"/>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12"/>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12"/>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12"/>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30" name="Google Shape;2630;p212"/>
          <p:cNvCxnSpPr>
            <a:endCxn id="2629"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631" name="Google Shape;2631;p212"/>
          <p:cNvCxnSpPr>
            <a:stCxn id="2632" idx="6"/>
            <a:endCxn id="2627" idx="2"/>
          </p:cNvCxnSpPr>
          <p:nvPr/>
        </p:nvCxnSpPr>
        <p:spPr>
          <a:xfrm flipH="1">
            <a:off x="4004863" y="1608500"/>
            <a:ext cx="1117800" cy="1049700"/>
          </a:xfrm>
          <a:prstGeom prst="straightConnector1">
            <a:avLst/>
          </a:prstGeom>
          <a:noFill/>
          <a:ln cap="flat" cmpd="sng" w="19050">
            <a:solidFill>
              <a:srgbClr val="FF0000"/>
            </a:solidFill>
            <a:prstDash val="solid"/>
            <a:round/>
            <a:headEnd len="med" w="med" type="triangle"/>
            <a:tailEnd len="med" w="med" type="none"/>
          </a:ln>
        </p:spPr>
      </p:cxnSp>
      <p:cxnSp>
        <p:nvCxnSpPr>
          <p:cNvPr id="2633" name="Google Shape;2633;p212"/>
          <p:cNvCxnSpPr>
            <a:stCxn id="2624" idx="6"/>
            <a:endCxn id="2629" idx="1"/>
          </p:cNvCxnSpPr>
          <p:nvPr/>
        </p:nvCxnSpPr>
        <p:spPr>
          <a:xfrm flipH="1">
            <a:off x="3949263" y="3079425"/>
            <a:ext cx="1189800" cy="951900"/>
          </a:xfrm>
          <a:prstGeom prst="straightConnector1">
            <a:avLst/>
          </a:prstGeom>
          <a:noFill/>
          <a:ln cap="flat" cmpd="sng" w="19050">
            <a:solidFill>
              <a:srgbClr val="0000FF"/>
            </a:solidFill>
            <a:prstDash val="solid"/>
            <a:round/>
            <a:headEnd len="med" w="med" type="triangle"/>
            <a:tailEnd len="med" w="med" type="none"/>
          </a:ln>
        </p:spPr>
      </p:cxnSp>
      <p:cxnSp>
        <p:nvCxnSpPr>
          <p:cNvPr id="2634" name="Google Shape;2634;p212"/>
          <p:cNvCxnSpPr>
            <a:stCxn id="2635"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636" name="Google Shape;2636;p212"/>
          <p:cNvCxnSpPr>
            <a:stCxn id="2635"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637" name="Google Shape;2637;p212"/>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635" name="Google Shape;2635;p212"/>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12"/>
          <p:cNvSpPr/>
          <p:nvPr/>
        </p:nvSpPr>
        <p:spPr>
          <a:xfrm flipH="1">
            <a:off x="5122663" y="13406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12"/>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12"/>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0" name="Google Shape;2640;p212"/>
          <p:cNvCxnSpPr>
            <a:stCxn id="2639" idx="7"/>
            <a:endCxn id="2632" idx="2"/>
          </p:cNvCxnSpPr>
          <p:nvPr/>
        </p:nvCxnSpPr>
        <p:spPr>
          <a:xfrm rot="10800000">
            <a:off x="5658554" y="1608366"/>
            <a:ext cx="1196100" cy="346500"/>
          </a:xfrm>
          <a:prstGeom prst="straightConnector1">
            <a:avLst/>
          </a:prstGeom>
          <a:noFill/>
          <a:ln cap="flat" cmpd="sng" w="19050">
            <a:solidFill>
              <a:schemeClr val="dk2"/>
            </a:solidFill>
            <a:prstDash val="solid"/>
            <a:round/>
            <a:headEnd len="med" w="med" type="none"/>
            <a:tailEnd len="med" w="med" type="none"/>
          </a:ln>
        </p:spPr>
      </p:cxnSp>
      <p:cxnSp>
        <p:nvCxnSpPr>
          <p:cNvPr id="2641" name="Google Shape;2641;p212"/>
          <p:cNvCxnSpPr>
            <a:stCxn id="2635" idx="7"/>
            <a:endCxn id="2632" idx="2"/>
          </p:cNvCxnSpPr>
          <p:nvPr/>
        </p:nvCxnSpPr>
        <p:spPr>
          <a:xfrm rot="10800000">
            <a:off x="5658554" y="1608391"/>
            <a:ext cx="1196100" cy="1289700"/>
          </a:xfrm>
          <a:prstGeom prst="straightConnector1">
            <a:avLst/>
          </a:prstGeom>
          <a:noFill/>
          <a:ln cap="flat" cmpd="sng" w="19050">
            <a:solidFill>
              <a:schemeClr val="dk2"/>
            </a:solidFill>
            <a:prstDash val="solid"/>
            <a:round/>
            <a:headEnd len="med" w="med" type="none"/>
            <a:tailEnd len="med" w="med" type="none"/>
          </a:ln>
        </p:spPr>
      </p:cxnSp>
      <p:cxnSp>
        <p:nvCxnSpPr>
          <p:cNvPr id="2642" name="Google Shape;2642;p212"/>
          <p:cNvCxnSpPr>
            <a:stCxn id="2639" idx="6"/>
            <a:endCxn id="2623"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643" name="Google Shape;2643;p212"/>
          <p:cNvCxnSpPr>
            <a:stCxn id="2639" idx="5"/>
            <a:endCxn id="2625"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644" name="Google Shape;2644;p212"/>
          <p:cNvCxnSpPr>
            <a:stCxn id="2639" idx="5"/>
            <a:endCxn id="2624"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sp>
        <p:nvSpPr>
          <p:cNvPr id="2645" name="Google Shape;2645;p212"/>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6" name="Google Shape;2646;p212"/>
          <p:cNvCxnSpPr>
            <a:stCxn id="2625" idx="6"/>
            <a:endCxn id="2645"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sp>
        <p:nvSpPr>
          <p:cNvPr id="2647" name="Google Shape;2647;p212"/>
          <p:cNvSpPr txBox="1"/>
          <p:nvPr>
            <p:ph idx="1" type="body"/>
          </p:nvPr>
        </p:nvSpPr>
        <p:spPr>
          <a:xfrm>
            <a:off x="4133975" y="37072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648" name="Google Shape;2648;p212"/>
          <p:cNvSpPr txBox="1"/>
          <p:nvPr>
            <p:ph idx="1" type="body"/>
          </p:nvPr>
        </p:nvSpPr>
        <p:spPr>
          <a:xfrm>
            <a:off x="4205075" y="445922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cxnSp>
        <p:nvCxnSpPr>
          <p:cNvPr id="2649" name="Google Shape;2649;p212"/>
          <p:cNvCxnSpPr>
            <a:stCxn id="2624" idx="6"/>
            <a:endCxn id="2628" idx="2"/>
          </p:cNvCxnSpPr>
          <p:nvPr/>
        </p:nvCxnSpPr>
        <p:spPr>
          <a:xfrm flipH="1">
            <a:off x="4005063" y="3079425"/>
            <a:ext cx="1134000" cy="360000"/>
          </a:xfrm>
          <a:prstGeom prst="straightConnector1">
            <a:avLst/>
          </a:prstGeom>
          <a:noFill/>
          <a:ln cap="flat" cmpd="sng" w="19050">
            <a:solidFill>
              <a:srgbClr val="0000FF"/>
            </a:solidFill>
            <a:prstDash val="solid"/>
            <a:round/>
            <a:headEnd len="med" w="med" type="triangle"/>
            <a:tailEnd len="med" w="med" type="none"/>
          </a:ln>
        </p:spPr>
      </p:cxnSp>
      <p:cxnSp>
        <p:nvCxnSpPr>
          <p:cNvPr id="2650" name="Google Shape;2650;p212"/>
          <p:cNvCxnSpPr>
            <a:stCxn id="2623" idx="6"/>
          </p:cNvCxnSpPr>
          <p:nvPr/>
        </p:nvCxnSpPr>
        <p:spPr>
          <a:xfrm flipH="1">
            <a:off x="3986763" y="2336000"/>
            <a:ext cx="1152300" cy="996900"/>
          </a:xfrm>
          <a:prstGeom prst="straightConnector1">
            <a:avLst/>
          </a:prstGeom>
          <a:noFill/>
          <a:ln cap="flat" cmpd="sng" w="19050">
            <a:solidFill>
              <a:srgbClr val="FF9900"/>
            </a:solidFill>
            <a:prstDash val="solid"/>
            <a:round/>
            <a:headEnd len="med" w="med" type="triangle"/>
            <a:tailEnd len="med" w="med" type="none"/>
          </a:ln>
        </p:spPr>
      </p:cxnSp>
      <p:cxnSp>
        <p:nvCxnSpPr>
          <p:cNvPr id="2651" name="Google Shape;2651;p212"/>
          <p:cNvCxnSpPr>
            <a:stCxn id="2623" idx="6"/>
          </p:cNvCxnSpPr>
          <p:nvPr/>
        </p:nvCxnSpPr>
        <p:spPr>
          <a:xfrm flipH="1">
            <a:off x="3996063" y="2336000"/>
            <a:ext cx="1143000" cy="325500"/>
          </a:xfrm>
          <a:prstGeom prst="straightConnector1">
            <a:avLst/>
          </a:prstGeom>
          <a:noFill/>
          <a:ln cap="flat" cmpd="sng" w="19050">
            <a:solidFill>
              <a:srgbClr val="FF9900"/>
            </a:solidFill>
            <a:prstDash val="solid"/>
            <a:round/>
            <a:headEnd len="med" w="med" type="triangle"/>
            <a:tailEnd len="med" w="med" type="none"/>
          </a:ln>
        </p:spPr>
      </p:cxnSp>
      <p:cxnSp>
        <p:nvCxnSpPr>
          <p:cNvPr id="2652" name="Google Shape;2652;p212"/>
          <p:cNvCxnSpPr>
            <a:stCxn id="2632" idx="6"/>
            <a:endCxn id="2626" idx="2"/>
          </p:cNvCxnSpPr>
          <p:nvPr/>
        </p:nvCxnSpPr>
        <p:spPr>
          <a:xfrm flipH="1">
            <a:off x="4004863" y="1608500"/>
            <a:ext cx="1117800" cy="344100"/>
          </a:xfrm>
          <a:prstGeom prst="straightConnector1">
            <a:avLst/>
          </a:prstGeom>
          <a:noFill/>
          <a:ln cap="flat" cmpd="sng" w="19050">
            <a:solidFill>
              <a:srgbClr val="FF0000"/>
            </a:solidFill>
            <a:prstDash val="solid"/>
            <a:round/>
            <a:headEnd len="med" w="med" type="triangle"/>
            <a:tailEnd len="med" w="med" type="none"/>
          </a:ln>
        </p:spPr>
      </p:cxnSp>
    </p:spTree>
  </p:cSld>
  <p:clrMapOvr>
    <a:masterClrMapping/>
  </p:clrMapOvr>
</p:sld>
</file>

<file path=ppt/slides/slide1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6" name="Shape 2656"/>
        <p:cNvGrpSpPr/>
        <p:nvPr/>
      </p:nvGrpSpPr>
      <p:grpSpPr>
        <a:xfrm>
          <a:off x="0" y="0"/>
          <a:ext cx="0" cy="0"/>
          <a:chOff x="0" y="0"/>
          <a:chExt cx="0" cy="0"/>
        </a:xfrm>
      </p:grpSpPr>
      <p:sp>
        <p:nvSpPr>
          <p:cNvPr id="2657" name="Google Shape;2657;p21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658" name="Google Shape;2658;p213"/>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rtl="0" algn="l">
              <a:spcBef>
                <a:spcPts val="1600"/>
              </a:spcBef>
              <a:spcAft>
                <a:spcPts val="0"/>
              </a:spcAft>
              <a:buNone/>
            </a:pPr>
            <a:r>
              <a:rPr lang="en" sz="2400">
                <a:solidFill>
                  <a:srgbClr val="434343"/>
                </a:solidFill>
                <a:latin typeface="Roboto"/>
                <a:ea typeface="Roboto"/>
                <a:cs typeface="Roboto"/>
                <a:sym typeface="Roboto"/>
              </a:rPr>
              <a:t>Filters: 2</a:t>
            </a:r>
            <a:endParaRPr sz="2400">
              <a:solidFill>
                <a:srgbClr val="434343"/>
              </a:solidFill>
              <a:latin typeface="Roboto"/>
              <a:ea typeface="Roboto"/>
              <a:cs typeface="Roboto"/>
              <a:sym typeface="Roboto"/>
            </a:endParaRPr>
          </a:p>
          <a:p>
            <a:pPr indent="0" lvl="0" marL="0" rtl="0" algn="l">
              <a:spcBef>
                <a:spcPts val="1600"/>
              </a:spcBef>
              <a:spcAft>
                <a:spcPts val="0"/>
              </a:spcAft>
              <a:buNone/>
            </a:pPr>
            <a:r>
              <a:rPr lang="en" sz="2400">
                <a:solidFill>
                  <a:srgbClr val="434343"/>
                </a:solidFill>
                <a:latin typeface="Roboto"/>
                <a:ea typeface="Roboto"/>
                <a:cs typeface="Roboto"/>
                <a:sym typeface="Roboto"/>
              </a:rPr>
              <a:t>Filter Size: 2</a:t>
            </a:r>
            <a:endParaRPr sz="2400">
              <a:solidFill>
                <a:srgbClr val="434343"/>
              </a:solidFill>
              <a:latin typeface="Roboto"/>
              <a:ea typeface="Roboto"/>
              <a:cs typeface="Roboto"/>
              <a:sym typeface="Roboto"/>
            </a:endParaRPr>
          </a:p>
          <a:p>
            <a:pPr indent="0" lvl="0" marL="0" rtl="0" algn="l">
              <a:spcBef>
                <a:spcPts val="1600"/>
              </a:spcBef>
              <a:spcAft>
                <a:spcPts val="0"/>
              </a:spcAft>
              <a:buNone/>
            </a:pPr>
            <a:r>
              <a:rPr lang="en" sz="2400">
                <a:solidFill>
                  <a:srgbClr val="434343"/>
                </a:solidFill>
                <a:latin typeface="Roboto"/>
                <a:ea typeface="Roboto"/>
                <a:cs typeface="Roboto"/>
                <a:sym typeface="Roboto"/>
              </a:rPr>
              <a:t>Stride: 1 (1 Unit at a time)</a:t>
            </a:r>
            <a:endParaRPr sz="2400">
              <a:solidFill>
                <a:srgbClr val="434343"/>
              </a:solidFill>
              <a:latin typeface="Roboto"/>
              <a:ea typeface="Roboto"/>
              <a:cs typeface="Roboto"/>
              <a:sym typeface="Roboto"/>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2659" name="Google Shape;2659;p2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660" name="Google Shape;2660;p21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661" name="Google Shape;2661;p213"/>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13"/>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13"/>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13"/>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13"/>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13"/>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13"/>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68" name="Google Shape;2668;p213"/>
          <p:cNvCxnSpPr>
            <a:endCxn id="2667"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669" name="Google Shape;2669;p213"/>
          <p:cNvCxnSpPr>
            <a:stCxn id="2670" idx="6"/>
            <a:endCxn id="2665" idx="2"/>
          </p:cNvCxnSpPr>
          <p:nvPr/>
        </p:nvCxnSpPr>
        <p:spPr>
          <a:xfrm flipH="1">
            <a:off x="4004863" y="1608500"/>
            <a:ext cx="1117800" cy="1049700"/>
          </a:xfrm>
          <a:prstGeom prst="straightConnector1">
            <a:avLst/>
          </a:prstGeom>
          <a:noFill/>
          <a:ln cap="flat" cmpd="sng" w="19050">
            <a:solidFill>
              <a:srgbClr val="FF0000"/>
            </a:solidFill>
            <a:prstDash val="solid"/>
            <a:round/>
            <a:headEnd len="med" w="med" type="triangle"/>
            <a:tailEnd len="med" w="med" type="none"/>
          </a:ln>
        </p:spPr>
      </p:cxnSp>
      <p:cxnSp>
        <p:nvCxnSpPr>
          <p:cNvPr id="2671" name="Google Shape;2671;p213"/>
          <p:cNvCxnSpPr>
            <a:stCxn id="2662" idx="6"/>
            <a:endCxn id="2667" idx="1"/>
          </p:cNvCxnSpPr>
          <p:nvPr/>
        </p:nvCxnSpPr>
        <p:spPr>
          <a:xfrm flipH="1">
            <a:off x="3949263" y="3079425"/>
            <a:ext cx="1189800" cy="951900"/>
          </a:xfrm>
          <a:prstGeom prst="straightConnector1">
            <a:avLst/>
          </a:prstGeom>
          <a:noFill/>
          <a:ln cap="flat" cmpd="sng" w="19050">
            <a:solidFill>
              <a:srgbClr val="0000FF"/>
            </a:solidFill>
            <a:prstDash val="solid"/>
            <a:round/>
            <a:headEnd len="med" w="med" type="triangle"/>
            <a:tailEnd len="med" w="med" type="none"/>
          </a:ln>
        </p:spPr>
      </p:cxnSp>
      <p:cxnSp>
        <p:nvCxnSpPr>
          <p:cNvPr id="2672" name="Google Shape;2672;p213"/>
          <p:cNvCxnSpPr>
            <a:stCxn id="2673"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triangle"/>
            <a:tailEnd len="med" w="med" type="none"/>
          </a:ln>
        </p:spPr>
      </p:cxnSp>
      <p:cxnSp>
        <p:nvCxnSpPr>
          <p:cNvPr id="2674" name="Google Shape;2674;p213"/>
          <p:cNvCxnSpPr>
            <a:stCxn id="2673"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triangle"/>
            <a:tailEnd len="med" w="med" type="none"/>
          </a:ln>
        </p:spPr>
      </p:cxnSp>
      <p:cxnSp>
        <p:nvCxnSpPr>
          <p:cNvPr id="2675" name="Google Shape;2675;p213"/>
          <p:cNvCxnSpPr/>
          <p:nvPr/>
        </p:nvCxnSpPr>
        <p:spPr>
          <a:xfrm rot="10800000">
            <a:off x="5674825" y="3087525"/>
            <a:ext cx="1121400" cy="0"/>
          </a:xfrm>
          <a:prstGeom prst="straightConnector1">
            <a:avLst/>
          </a:prstGeom>
          <a:noFill/>
          <a:ln cap="flat" cmpd="sng" w="19050">
            <a:solidFill>
              <a:schemeClr val="dk2"/>
            </a:solidFill>
            <a:prstDash val="solid"/>
            <a:round/>
            <a:headEnd len="med" w="med" type="triangle"/>
            <a:tailEnd len="med" w="med" type="none"/>
          </a:ln>
        </p:spPr>
      </p:cxnSp>
      <p:sp>
        <p:nvSpPr>
          <p:cNvPr id="2670" name="Google Shape;2670;p213"/>
          <p:cNvSpPr/>
          <p:nvPr/>
        </p:nvSpPr>
        <p:spPr>
          <a:xfrm flipH="1">
            <a:off x="5122663" y="13406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13"/>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77" name="Google Shape;2677;p213"/>
          <p:cNvCxnSpPr>
            <a:stCxn id="2678" idx="7"/>
            <a:endCxn id="2670" idx="2"/>
          </p:cNvCxnSpPr>
          <p:nvPr/>
        </p:nvCxnSpPr>
        <p:spPr>
          <a:xfrm rot="10800000">
            <a:off x="5658554" y="1608366"/>
            <a:ext cx="1196100" cy="346500"/>
          </a:xfrm>
          <a:prstGeom prst="straightConnector1">
            <a:avLst/>
          </a:prstGeom>
          <a:noFill/>
          <a:ln cap="flat" cmpd="sng" w="19050">
            <a:solidFill>
              <a:schemeClr val="dk2"/>
            </a:solidFill>
            <a:prstDash val="solid"/>
            <a:round/>
            <a:headEnd len="med" w="med" type="triangle"/>
            <a:tailEnd len="med" w="med" type="none"/>
          </a:ln>
        </p:spPr>
      </p:cxnSp>
      <p:cxnSp>
        <p:nvCxnSpPr>
          <p:cNvPr id="2679" name="Google Shape;2679;p213"/>
          <p:cNvCxnSpPr>
            <a:stCxn id="2673" idx="7"/>
            <a:endCxn id="2670" idx="2"/>
          </p:cNvCxnSpPr>
          <p:nvPr/>
        </p:nvCxnSpPr>
        <p:spPr>
          <a:xfrm rot="10800000">
            <a:off x="5658554" y="1608391"/>
            <a:ext cx="1196100" cy="1289700"/>
          </a:xfrm>
          <a:prstGeom prst="straightConnector1">
            <a:avLst/>
          </a:prstGeom>
          <a:noFill/>
          <a:ln cap="flat" cmpd="sng" w="19050">
            <a:solidFill>
              <a:schemeClr val="dk2"/>
            </a:solidFill>
            <a:prstDash val="solid"/>
            <a:round/>
            <a:headEnd len="med" w="med" type="triangle"/>
            <a:tailEnd len="med" w="med" type="none"/>
          </a:ln>
        </p:spPr>
      </p:cxnSp>
      <p:cxnSp>
        <p:nvCxnSpPr>
          <p:cNvPr id="2680" name="Google Shape;2680;p213"/>
          <p:cNvCxnSpPr>
            <a:stCxn id="2678" idx="6"/>
            <a:endCxn id="2661"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triangle"/>
            <a:tailEnd len="med" w="med" type="none"/>
          </a:ln>
        </p:spPr>
      </p:cxnSp>
      <p:cxnSp>
        <p:nvCxnSpPr>
          <p:cNvPr id="2681" name="Google Shape;2681;p213"/>
          <p:cNvCxnSpPr>
            <a:stCxn id="2678" idx="5"/>
            <a:endCxn id="2663"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triangle"/>
            <a:tailEnd len="med" w="med" type="none"/>
          </a:ln>
        </p:spPr>
      </p:cxnSp>
      <p:cxnSp>
        <p:nvCxnSpPr>
          <p:cNvPr id="2682" name="Google Shape;2682;p213"/>
          <p:cNvCxnSpPr>
            <a:stCxn id="2678" idx="5"/>
            <a:endCxn id="2662"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triangle"/>
            <a:tailEnd len="med" w="med" type="none"/>
          </a:ln>
        </p:spPr>
      </p:cxnSp>
      <p:sp>
        <p:nvSpPr>
          <p:cNvPr id="2683" name="Google Shape;2683;p213"/>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84" name="Google Shape;2684;p213"/>
          <p:cNvCxnSpPr>
            <a:stCxn id="2663" idx="6"/>
            <a:endCxn id="2683"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cxnSp>
        <p:nvCxnSpPr>
          <p:cNvPr id="2685" name="Google Shape;2685;p213"/>
          <p:cNvCxnSpPr>
            <a:stCxn id="2662" idx="6"/>
            <a:endCxn id="2666" idx="2"/>
          </p:cNvCxnSpPr>
          <p:nvPr/>
        </p:nvCxnSpPr>
        <p:spPr>
          <a:xfrm flipH="1">
            <a:off x="4005063" y="3079425"/>
            <a:ext cx="1134000" cy="360000"/>
          </a:xfrm>
          <a:prstGeom prst="straightConnector1">
            <a:avLst/>
          </a:prstGeom>
          <a:noFill/>
          <a:ln cap="flat" cmpd="sng" w="19050">
            <a:solidFill>
              <a:srgbClr val="0000FF"/>
            </a:solidFill>
            <a:prstDash val="solid"/>
            <a:round/>
            <a:headEnd len="med" w="med" type="triangle"/>
            <a:tailEnd len="med" w="med" type="none"/>
          </a:ln>
        </p:spPr>
      </p:cxnSp>
      <p:cxnSp>
        <p:nvCxnSpPr>
          <p:cNvPr id="2686" name="Google Shape;2686;p213"/>
          <p:cNvCxnSpPr>
            <a:stCxn id="2661" idx="6"/>
          </p:cNvCxnSpPr>
          <p:nvPr/>
        </p:nvCxnSpPr>
        <p:spPr>
          <a:xfrm flipH="1">
            <a:off x="3986763" y="2336000"/>
            <a:ext cx="1152300" cy="996900"/>
          </a:xfrm>
          <a:prstGeom prst="straightConnector1">
            <a:avLst/>
          </a:prstGeom>
          <a:noFill/>
          <a:ln cap="flat" cmpd="sng" w="19050">
            <a:solidFill>
              <a:srgbClr val="FF9900"/>
            </a:solidFill>
            <a:prstDash val="solid"/>
            <a:round/>
            <a:headEnd len="med" w="med" type="triangle"/>
            <a:tailEnd len="med" w="med" type="none"/>
          </a:ln>
        </p:spPr>
      </p:cxnSp>
      <p:cxnSp>
        <p:nvCxnSpPr>
          <p:cNvPr id="2687" name="Google Shape;2687;p213"/>
          <p:cNvCxnSpPr>
            <a:stCxn id="2661" idx="6"/>
          </p:cNvCxnSpPr>
          <p:nvPr/>
        </p:nvCxnSpPr>
        <p:spPr>
          <a:xfrm flipH="1">
            <a:off x="3996063" y="2336000"/>
            <a:ext cx="1143000" cy="325500"/>
          </a:xfrm>
          <a:prstGeom prst="straightConnector1">
            <a:avLst/>
          </a:prstGeom>
          <a:noFill/>
          <a:ln cap="flat" cmpd="sng" w="19050">
            <a:solidFill>
              <a:srgbClr val="FF9900"/>
            </a:solidFill>
            <a:prstDash val="solid"/>
            <a:round/>
            <a:headEnd len="med" w="med" type="triangle"/>
            <a:tailEnd len="med" w="med" type="none"/>
          </a:ln>
        </p:spPr>
      </p:cxnSp>
      <p:cxnSp>
        <p:nvCxnSpPr>
          <p:cNvPr id="2688" name="Google Shape;2688;p213"/>
          <p:cNvCxnSpPr>
            <a:stCxn id="2670" idx="6"/>
            <a:endCxn id="2664" idx="2"/>
          </p:cNvCxnSpPr>
          <p:nvPr/>
        </p:nvCxnSpPr>
        <p:spPr>
          <a:xfrm flipH="1">
            <a:off x="4004863" y="1608500"/>
            <a:ext cx="1117800" cy="344100"/>
          </a:xfrm>
          <a:prstGeom prst="straightConnector1">
            <a:avLst/>
          </a:prstGeom>
          <a:noFill/>
          <a:ln cap="flat" cmpd="sng" w="19050">
            <a:solidFill>
              <a:srgbClr val="FF0000"/>
            </a:solidFill>
            <a:prstDash val="solid"/>
            <a:round/>
            <a:headEnd len="med" w="med" type="triangle"/>
            <a:tailEnd len="med" w="med" type="none"/>
          </a:ln>
        </p:spPr>
      </p:cxnSp>
      <p:sp>
        <p:nvSpPr>
          <p:cNvPr id="2689" name="Google Shape;2689;p213"/>
          <p:cNvSpPr/>
          <p:nvPr/>
        </p:nvSpPr>
        <p:spPr>
          <a:xfrm flipH="1">
            <a:off x="5291463" y="22205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13"/>
          <p:cNvSpPr/>
          <p:nvPr/>
        </p:nvSpPr>
        <p:spPr>
          <a:xfrm flipH="1">
            <a:off x="5291463" y="2963925"/>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13"/>
          <p:cNvSpPr/>
          <p:nvPr/>
        </p:nvSpPr>
        <p:spPr>
          <a:xfrm flipH="1">
            <a:off x="5291463" y="370735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13"/>
          <p:cNvSpPr/>
          <p:nvPr/>
        </p:nvSpPr>
        <p:spPr>
          <a:xfrm flipH="1">
            <a:off x="5275063" y="14930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93" name="Google Shape;2693;p213"/>
          <p:cNvCxnSpPr>
            <a:endCxn id="2667" idx="2"/>
          </p:cNvCxnSpPr>
          <p:nvPr/>
        </p:nvCxnSpPr>
        <p:spPr>
          <a:xfrm flipH="1">
            <a:off x="4027838" y="3975225"/>
            <a:ext cx="1263600" cy="245400"/>
          </a:xfrm>
          <a:prstGeom prst="straightConnector1">
            <a:avLst/>
          </a:prstGeom>
          <a:noFill/>
          <a:ln cap="flat" cmpd="sng" w="19050">
            <a:solidFill>
              <a:srgbClr val="999999"/>
            </a:solidFill>
            <a:prstDash val="solid"/>
            <a:round/>
            <a:headEnd len="med" w="med" type="triangle"/>
            <a:tailEnd len="med" w="med" type="none"/>
          </a:ln>
        </p:spPr>
      </p:cxnSp>
      <p:cxnSp>
        <p:nvCxnSpPr>
          <p:cNvPr id="2694" name="Google Shape;2694;p213"/>
          <p:cNvCxnSpPr>
            <a:endCxn id="2683" idx="2"/>
          </p:cNvCxnSpPr>
          <p:nvPr/>
        </p:nvCxnSpPr>
        <p:spPr>
          <a:xfrm flipH="1">
            <a:off x="4027838" y="3975200"/>
            <a:ext cx="1263600" cy="911100"/>
          </a:xfrm>
          <a:prstGeom prst="straightConnector1">
            <a:avLst/>
          </a:prstGeom>
          <a:noFill/>
          <a:ln cap="flat" cmpd="sng" w="19050">
            <a:solidFill>
              <a:srgbClr val="999999"/>
            </a:solidFill>
            <a:prstDash val="solid"/>
            <a:round/>
            <a:headEnd len="med" w="med" type="triangle"/>
            <a:tailEnd len="med" w="med" type="none"/>
          </a:ln>
        </p:spPr>
      </p:cxnSp>
      <p:cxnSp>
        <p:nvCxnSpPr>
          <p:cNvPr id="2695" name="Google Shape;2695;p213"/>
          <p:cNvCxnSpPr>
            <a:endCxn id="2667" idx="1"/>
          </p:cNvCxnSpPr>
          <p:nvPr/>
        </p:nvCxnSpPr>
        <p:spPr>
          <a:xfrm flipH="1">
            <a:off x="3949371" y="3231691"/>
            <a:ext cx="1342200" cy="799500"/>
          </a:xfrm>
          <a:prstGeom prst="straightConnector1">
            <a:avLst/>
          </a:prstGeom>
          <a:noFill/>
          <a:ln cap="flat" cmpd="sng" w="19050">
            <a:solidFill>
              <a:srgbClr val="6FA8DC"/>
            </a:solidFill>
            <a:prstDash val="solid"/>
            <a:round/>
            <a:headEnd len="med" w="med" type="triangle"/>
            <a:tailEnd len="med" w="med" type="none"/>
          </a:ln>
        </p:spPr>
      </p:cxnSp>
      <p:cxnSp>
        <p:nvCxnSpPr>
          <p:cNvPr id="2696" name="Google Shape;2696;p213"/>
          <p:cNvCxnSpPr>
            <a:endCxn id="2666" idx="2"/>
          </p:cNvCxnSpPr>
          <p:nvPr/>
        </p:nvCxnSpPr>
        <p:spPr>
          <a:xfrm flipH="1">
            <a:off x="4004938" y="3231750"/>
            <a:ext cx="1286400" cy="207600"/>
          </a:xfrm>
          <a:prstGeom prst="straightConnector1">
            <a:avLst/>
          </a:prstGeom>
          <a:noFill/>
          <a:ln cap="flat" cmpd="sng" w="19050">
            <a:solidFill>
              <a:srgbClr val="6FA8DC"/>
            </a:solidFill>
            <a:prstDash val="solid"/>
            <a:round/>
            <a:headEnd len="med" w="med" type="triangle"/>
            <a:tailEnd len="med" w="med" type="none"/>
          </a:ln>
        </p:spPr>
      </p:cxnSp>
      <p:cxnSp>
        <p:nvCxnSpPr>
          <p:cNvPr id="2697" name="Google Shape;2697;p213"/>
          <p:cNvCxnSpPr/>
          <p:nvPr/>
        </p:nvCxnSpPr>
        <p:spPr>
          <a:xfrm flipH="1">
            <a:off x="3996663" y="2488400"/>
            <a:ext cx="1294800" cy="844500"/>
          </a:xfrm>
          <a:prstGeom prst="straightConnector1">
            <a:avLst/>
          </a:prstGeom>
          <a:noFill/>
          <a:ln cap="flat" cmpd="sng" w="19050">
            <a:solidFill>
              <a:srgbClr val="F6B26B"/>
            </a:solidFill>
            <a:prstDash val="solid"/>
            <a:round/>
            <a:headEnd len="med" w="med" type="triangle"/>
            <a:tailEnd len="med" w="med" type="none"/>
          </a:ln>
        </p:spPr>
      </p:cxnSp>
      <p:cxnSp>
        <p:nvCxnSpPr>
          <p:cNvPr id="2698" name="Google Shape;2698;p213"/>
          <p:cNvCxnSpPr>
            <a:endCxn id="2665" idx="2"/>
          </p:cNvCxnSpPr>
          <p:nvPr/>
        </p:nvCxnSpPr>
        <p:spPr>
          <a:xfrm flipH="1">
            <a:off x="4004938" y="2488275"/>
            <a:ext cx="1286400" cy="169800"/>
          </a:xfrm>
          <a:prstGeom prst="straightConnector1">
            <a:avLst/>
          </a:prstGeom>
          <a:noFill/>
          <a:ln cap="flat" cmpd="sng" w="19050">
            <a:solidFill>
              <a:srgbClr val="F6B26B"/>
            </a:solidFill>
            <a:prstDash val="solid"/>
            <a:round/>
            <a:headEnd len="med" w="med" type="triangle"/>
            <a:tailEnd len="med" w="med" type="none"/>
          </a:ln>
        </p:spPr>
      </p:cxnSp>
      <p:cxnSp>
        <p:nvCxnSpPr>
          <p:cNvPr id="2699" name="Google Shape;2699;p213"/>
          <p:cNvCxnSpPr>
            <a:endCxn id="2665" idx="2"/>
          </p:cNvCxnSpPr>
          <p:nvPr/>
        </p:nvCxnSpPr>
        <p:spPr>
          <a:xfrm flipH="1">
            <a:off x="4004938" y="1760775"/>
            <a:ext cx="1270200" cy="897300"/>
          </a:xfrm>
          <a:prstGeom prst="straightConnector1">
            <a:avLst/>
          </a:prstGeom>
          <a:noFill/>
          <a:ln cap="flat" cmpd="sng" w="19050">
            <a:solidFill>
              <a:srgbClr val="EA9999"/>
            </a:solidFill>
            <a:prstDash val="solid"/>
            <a:round/>
            <a:headEnd len="med" w="med" type="triangle"/>
            <a:tailEnd len="med" w="med" type="none"/>
          </a:ln>
        </p:spPr>
      </p:cxnSp>
      <p:cxnSp>
        <p:nvCxnSpPr>
          <p:cNvPr id="2700" name="Google Shape;2700;p213"/>
          <p:cNvCxnSpPr>
            <a:endCxn id="2664" idx="2"/>
          </p:cNvCxnSpPr>
          <p:nvPr/>
        </p:nvCxnSpPr>
        <p:spPr>
          <a:xfrm flipH="1">
            <a:off x="4004938" y="1760800"/>
            <a:ext cx="1270200" cy="191700"/>
          </a:xfrm>
          <a:prstGeom prst="straightConnector1">
            <a:avLst/>
          </a:prstGeom>
          <a:noFill/>
          <a:ln cap="flat" cmpd="sng" w="19050">
            <a:solidFill>
              <a:srgbClr val="EA9999"/>
            </a:solidFill>
            <a:prstDash val="solid"/>
            <a:round/>
            <a:headEnd len="med" w="med" type="triangle"/>
            <a:tailEnd len="med" w="med" type="none"/>
          </a:ln>
        </p:spPr>
      </p:cxnSp>
      <p:cxnSp>
        <p:nvCxnSpPr>
          <p:cNvPr id="2701" name="Google Shape;2701;p213"/>
          <p:cNvCxnSpPr>
            <a:stCxn id="2673" idx="7"/>
          </p:cNvCxnSpPr>
          <p:nvPr/>
        </p:nvCxnSpPr>
        <p:spPr>
          <a:xfrm rot="10800000">
            <a:off x="5827154" y="2532391"/>
            <a:ext cx="1027500" cy="365700"/>
          </a:xfrm>
          <a:prstGeom prst="straightConnector1">
            <a:avLst/>
          </a:prstGeom>
          <a:noFill/>
          <a:ln cap="flat" cmpd="sng" w="19050">
            <a:solidFill>
              <a:schemeClr val="dk2"/>
            </a:solidFill>
            <a:prstDash val="solid"/>
            <a:round/>
            <a:headEnd len="med" w="med" type="triangle"/>
            <a:tailEnd len="med" w="med" type="none"/>
          </a:ln>
        </p:spPr>
      </p:cxnSp>
      <p:cxnSp>
        <p:nvCxnSpPr>
          <p:cNvPr id="2702" name="Google Shape;2702;p213"/>
          <p:cNvCxnSpPr>
            <a:stCxn id="2673" idx="5"/>
          </p:cNvCxnSpPr>
          <p:nvPr/>
        </p:nvCxnSpPr>
        <p:spPr>
          <a:xfrm flipH="1">
            <a:off x="5827154" y="3276959"/>
            <a:ext cx="1027500" cy="705600"/>
          </a:xfrm>
          <a:prstGeom prst="straightConnector1">
            <a:avLst/>
          </a:prstGeom>
          <a:noFill/>
          <a:ln cap="flat" cmpd="sng" w="19050">
            <a:solidFill>
              <a:schemeClr val="dk2"/>
            </a:solidFill>
            <a:prstDash val="solid"/>
            <a:round/>
            <a:headEnd len="med" w="med" type="triangle"/>
            <a:tailEnd len="med" w="med" type="none"/>
          </a:ln>
        </p:spPr>
      </p:cxnSp>
      <p:cxnSp>
        <p:nvCxnSpPr>
          <p:cNvPr id="2703" name="Google Shape;2703;p213"/>
          <p:cNvCxnSpPr>
            <a:stCxn id="2673" idx="5"/>
          </p:cNvCxnSpPr>
          <p:nvPr/>
        </p:nvCxnSpPr>
        <p:spPr>
          <a:xfrm rot="10800000">
            <a:off x="5827154" y="3240059"/>
            <a:ext cx="1027500" cy="36900"/>
          </a:xfrm>
          <a:prstGeom prst="straightConnector1">
            <a:avLst/>
          </a:prstGeom>
          <a:noFill/>
          <a:ln cap="flat" cmpd="sng" w="19050">
            <a:solidFill>
              <a:schemeClr val="dk2"/>
            </a:solidFill>
            <a:prstDash val="solid"/>
            <a:round/>
            <a:headEnd len="med" w="med" type="triangle"/>
            <a:tailEnd len="med" w="med" type="none"/>
          </a:ln>
        </p:spPr>
      </p:cxnSp>
      <p:cxnSp>
        <p:nvCxnSpPr>
          <p:cNvPr id="2704" name="Google Shape;2704;p213"/>
          <p:cNvCxnSpPr/>
          <p:nvPr/>
        </p:nvCxnSpPr>
        <p:spPr>
          <a:xfrm rot="10800000">
            <a:off x="5810954" y="1760766"/>
            <a:ext cx="1196100" cy="346500"/>
          </a:xfrm>
          <a:prstGeom prst="straightConnector1">
            <a:avLst/>
          </a:prstGeom>
          <a:noFill/>
          <a:ln cap="flat" cmpd="sng" w="19050">
            <a:solidFill>
              <a:schemeClr val="dk2"/>
            </a:solidFill>
            <a:prstDash val="solid"/>
            <a:round/>
            <a:headEnd len="med" w="med" type="triangle"/>
            <a:tailEnd len="med" w="med" type="none"/>
          </a:ln>
        </p:spPr>
      </p:cxnSp>
      <p:cxnSp>
        <p:nvCxnSpPr>
          <p:cNvPr id="2705" name="Google Shape;2705;p213"/>
          <p:cNvCxnSpPr/>
          <p:nvPr/>
        </p:nvCxnSpPr>
        <p:spPr>
          <a:xfrm rot="10800000">
            <a:off x="5810954" y="1760791"/>
            <a:ext cx="1196100" cy="1289700"/>
          </a:xfrm>
          <a:prstGeom prst="straightConnector1">
            <a:avLst/>
          </a:prstGeom>
          <a:noFill/>
          <a:ln cap="flat" cmpd="sng" w="19050">
            <a:solidFill>
              <a:schemeClr val="dk2"/>
            </a:solidFill>
            <a:prstDash val="solid"/>
            <a:round/>
            <a:headEnd len="med" w="med" type="triangle"/>
            <a:tailEnd len="med" w="med" type="none"/>
          </a:ln>
        </p:spPr>
      </p:cxnSp>
      <p:cxnSp>
        <p:nvCxnSpPr>
          <p:cNvPr id="2706" name="Google Shape;2706;p213"/>
          <p:cNvCxnSpPr>
            <a:stCxn id="2678" idx="5"/>
          </p:cNvCxnSpPr>
          <p:nvPr/>
        </p:nvCxnSpPr>
        <p:spPr>
          <a:xfrm flipH="1">
            <a:off x="5827154" y="2333734"/>
            <a:ext cx="1027500" cy="154800"/>
          </a:xfrm>
          <a:prstGeom prst="straightConnector1">
            <a:avLst/>
          </a:prstGeom>
          <a:noFill/>
          <a:ln cap="flat" cmpd="sng" w="19050">
            <a:solidFill>
              <a:schemeClr val="dk2"/>
            </a:solidFill>
            <a:prstDash val="solid"/>
            <a:round/>
            <a:headEnd len="med" w="med" type="triangle"/>
            <a:tailEnd len="med" w="med" type="none"/>
          </a:ln>
        </p:spPr>
      </p:cxnSp>
      <p:cxnSp>
        <p:nvCxnSpPr>
          <p:cNvPr id="2707" name="Google Shape;2707;p213"/>
          <p:cNvCxnSpPr>
            <a:stCxn id="2678" idx="5"/>
          </p:cNvCxnSpPr>
          <p:nvPr/>
        </p:nvCxnSpPr>
        <p:spPr>
          <a:xfrm flipH="1">
            <a:off x="5827154" y="2333734"/>
            <a:ext cx="1027500" cy="1641600"/>
          </a:xfrm>
          <a:prstGeom prst="straightConnector1">
            <a:avLst/>
          </a:prstGeom>
          <a:noFill/>
          <a:ln cap="flat" cmpd="sng" w="19050">
            <a:solidFill>
              <a:schemeClr val="dk2"/>
            </a:solidFill>
            <a:prstDash val="solid"/>
            <a:round/>
            <a:headEnd len="med" w="med" type="triangle"/>
            <a:tailEnd len="med" w="med" type="none"/>
          </a:ln>
        </p:spPr>
      </p:cxnSp>
      <p:cxnSp>
        <p:nvCxnSpPr>
          <p:cNvPr id="2708" name="Google Shape;2708;p213"/>
          <p:cNvCxnSpPr>
            <a:stCxn id="2678" idx="5"/>
          </p:cNvCxnSpPr>
          <p:nvPr/>
        </p:nvCxnSpPr>
        <p:spPr>
          <a:xfrm flipH="1">
            <a:off x="5827154" y="2333734"/>
            <a:ext cx="1027500" cy="898200"/>
          </a:xfrm>
          <a:prstGeom prst="straightConnector1">
            <a:avLst/>
          </a:prstGeom>
          <a:noFill/>
          <a:ln cap="flat" cmpd="sng" w="19050">
            <a:solidFill>
              <a:schemeClr val="dk2"/>
            </a:solidFill>
            <a:prstDash val="solid"/>
            <a:round/>
            <a:headEnd len="med" w="med" type="triangle"/>
            <a:tailEnd len="med" w="med" type="none"/>
          </a:ln>
        </p:spPr>
      </p:cxnSp>
      <p:sp>
        <p:nvSpPr>
          <p:cNvPr id="2673" name="Google Shape;2673;p213"/>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13"/>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pic>
        <p:nvPicPr>
          <p:cNvPr descr="watermark.jpg" id="307" name="Google Shape;307;p4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08" name="Google Shape;308;p43"/>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309" name="Google Shape;309;p4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310" name="Google Shape;310;p43"/>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Machine Learning Process</a:t>
            </a:r>
            <a:endParaRPr sz="3000">
              <a:solidFill>
                <a:srgbClr val="2A3990"/>
              </a:solidFill>
              <a:latin typeface="Roboto"/>
              <a:ea typeface="Roboto"/>
              <a:cs typeface="Roboto"/>
              <a:sym typeface="Roboto"/>
            </a:endParaRPr>
          </a:p>
        </p:txBody>
      </p:sp>
      <p:sp>
        <p:nvSpPr>
          <p:cNvPr id="311" name="Google Shape;311;p43"/>
          <p:cNvSpPr/>
          <p:nvPr/>
        </p:nvSpPr>
        <p:spPr>
          <a:xfrm>
            <a:off x="18512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3"/>
          <p:cNvSpPr/>
          <p:nvPr/>
        </p:nvSpPr>
        <p:spPr>
          <a:xfrm>
            <a:off x="1948450"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3"/>
          <p:cNvSpPr/>
          <p:nvPr/>
        </p:nvSpPr>
        <p:spPr>
          <a:xfrm>
            <a:off x="381397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3"/>
          <p:cNvSpPr/>
          <p:nvPr/>
        </p:nvSpPr>
        <p:spPr>
          <a:xfrm>
            <a:off x="5628400" y="2707875"/>
            <a:ext cx="1340400" cy="907800"/>
          </a:xfrm>
          <a:prstGeom prst="roundRect">
            <a:avLst>
              <a:gd fmla="val 16667" name="adj"/>
            </a:avLst>
          </a:prstGeom>
          <a:solidFill>
            <a:srgbClr val="C27BA0"/>
          </a:solidFill>
          <a:ln cap="flat" cmpd="sng" w="952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3"/>
          <p:cNvSpPr/>
          <p:nvPr/>
        </p:nvSpPr>
        <p:spPr>
          <a:xfrm>
            <a:off x="3813975" y="1562850"/>
            <a:ext cx="1340400" cy="907800"/>
          </a:xfrm>
          <a:prstGeom prst="roundRect">
            <a:avLst>
              <a:gd fmla="val 16667" name="adj"/>
            </a:avLst>
          </a:prstGeom>
          <a:solidFill>
            <a:srgbClr val="C27BA0"/>
          </a:solidFill>
          <a:ln cap="flat" cmpd="sng" w="952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6" name="Google Shape;316;p43"/>
          <p:cNvCxnSpPr>
            <a:stCxn id="311" idx="3"/>
            <a:endCxn id="312" idx="1"/>
          </p:cNvCxnSpPr>
          <p:nvPr/>
        </p:nvCxnSpPr>
        <p:spPr>
          <a:xfrm>
            <a:off x="1525525" y="3161775"/>
            <a:ext cx="423000" cy="0"/>
          </a:xfrm>
          <a:prstGeom prst="straightConnector1">
            <a:avLst/>
          </a:prstGeom>
          <a:noFill/>
          <a:ln cap="flat" cmpd="sng" w="38100">
            <a:solidFill>
              <a:schemeClr val="dk2"/>
            </a:solidFill>
            <a:prstDash val="solid"/>
            <a:round/>
            <a:headEnd len="med" w="med" type="none"/>
            <a:tailEnd len="med" w="med" type="triangle"/>
          </a:ln>
        </p:spPr>
      </p:cxnSp>
      <p:cxnSp>
        <p:nvCxnSpPr>
          <p:cNvPr id="317" name="Google Shape;317;p43"/>
          <p:cNvCxnSpPr>
            <a:endCxn id="313" idx="1"/>
          </p:cNvCxnSpPr>
          <p:nvPr/>
        </p:nvCxnSpPr>
        <p:spPr>
          <a:xfrm>
            <a:off x="3288975" y="3161775"/>
            <a:ext cx="525000" cy="0"/>
          </a:xfrm>
          <a:prstGeom prst="straightConnector1">
            <a:avLst/>
          </a:prstGeom>
          <a:noFill/>
          <a:ln cap="flat" cmpd="sng" w="38100">
            <a:solidFill>
              <a:schemeClr val="dk2"/>
            </a:solidFill>
            <a:prstDash val="solid"/>
            <a:round/>
            <a:headEnd len="med" w="med" type="none"/>
            <a:tailEnd len="med" w="med" type="triangle"/>
          </a:ln>
        </p:spPr>
      </p:cxnSp>
      <p:cxnSp>
        <p:nvCxnSpPr>
          <p:cNvPr id="318" name="Google Shape;318;p43"/>
          <p:cNvCxnSpPr>
            <a:endCxn id="314" idx="1"/>
          </p:cNvCxnSpPr>
          <p:nvPr/>
        </p:nvCxnSpPr>
        <p:spPr>
          <a:xfrm>
            <a:off x="5154400" y="3161775"/>
            <a:ext cx="474000" cy="0"/>
          </a:xfrm>
          <a:prstGeom prst="straightConnector1">
            <a:avLst/>
          </a:prstGeom>
          <a:noFill/>
          <a:ln cap="flat" cmpd="sng" w="38100">
            <a:solidFill>
              <a:schemeClr val="dk2"/>
            </a:solidFill>
            <a:prstDash val="solid"/>
            <a:round/>
            <a:headEnd len="med" w="med" type="none"/>
            <a:tailEnd len="med" w="med" type="triangle"/>
          </a:ln>
        </p:spPr>
      </p:cxnSp>
      <p:cxnSp>
        <p:nvCxnSpPr>
          <p:cNvPr id="319" name="Google Shape;319;p43"/>
          <p:cNvCxnSpPr>
            <a:stCxn id="312" idx="0"/>
            <a:endCxn id="315" idx="1"/>
          </p:cNvCxnSpPr>
          <p:nvPr/>
        </p:nvCxnSpPr>
        <p:spPr>
          <a:xfrm rot="-5400000">
            <a:off x="2870650" y="1764675"/>
            <a:ext cx="691200" cy="1195200"/>
          </a:xfrm>
          <a:prstGeom prst="curvedConnector2">
            <a:avLst/>
          </a:prstGeom>
          <a:noFill/>
          <a:ln cap="flat" cmpd="sng" w="38100">
            <a:solidFill>
              <a:schemeClr val="dk2"/>
            </a:solidFill>
            <a:prstDash val="solid"/>
            <a:round/>
            <a:headEnd len="med" w="med" type="none"/>
            <a:tailEnd len="med" w="med" type="triangle"/>
          </a:ln>
        </p:spPr>
      </p:cxnSp>
      <p:cxnSp>
        <p:nvCxnSpPr>
          <p:cNvPr id="320" name="Google Shape;320;p43"/>
          <p:cNvCxnSpPr>
            <a:stCxn id="315" idx="3"/>
            <a:endCxn id="314" idx="0"/>
          </p:cNvCxnSpPr>
          <p:nvPr/>
        </p:nvCxnSpPr>
        <p:spPr>
          <a:xfrm>
            <a:off x="5154375" y="2016750"/>
            <a:ext cx="1144200" cy="691200"/>
          </a:xfrm>
          <a:prstGeom prst="curvedConnector2">
            <a:avLst/>
          </a:prstGeom>
          <a:noFill/>
          <a:ln cap="flat" cmpd="sng" w="38100">
            <a:solidFill>
              <a:schemeClr val="dk2"/>
            </a:solidFill>
            <a:prstDash val="solid"/>
            <a:round/>
            <a:headEnd len="med" w="med" type="none"/>
            <a:tailEnd len="med" w="med" type="triangle"/>
          </a:ln>
        </p:spPr>
      </p:cxnSp>
      <p:sp>
        <p:nvSpPr>
          <p:cNvPr id="321" name="Google Shape;321;p43"/>
          <p:cNvSpPr txBox="1"/>
          <p:nvPr/>
        </p:nvSpPr>
        <p:spPr>
          <a:xfrm>
            <a:off x="185125"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Acquisition </a:t>
            </a:r>
            <a:endParaRPr sz="1800">
              <a:solidFill>
                <a:srgbClr val="FFFFFF"/>
              </a:solidFill>
              <a:latin typeface="Roboto"/>
              <a:ea typeface="Roboto"/>
              <a:cs typeface="Roboto"/>
              <a:sym typeface="Roboto"/>
            </a:endParaRPr>
          </a:p>
        </p:txBody>
      </p:sp>
      <p:sp>
        <p:nvSpPr>
          <p:cNvPr id="322" name="Google Shape;322;p43"/>
          <p:cNvSpPr txBox="1"/>
          <p:nvPr/>
        </p:nvSpPr>
        <p:spPr>
          <a:xfrm>
            <a:off x="1948450"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Cleaning</a:t>
            </a:r>
            <a:endParaRPr sz="1800">
              <a:solidFill>
                <a:srgbClr val="FFFFFF"/>
              </a:solidFill>
              <a:latin typeface="Roboto"/>
              <a:ea typeface="Roboto"/>
              <a:cs typeface="Roboto"/>
              <a:sym typeface="Roboto"/>
            </a:endParaRPr>
          </a:p>
        </p:txBody>
      </p:sp>
      <p:sp>
        <p:nvSpPr>
          <p:cNvPr id="323" name="Google Shape;323;p43"/>
          <p:cNvSpPr txBox="1"/>
          <p:nvPr/>
        </p:nvSpPr>
        <p:spPr>
          <a:xfrm>
            <a:off x="3813975" y="1636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Test</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p:txBody>
      </p:sp>
      <p:sp>
        <p:nvSpPr>
          <p:cNvPr id="324" name="Google Shape;324;p43"/>
          <p:cNvSpPr txBox="1"/>
          <p:nvPr/>
        </p:nvSpPr>
        <p:spPr>
          <a:xfrm>
            <a:off x="3813975" y="2631663"/>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Model</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Training &amp;</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Building</a:t>
            </a:r>
            <a:endParaRPr sz="1800">
              <a:solidFill>
                <a:srgbClr val="FFFFFF"/>
              </a:solidFill>
              <a:latin typeface="Roboto"/>
              <a:ea typeface="Roboto"/>
              <a:cs typeface="Roboto"/>
              <a:sym typeface="Roboto"/>
            </a:endParaRPr>
          </a:p>
        </p:txBody>
      </p:sp>
      <p:sp>
        <p:nvSpPr>
          <p:cNvPr id="325" name="Google Shape;325;p43"/>
          <p:cNvSpPr txBox="1"/>
          <p:nvPr/>
        </p:nvSpPr>
        <p:spPr>
          <a:xfrm>
            <a:off x="5628400" y="2781713"/>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Model</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Testing</a:t>
            </a:r>
            <a:endParaRPr sz="1800">
              <a:solidFill>
                <a:srgbClr val="FFFFFF"/>
              </a:solidFill>
              <a:latin typeface="Roboto"/>
              <a:ea typeface="Roboto"/>
              <a:cs typeface="Roboto"/>
              <a:sym typeface="Roboto"/>
            </a:endParaRPr>
          </a:p>
        </p:txBody>
      </p:sp>
    </p:spTree>
  </p:cSld>
  <p:clrMapOvr>
    <a:masterClrMapping/>
  </p:clrMapOvr>
</p:sld>
</file>

<file path=ppt/slides/slide1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2" name="Shape 2712"/>
        <p:cNvGrpSpPr/>
        <p:nvPr/>
      </p:nvGrpSpPr>
      <p:grpSpPr>
        <a:xfrm>
          <a:off x="0" y="0"/>
          <a:ext cx="0" cy="0"/>
          <a:chOff x="0" y="0"/>
          <a:chExt cx="0" cy="0"/>
        </a:xfrm>
      </p:grpSpPr>
      <p:sp>
        <p:nvSpPr>
          <p:cNvPr id="2713" name="Google Shape;2713;p2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714" name="Google Shape;2714;p214"/>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rtl="0" algn="l">
              <a:spcBef>
                <a:spcPts val="1600"/>
              </a:spcBef>
              <a:spcAft>
                <a:spcPts val="0"/>
              </a:spcAft>
              <a:buClr>
                <a:schemeClr val="dk1"/>
              </a:buClr>
              <a:buSzPts val="1100"/>
              <a:buFont typeface="Arial"/>
              <a:buNone/>
            </a:pPr>
            <a:r>
              <a:rPr lang="en" sz="2400">
                <a:solidFill>
                  <a:srgbClr val="434343"/>
                </a:solidFill>
                <a:latin typeface="Roboto"/>
                <a:ea typeface="Roboto"/>
                <a:cs typeface="Roboto"/>
                <a:sym typeface="Roboto"/>
              </a:rPr>
              <a:t>Filters: 4</a:t>
            </a:r>
            <a:endParaRPr sz="2400">
              <a:solidFill>
                <a:srgbClr val="434343"/>
              </a:solidFill>
              <a:latin typeface="Roboto"/>
              <a:ea typeface="Roboto"/>
              <a:cs typeface="Roboto"/>
              <a:sym typeface="Roboto"/>
            </a:endParaRPr>
          </a:p>
          <a:p>
            <a:pPr indent="0" lvl="0" marL="0" rtl="0" algn="l">
              <a:spcBef>
                <a:spcPts val="1600"/>
              </a:spcBef>
              <a:spcAft>
                <a:spcPts val="0"/>
              </a:spcAft>
              <a:buClr>
                <a:schemeClr val="dk1"/>
              </a:buClr>
              <a:buSzPts val="1100"/>
              <a:buFont typeface="Arial"/>
              <a:buNone/>
            </a:pPr>
            <a:r>
              <a:rPr lang="en" sz="2400">
                <a:solidFill>
                  <a:srgbClr val="434343"/>
                </a:solidFill>
                <a:latin typeface="Roboto"/>
                <a:ea typeface="Roboto"/>
                <a:cs typeface="Roboto"/>
                <a:sym typeface="Roboto"/>
              </a:rPr>
              <a:t>Filter Size: 2</a:t>
            </a:r>
            <a:endParaRPr sz="2400">
              <a:solidFill>
                <a:srgbClr val="434343"/>
              </a:solidFill>
              <a:latin typeface="Roboto"/>
              <a:ea typeface="Roboto"/>
              <a:cs typeface="Roboto"/>
              <a:sym typeface="Roboto"/>
            </a:endParaRPr>
          </a:p>
          <a:p>
            <a:pPr indent="0" lvl="0" marL="0" rtl="0" algn="l">
              <a:spcBef>
                <a:spcPts val="1600"/>
              </a:spcBef>
              <a:spcAft>
                <a:spcPts val="0"/>
              </a:spcAft>
              <a:buClr>
                <a:schemeClr val="dk1"/>
              </a:buClr>
              <a:buSzPts val="1100"/>
              <a:buFont typeface="Arial"/>
              <a:buNone/>
            </a:pPr>
            <a:r>
              <a:rPr lang="en" sz="2400">
                <a:solidFill>
                  <a:srgbClr val="434343"/>
                </a:solidFill>
                <a:latin typeface="Roboto"/>
                <a:ea typeface="Roboto"/>
                <a:cs typeface="Roboto"/>
                <a:sym typeface="Roboto"/>
              </a:rPr>
              <a:t>Stride: 1 (1 Unit at a time)</a:t>
            </a:r>
            <a:endParaRPr sz="2400">
              <a:solidFill>
                <a:srgbClr val="434343"/>
              </a:solidFill>
              <a:latin typeface="Roboto"/>
              <a:ea typeface="Roboto"/>
              <a:cs typeface="Roboto"/>
              <a:sym typeface="Roboto"/>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2715" name="Google Shape;2715;p2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716" name="Google Shape;2716;p21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717" name="Google Shape;2717;p214"/>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14"/>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14"/>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14"/>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14"/>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14"/>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14"/>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24" name="Google Shape;2724;p214"/>
          <p:cNvCxnSpPr>
            <a:endCxn id="2723"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725" name="Google Shape;2725;p214"/>
          <p:cNvCxnSpPr>
            <a:stCxn id="2726" idx="6"/>
            <a:endCxn id="2721" idx="2"/>
          </p:cNvCxnSpPr>
          <p:nvPr/>
        </p:nvCxnSpPr>
        <p:spPr>
          <a:xfrm flipH="1">
            <a:off x="4004863" y="1608500"/>
            <a:ext cx="1117800" cy="1049700"/>
          </a:xfrm>
          <a:prstGeom prst="straightConnector1">
            <a:avLst/>
          </a:prstGeom>
          <a:noFill/>
          <a:ln cap="flat" cmpd="sng" w="19050">
            <a:solidFill>
              <a:srgbClr val="FF0000"/>
            </a:solidFill>
            <a:prstDash val="solid"/>
            <a:round/>
            <a:headEnd len="med" w="med" type="triangle"/>
            <a:tailEnd len="med" w="med" type="none"/>
          </a:ln>
        </p:spPr>
      </p:cxnSp>
      <p:cxnSp>
        <p:nvCxnSpPr>
          <p:cNvPr id="2727" name="Google Shape;2727;p214"/>
          <p:cNvCxnSpPr>
            <a:stCxn id="2718" idx="6"/>
            <a:endCxn id="2723" idx="1"/>
          </p:cNvCxnSpPr>
          <p:nvPr/>
        </p:nvCxnSpPr>
        <p:spPr>
          <a:xfrm flipH="1">
            <a:off x="3949263" y="3079425"/>
            <a:ext cx="1189800" cy="951900"/>
          </a:xfrm>
          <a:prstGeom prst="straightConnector1">
            <a:avLst/>
          </a:prstGeom>
          <a:noFill/>
          <a:ln cap="flat" cmpd="sng" w="19050">
            <a:solidFill>
              <a:srgbClr val="0000FF"/>
            </a:solidFill>
            <a:prstDash val="solid"/>
            <a:round/>
            <a:headEnd len="med" w="med" type="triangle"/>
            <a:tailEnd len="med" w="med" type="none"/>
          </a:ln>
        </p:spPr>
      </p:cxnSp>
      <p:cxnSp>
        <p:nvCxnSpPr>
          <p:cNvPr id="2728" name="Google Shape;2728;p214"/>
          <p:cNvCxnSpPr>
            <a:stCxn id="2729"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730" name="Google Shape;2730;p214"/>
          <p:cNvCxnSpPr>
            <a:stCxn id="2729"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731" name="Google Shape;2731;p214"/>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729" name="Google Shape;2729;p214"/>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14"/>
          <p:cNvSpPr/>
          <p:nvPr/>
        </p:nvSpPr>
        <p:spPr>
          <a:xfrm flipH="1">
            <a:off x="5122663" y="13406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14"/>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14"/>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34" name="Google Shape;2734;p214"/>
          <p:cNvCxnSpPr>
            <a:stCxn id="2733" idx="7"/>
            <a:endCxn id="2726" idx="2"/>
          </p:cNvCxnSpPr>
          <p:nvPr/>
        </p:nvCxnSpPr>
        <p:spPr>
          <a:xfrm rot="10800000">
            <a:off x="5658554" y="1608366"/>
            <a:ext cx="1196100" cy="346500"/>
          </a:xfrm>
          <a:prstGeom prst="straightConnector1">
            <a:avLst/>
          </a:prstGeom>
          <a:noFill/>
          <a:ln cap="flat" cmpd="sng" w="19050">
            <a:solidFill>
              <a:schemeClr val="dk2"/>
            </a:solidFill>
            <a:prstDash val="solid"/>
            <a:round/>
            <a:headEnd len="med" w="med" type="none"/>
            <a:tailEnd len="med" w="med" type="none"/>
          </a:ln>
        </p:spPr>
      </p:cxnSp>
      <p:cxnSp>
        <p:nvCxnSpPr>
          <p:cNvPr id="2735" name="Google Shape;2735;p214"/>
          <p:cNvCxnSpPr>
            <a:stCxn id="2729" idx="7"/>
            <a:endCxn id="2726" idx="2"/>
          </p:cNvCxnSpPr>
          <p:nvPr/>
        </p:nvCxnSpPr>
        <p:spPr>
          <a:xfrm rot="10800000">
            <a:off x="5658554" y="1608391"/>
            <a:ext cx="1196100" cy="1289700"/>
          </a:xfrm>
          <a:prstGeom prst="straightConnector1">
            <a:avLst/>
          </a:prstGeom>
          <a:noFill/>
          <a:ln cap="flat" cmpd="sng" w="19050">
            <a:solidFill>
              <a:schemeClr val="dk2"/>
            </a:solidFill>
            <a:prstDash val="solid"/>
            <a:round/>
            <a:headEnd len="med" w="med" type="none"/>
            <a:tailEnd len="med" w="med" type="none"/>
          </a:ln>
        </p:spPr>
      </p:cxnSp>
      <p:cxnSp>
        <p:nvCxnSpPr>
          <p:cNvPr id="2736" name="Google Shape;2736;p214"/>
          <p:cNvCxnSpPr>
            <a:stCxn id="2733" idx="6"/>
            <a:endCxn id="2717"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737" name="Google Shape;2737;p214"/>
          <p:cNvCxnSpPr>
            <a:stCxn id="2733" idx="5"/>
            <a:endCxn id="2719"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738" name="Google Shape;2738;p214"/>
          <p:cNvCxnSpPr>
            <a:stCxn id="2733" idx="5"/>
            <a:endCxn id="2718"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sp>
        <p:nvSpPr>
          <p:cNvPr id="2739" name="Google Shape;2739;p214"/>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40" name="Google Shape;2740;p214"/>
          <p:cNvCxnSpPr>
            <a:stCxn id="2719" idx="6"/>
            <a:endCxn id="2739"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sp>
        <p:nvSpPr>
          <p:cNvPr id="2741" name="Google Shape;2741;p214"/>
          <p:cNvSpPr txBox="1"/>
          <p:nvPr>
            <p:ph idx="1" type="body"/>
          </p:nvPr>
        </p:nvSpPr>
        <p:spPr>
          <a:xfrm>
            <a:off x="4133975" y="37072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742" name="Google Shape;2742;p214"/>
          <p:cNvSpPr txBox="1"/>
          <p:nvPr>
            <p:ph idx="1" type="body"/>
          </p:nvPr>
        </p:nvSpPr>
        <p:spPr>
          <a:xfrm>
            <a:off x="4205075" y="445922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cxnSp>
        <p:nvCxnSpPr>
          <p:cNvPr id="2743" name="Google Shape;2743;p214"/>
          <p:cNvCxnSpPr>
            <a:stCxn id="2718" idx="6"/>
            <a:endCxn id="2722" idx="2"/>
          </p:cNvCxnSpPr>
          <p:nvPr/>
        </p:nvCxnSpPr>
        <p:spPr>
          <a:xfrm flipH="1">
            <a:off x="4005063" y="3079425"/>
            <a:ext cx="1134000" cy="360000"/>
          </a:xfrm>
          <a:prstGeom prst="straightConnector1">
            <a:avLst/>
          </a:prstGeom>
          <a:noFill/>
          <a:ln cap="flat" cmpd="sng" w="19050">
            <a:solidFill>
              <a:srgbClr val="0000FF"/>
            </a:solidFill>
            <a:prstDash val="solid"/>
            <a:round/>
            <a:headEnd len="med" w="med" type="triangle"/>
            <a:tailEnd len="med" w="med" type="none"/>
          </a:ln>
        </p:spPr>
      </p:cxnSp>
      <p:cxnSp>
        <p:nvCxnSpPr>
          <p:cNvPr id="2744" name="Google Shape;2744;p214"/>
          <p:cNvCxnSpPr>
            <a:stCxn id="2717" idx="6"/>
          </p:cNvCxnSpPr>
          <p:nvPr/>
        </p:nvCxnSpPr>
        <p:spPr>
          <a:xfrm flipH="1">
            <a:off x="3986763" y="2336000"/>
            <a:ext cx="1152300" cy="996900"/>
          </a:xfrm>
          <a:prstGeom prst="straightConnector1">
            <a:avLst/>
          </a:prstGeom>
          <a:noFill/>
          <a:ln cap="flat" cmpd="sng" w="19050">
            <a:solidFill>
              <a:srgbClr val="FF9900"/>
            </a:solidFill>
            <a:prstDash val="solid"/>
            <a:round/>
            <a:headEnd len="med" w="med" type="triangle"/>
            <a:tailEnd len="med" w="med" type="none"/>
          </a:ln>
        </p:spPr>
      </p:cxnSp>
      <p:cxnSp>
        <p:nvCxnSpPr>
          <p:cNvPr id="2745" name="Google Shape;2745;p214"/>
          <p:cNvCxnSpPr>
            <a:stCxn id="2717" idx="6"/>
          </p:cNvCxnSpPr>
          <p:nvPr/>
        </p:nvCxnSpPr>
        <p:spPr>
          <a:xfrm flipH="1">
            <a:off x="3996063" y="2336000"/>
            <a:ext cx="1143000" cy="325500"/>
          </a:xfrm>
          <a:prstGeom prst="straightConnector1">
            <a:avLst/>
          </a:prstGeom>
          <a:noFill/>
          <a:ln cap="flat" cmpd="sng" w="19050">
            <a:solidFill>
              <a:srgbClr val="FF9900"/>
            </a:solidFill>
            <a:prstDash val="solid"/>
            <a:round/>
            <a:headEnd len="med" w="med" type="triangle"/>
            <a:tailEnd len="med" w="med" type="none"/>
          </a:ln>
        </p:spPr>
      </p:cxnSp>
      <p:cxnSp>
        <p:nvCxnSpPr>
          <p:cNvPr id="2746" name="Google Shape;2746;p214"/>
          <p:cNvCxnSpPr>
            <a:stCxn id="2726" idx="6"/>
            <a:endCxn id="2720" idx="2"/>
          </p:cNvCxnSpPr>
          <p:nvPr/>
        </p:nvCxnSpPr>
        <p:spPr>
          <a:xfrm flipH="1">
            <a:off x="4004863" y="1608500"/>
            <a:ext cx="1117800" cy="344100"/>
          </a:xfrm>
          <a:prstGeom prst="straightConnector1">
            <a:avLst/>
          </a:prstGeom>
          <a:noFill/>
          <a:ln cap="flat" cmpd="sng" w="19050">
            <a:solidFill>
              <a:srgbClr val="FF0000"/>
            </a:solidFill>
            <a:prstDash val="solid"/>
            <a:round/>
            <a:headEnd len="med" w="med" type="triangle"/>
            <a:tailEnd len="med" w="med" type="none"/>
          </a:ln>
        </p:spPr>
      </p:cxnSp>
      <p:sp>
        <p:nvSpPr>
          <p:cNvPr id="2747" name="Google Shape;2747;p214"/>
          <p:cNvSpPr/>
          <p:nvPr/>
        </p:nvSpPr>
        <p:spPr>
          <a:xfrm flipH="1">
            <a:off x="5291463" y="22205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14"/>
          <p:cNvSpPr/>
          <p:nvPr/>
        </p:nvSpPr>
        <p:spPr>
          <a:xfrm flipH="1">
            <a:off x="5291463" y="2963925"/>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14"/>
          <p:cNvSpPr/>
          <p:nvPr/>
        </p:nvSpPr>
        <p:spPr>
          <a:xfrm flipH="1">
            <a:off x="5291463" y="370735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14"/>
          <p:cNvSpPr/>
          <p:nvPr/>
        </p:nvSpPr>
        <p:spPr>
          <a:xfrm flipH="1">
            <a:off x="5275063" y="14930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14"/>
          <p:cNvSpPr/>
          <p:nvPr/>
        </p:nvSpPr>
        <p:spPr>
          <a:xfrm flipH="1">
            <a:off x="5443863" y="237290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14"/>
          <p:cNvSpPr/>
          <p:nvPr/>
        </p:nvSpPr>
        <p:spPr>
          <a:xfrm flipH="1">
            <a:off x="5443863" y="3116325"/>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14"/>
          <p:cNvSpPr/>
          <p:nvPr/>
        </p:nvSpPr>
        <p:spPr>
          <a:xfrm flipH="1">
            <a:off x="5443863" y="385975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14"/>
          <p:cNvSpPr/>
          <p:nvPr/>
        </p:nvSpPr>
        <p:spPr>
          <a:xfrm flipH="1">
            <a:off x="5427463" y="164540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14"/>
          <p:cNvSpPr/>
          <p:nvPr/>
        </p:nvSpPr>
        <p:spPr>
          <a:xfrm flipH="1">
            <a:off x="5596263" y="252530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14"/>
          <p:cNvSpPr/>
          <p:nvPr/>
        </p:nvSpPr>
        <p:spPr>
          <a:xfrm flipH="1">
            <a:off x="5596263" y="3268725"/>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14"/>
          <p:cNvSpPr/>
          <p:nvPr/>
        </p:nvSpPr>
        <p:spPr>
          <a:xfrm flipH="1">
            <a:off x="5596263" y="401215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14"/>
          <p:cNvSpPr/>
          <p:nvPr/>
        </p:nvSpPr>
        <p:spPr>
          <a:xfrm flipH="1">
            <a:off x="5579863" y="179780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2" name="Shape 2762"/>
        <p:cNvGrpSpPr/>
        <p:nvPr/>
      </p:nvGrpSpPr>
      <p:grpSpPr>
        <a:xfrm>
          <a:off x="0" y="0"/>
          <a:ext cx="0" cy="0"/>
          <a:chOff x="0" y="0"/>
          <a:chExt cx="0" cy="0"/>
        </a:xfrm>
      </p:grpSpPr>
      <p:sp>
        <p:nvSpPr>
          <p:cNvPr id="2763" name="Google Shape;2763;p2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764" name="Google Shape;2764;p215"/>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rPr lang="en" sz="2400">
                <a:solidFill>
                  <a:srgbClr val="434343"/>
                </a:solidFill>
                <a:latin typeface="Roboto"/>
                <a:ea typeface="Roboto"/>
                <a:cs typeface="Roboto"/>
                <a:sym typeface="Roboto"/>
              </a:rPr>
              <a:t>Each filter is detecting a different feature</a:t>
            </a:r>
            <a:endParaRPr sz="2400">
              <a:solidFill>
                <a:srgbClr val="434343"/>
              </a:solidFill>
              <a:latin typeface="Roboto"/>
              <a:ea typeface="Roboto"/>
              <a:cs typeface="Roboto"/>
              <a:sym typeface="Roboto"/>
            </a:endParaRPr>
          </a:p>
        </p:txBody>
      </p:sp>
      <p:pic>
        <p:nvPicPr>
          <p:cNvPr descr="watermark.jpg" id="2765" name="Google Shape;2765;p2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766" name="Google Shape;2766;p2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767" name="Google Shape;2767;p215"/>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15"/>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15"/>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15"/>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15"/>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15"/>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15"/>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4" name="Google Shape;2774;p215"/>
          <p:cNvCxnSpPr>
            <a:endCxn id="2773"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775" name="Google Shape;2775;p215"/>
          <p:cNvCxnSpPr>
            <a:stCxn id="2776" idx="6"/>
            <a:endCxn id="2771" idx="2"/>
          </p:cNvCxnSpPr>
          <p:nvPr/>
        </p:nvCxnSpPr>
        <p:spPr>
          <a:xfrm flipH="1">
            <a:off x="4004863" y="1608500"/>
            <a:ext cx="1117800" cy="1049700"/>
          </a:xfrm>
          <a:prstGeom prst="straightConnector1">
            <a:avLst/>
          </a:prstGeom>
          <a:noFill/>
          <a:ln cap="flat" cmpd="sng" w="19050">
            <a:solidFill>
              <a:srgbClr val="FF0000"/>
            </a:solidFill>
            <a:prstDash val="solid"/>
            <a:round/>
            <a:headEnd len="med" w="med" type="triangle"/>
            <a:tailEnd len="med" w="med" type="none"/>
          </a:ln>
        </p:spPr>
      </p:cxnSp>
      <p:cxnSp>
        <p:nvCxnSpPr>
          <p:cNvPr id="2777" name="Google Shape;2777;p215"/>
          <p:cNvCxnSpPr>
            <a:stCxn id="2768" idx="6"/>
            <a:endCxn id="2773" idx="1"/>
          </p:cNvCxnSpPr>
          <p:nvPr/>
        </p:nvCxnSpPr>
        <p:spPr>
          <a:xfrm flipH="1">
            <a:off x="3949263" y="3079425"/>
            <a:ext cx="1189800" cy="951900"/>
          </a:xfrm>
          <a:prstGeom prst="straightConnector1">
            <a:avLst/>
          </a:prstGeom>
          <a:noFill/>
          <a:ln cap="flat" cmpd="sng" w="19050">
            <a:solidFill>
              <a:srgbClr val="0000FF"/>
            </a:solidFill>
            <a:prstDash val="solid"/>
            <a:round/>
            <a:headEnd len="med" w="med" type="triangle"/>
            <a:tailEnd len="med" w="med" type="none"/>
          </a:ln>
        </p:spPr>
      </p:cxnSp>
      <p:cxnSp>
        <p:nvCxnSpPr>
          <p:cNvPr id="2778" name="Google Shape;2778;p215"/>
          <p:cNvCxnSpPr>
            <a:stCxn id="2779"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780" name="Google Shape;2780;p215"/>
          <p:cNvCxnSpPr>
            <a:stCxn id="2779"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781" name="Google Shape;2781;p215"/>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779" name="Google Shape;2779;p215"/>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15"/>
          <p:cNvSpPr/>
          <p:nvPr/>
        </p:nvSpPr>
        <p:spPr>
          <a:xfrm flipH="1">
            <a:off x="5122663" y="13406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15"/>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15"/>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84" name="Google Shape;2784;p215"/>
          <p:cNvCxnSpPr>
            <a:stCxn id="2783" idx="7"/>
            <a:endCxn id="2776" idx="2"/>
          </p:cNvCxnSpPr>
          <p:nvPr/>
        </p:nvCxnSpPr>
        <p:spPr>
          <a:xfrm rot="10800000">
            <a:off x="5658554" y="1608366"/>
            <a:ext cx="1196100" cy="346500"/>
          </a:xfrm>
          <a:prstGeom prst="straightConnector1">
            <a:avLst/>
          </a:prstGeom>
          <a:noFill/>
          <a:ln cap="flat" cmpd="sng" w="19050">
            <a:solidFill>
              <a:schemeClr val="dk2"/>
            </a:solidFill>
            <a:prstDash val="solid"/>
            <a:round/>
            <a:headEnd len="med" w="med" type="none"/>
            <a:tailEnd len="med" w="med" type="none"/>
          </a:ln>
        </p:spPr>
      </p:cxnSp>
      <p:cxnSp>
        <p:nvCxnSpPr>
          <p:cNvPr id="2785" name="Google Shape;2785;p215"/>
          <p:cNvCxnSpPr>
            <a:stCxn id="2779" idx="7"/>
            <a:endCxn id="2776" idx="2"/>
          </p:cNvCxnSpPr>
          <p:nvPr/>
        </p:nvCxnSpPr>
        <p:spPr>
          <a:xfrm rot="10800000">
            <a:off x="5658554" y="1608391"/>
            <a:ext cx="1196100" cy="1289700"/>
          </a:xfrm>
          <a:prstGeom prst="straightConnector1">
            <a:avLst/>
          </a:prstGeom>
          <a:noFill/>
          <a:ln cap="flat" cmpd="sng" w="19050">
            <a:solidFill>
              <a:schemeClr val="dk2"/>
            </a:solidFill>
            <a:prstDash val="solid"/>
            <a:round/>
            <a:headEnd len="med" w="med" type="none"/>
            <a:tailEnd len="med" w="med" type="none"/>
          </a:ln>
        </p:spPr>
      </p:cxnSp>
      <p:cxnSp>
        <p:nvCxnSpPr>
          <p:cNvPr id="2786" name="Google Shape;2786;p215"/>
          <p:cNvCxnSpPr>
            <a:stCxn id="2783" idx="6"/>
            <a:endCxn id="2767"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787" name="Google Shape;2787;p215"/>
          <p:cNvCxnSpPr>
            <a:stCxn id="2783" idx="5"/>
            <a:endCxn id="2769"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788" name="Google Shape;2788;p215"/>
          <p:cNvCxnSpPr>
            <a:stCxn id="2783" idx="5"/>
            <a:endCxn id="2768"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sp>
        <p:nvSpPr>
          <p:cNvPr id="2789" name="Google Shape;2789;p215"/>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90" name="Google Shape;2790;p215"/>
          <p:cNvCxnSpPr>
            <a:stCxn id="2769" idx="6"/>
            <a:endCxn id="2789"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sp>
        <p:nvSpPr>
          <p:cNvPr id="2791" name="Google Shape;2791;p215"/>
          <p:cNvSpPr txBox="1"/>
          <p:nvPr>
            <p:ph idx="1" type="body"/>
          </p:nvPr>
        </p:nvSpPr>
        <p:spPr>
          <a:xfrm>
            <a:off x="4133975" y="3707250"/>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w1</a:t>
            </a:r>
            <a:endParaRPr>
              <a:solidFill>
                <a:srgbClr val="434343"/>
              </a:solidFill>
              <a:latin typeface="Montserrat"/>
              <a:ea typeface="Montserrat"/>
              <a:cs typeface="Montserrat"/>
              <a:sym typeface="Montserrat"/>
            </a:endParaRPr>
          </a:p>
        </p:txBody>
      </p:sp>
      <p:sp>
        <p:nvSpPr>
          <p:cNvPr id="2792" name="Google Shape;2792;p215"/>
          <p:cNvSpPr txBox="1"/>
          <p:nvPr>
            <p:ph idx="1" type="body"/>
          </p:nvPr>
        </p:nvSpPr>
        <p:spPr>
          <a:xfrm>
            <a:off x="4205075" y="4459225"/>
            <a:ext cx="613800" cy="3420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a:solidFill>
                  <a:srgbClr val="434343"/>
                </a:solidFill>
                <a:latin typeface="Montserrat"/>
                <a:ea typeface="Montserrat"/>
                <a:cs typeface="Montserrat"/>
                <a:sym typeface="Montserrat"/>
              </a:rPr>
              <a:t>w2</a:t>
            </a:r>
            <a:endParaRPr>
              <a:solidFill>
                <a:srgbClr val="434343"/>
              </a:solidFill>
              <a:latin typeface="Montserrat"/>
              <a:ea typeface="Montserrat"/>
              <a:cs typeface="Montserrat"/>
              <a:sym typeface="Montserrat"/>
            </a:endParaRPr>
          </a:p>
        </p:txBody>
      </p:sp>
      <p:cxnSp>
        <p:nvCxnSpPr>
          <p:cNvPr id="2793" name="Google Shape;2793;p215"/>
          <p:cNvCxnSpPr>
            <a:stCxn id="2768" idx="6"/>
            <a:endCxn id="2772" idx="2"/>
          </p:cNvCxnSpPr>
          <p:nvPr/>
        </p:nvCxnSpPr>
        <p:spPr>
          <a:xfrm flipH="1">
            <a:off x="4005063" y="3079425"/>
            <a:ext cx="1134000" cy="360000"/>
          </a:xfrm>
          <a:prstGeom prst="straightConnector1">
            <a:avLst/>
          </a:prstGeom>
          <a:noFill/>
          <a:ln cap="flat" cmpd="sng" w="19050">
            <a:solidFill>
              <a:srgbClr val="0000FF"/>
            </a:solidFill>
            <a:prstDash val="solid"/>
            <a:round/>
            <a:headEnd len="med" w="med" type="triangle"/>
            <a:tailEnd len="med" w="med" type="none"/>
          </a:ln>
        </p:spPr>
      </p:cxnSp>
      <p:cxnSp>
        <p:nvCxnSpPr>
          <p:cNvPr id="2794" name="Google Shape;2794;p215"/>
          <p:cNvCxnSpPr>
            <a:stCxn id="2767" idx="6"/>
          </p:cNvCxnSpPr>
          <p:nvPr/>
        </p:nvCxnSpPr>
        <p:spPr>
          <a:xfrm flipH="1">
            <a:off x="3986763" y="2336000"/>
            <a:ext cx="1152300" cy="996900"/>
          </a:xfrm>
          <a:prstGeom prst="straightConnector1">
            <a:avLst/>
          </a:prstGeom>
          <a:noFill/>
          <a:ln cap="flat" cmpd="sng" w="19050">
            <a:solidFill>
              <a:srgbClr val="FF9900"/>
            </a:solidFill>
            <a:prstDash val="solid"/>
            <a:round/>
            <a:headEnd len="med" w="med" type="triangle"/>
            <a:tailEnd len="med" w="med" type="none"/>
          </a:ln>
        </p:spPr>
      </p:cxnSp>
      <p:cxnSp>
        <p:nvCxnSpPr>
          <p:cNvPr id="2795" name="Google Shape;2795;p215"/>
          <p:cNvCxnSpPr>
            <a:stCxn id="2767" idx="6"/>
          </p:cNvCxnSpPr>
          <p:nvPr/>
        </p:nvCxnSpPr>
        <p:spPr>
          <a:xfrm flipH="1">
            <a:off x="3996063" y="2336000"/>
            <a:ext cx="1143000" cy="325500"/>
          </a:xfrm>
          <a:prstGeom prst="straightConnector1">
            <a:avLst/>
          </a:prstGeom>
          <a:noFill/>
          <a:ln cap="flat" cmpd="sng" w="19050">
            <a:solidFill>
              <a:srgbClr val="FF9900"/>
            </a:solidFill>
            <a:prstDash val="solid"/>
            <a:round/>
            <a:headEnd len="med" w="med" type="triangle"/>
            <a:tailEnd len="med" w="med" type="none"/>
          </a:ln>
        </p:spPr>
      </p:cxnSp>
      <p:cxnSp>
        <p:nvCxnSpPr>
          <p:cNvPr id="2796" name="Google Shape;2796;p215"/>
          <p:cNvCxnSpPr>
            <a:stCxn id="2776" idx="6"/>
            <a:endCxn id="2770" idx="2"/>
          </p:cNvCxnSpPr>
          <p:nvPr/>
        </p:nvCxnSpPr>
        <p:spPr>
          <a:xfrm flipH="1">
            <a:off x="4004863" y="1608500"/>
            <a:ext cx="1117800" cy="344100"/>
          </a:xfrm>
          <a:prstGeom prst="straightConnector1">
            <a:avLst/>
          </a:prstGeom>
          <a:noFill/>
          <a:ln cap="flat" cmpd="sng" w="19050">
            <a:solidFill>
              <a:srgbClr val="FF0000"/>
            </a:solidFill>
            <a:prstDash val="solid"/>
            <a:round/>
            <a:headEnd len="med" w="med" type="triangle"/>
            <a:tailEnd len="med" w="med" type="none"/>
          </a:ln>
        </p:spPr>
      </p:cxnSp>
      <p:sp>
        <p:nvSpPr>
          <p:cNvPr id="2797" name="Google Shape;2797;p215"/>
          <p:cNvSpPr/>
          <p:nvPr/>
        </p:nvSpPr>
        <p:spPr>
          <a:xfrm flipH="1">
            <a:off x="5291463" y="22205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15"/>
          <p:cNvSpPr/>
          <p:nvPr/>
        </p:nvSpPr>
        <p:spPr>
          <a:xfrm flipH="1">
            <a:off x="5291463" y="2963925"/>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15"/>
          <p:cNvSpPr/>
          <p:nvPr/>
        </p:nvSpPr>
        <p:spPr>
          <a:xfrm flipH="1">
            <a:off x="5291463" y="370735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215"/>
          <p:cNvSpPr/>
          <p:nvPr/>
        </p:nvSpPr>
        <p:spPr>
          <a:xfrm flipH="1">
            <a:off x="5275063" y="14930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15"/>
          <p:cNvSpPr/>
          <p:nvPr/>
        </p:nvSpPr>
        <p:spPr>
          <a:xfrm flipH="1">
            <a:off x="5443863" y="237290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15"/>
          <p:cNvSpPr/>
          <p:nvPr/>
        </p:nvSpPr>
        <p:spPr>
          <a:xfrm flipH="1">
            <a:off x="5443863" y="3116325"/>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15"/>
          <p:cNvSpPr/>
          <p:nvPr/>
        </p:nvSpPr>
        <p:spPr>
          <a:xfrm flipH="1">
            <a:off x="5443863" y="385975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15"/>
          <p:cNvSpPr/>
          <p:nvPr/>
        </p:nvSpPr>
        <p:spPr>
          <a:xfrm flipH="1">
            <a:off x="5427463" y="164540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15"/>
          <p:cNvSpPr/>
          <p:nvPr/>
        </p:nvSpPr>
        <p:spPr>
          <a:xfrm flipH="1">
            <a:off x="5596263" y="252530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15"/>
          <p:cNvSpPr/>
          <p:nvPr/>
        </p:nvSpPr>
        <p:spPr>
          <a:xfrm flipH="1">
            <a:off x="5596263" y="3268725"/>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15"/>
          <p:cNvSpPr/>
          <p:nvPr/>
        </p:nvSpPr>
        <p:spPr>
          <a:xfrm flipH="1">
            <a:off x="5596263" y="401215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15"/>
          <p:cNvSpPr/>
          <p:nvPr/>
        </p:nvSpPr>
        <p:spPr>
          <a:xfrm flipH="1">
            <a:off x="5579863" y="179780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2" name="Shape 2812"/>
        <p:cNvGrpSpPr/>
        <p:nvPr/>
      </p:nvGrpSpPr>
      <p:grpSpPr>
        <a:xfrm>
          <a:off x="0" y="0"/>
          <a:ext cx="0" cy="0"/>
          <a:chOff x="0" y="0"/>
          <a:chExt cx="0" cy="0"/>
        </a:xfrm>
      </p:grpSpPr>
      <p:sp>
        <p:nvSpPr>
          <p:cNvPr id="2813" name="Google Shape;2813;p21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814" name="Google Shape;2814;p216"/>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0"/>
              </a:spcAft>
              <a:buNone/>
            </a:pPr>
            <a:r>
              <a:rPr lang="en" sz="2400">
                <a:solidFill>
                  <a:srgbClr val="434343"/>
                </a:solidFill>
                <a:latin typeface="Roboto"/>
                <a:ea typeface="Roboto"/>
                <a:cs typeface="Roboto"/>
                <a:sym typeface="Roboto"/>
              </a:rPr>
              <a:t>Filters: 4</a:t>
            </a:r>
            <a:endParaRPr sz="2400">
              <a:solidFill>
                <a:srgbClr val="434343"/>
              </a:solidFill>
              <a:latin typeface="Roboto"/>
              <a:ea typeface="Roboto"/>
              <a:cs typeface="Roboto"/>
              <a:sym typeface="Roboto"/>
            </a:endParaRPr>
          </a:p>
          <a:p>
            <a:pPr indent="0" lvl="0" marL="0" marR="0" rtl="0" algn="l">
              <a:lnSpc>
                <a:spcPct val="115000"/>
              </a:lnSpc>
              <a:spcBef>
                <a:spcPts val="1600"/>
              </a:spcBef>
              <a:spcAft>
                <a:spcPts val="0"/>
              </a:spcAft>
              <a:buNone/>
            </a:pPr>
            <a:r>
              <a:rPr lang="en" sz="2400">
                <a:solidFill>
                  <a:srgbClr val="434343"/>
                </a:solidFill>
                <a:latin typeface="Roboto"/>
                <a:ea typeface="Roboto"/>
                <a:cs typeface="Roboto"/>
                <a:sym typeface="Roboto"/>
              </a:rPr>
              <a:t>Filter Size: 2</a:t>
            </a:r>
            <a:endParaRPr sz="2400">
              <a:solidFill>
                <a:srgbClr val="434343"/>
              </a:solidFill>
              <a:latin typeface="Roboto"/>
              <a:ea typeface="Roboto"/>
              <a:cs typeface="Roboto"/>
              <a:sym typeface="Roboto"/>
            </a:endParaRPr>
          </a:p>
          <a:p>
            <a:pPr indent="0" lvl="0" marL="0" marR="0" rtl="0" algn="l">
              <a:lnSpc>
                <a:spcPct val="115000"/>
              </a:lnSpc>
              <a:spcBef>
                <a:spcPts val="1600"/>
              </a:spcBef>
              <a:spcAft>
                <a:spcPts val="1600"/>
              </a:spcAft>
              <a:buNone/>
            </a:pPr>
            <a:r>
              <a:rPr lang="en" sz="2400">
                <a:solidFill>
                  <a:srgbClr val="434343"/>
                </a:solidFill>
                <a:latin typeface="Roboto"/>
                <a:ea typeface="Roboto"/>
                <a:cs typeface="Roboto"/>
                <a:sym typeface="Roboto"/>
              </a:rPr>
              <a:t>Stride: 1 (1 Unit at a time)</a:t>
            </a:r>
            <a:endParaRPr sz="2400">
              <a:solidFill>
                <a:srgbClr val="434343"/>
              </a:solidFill>
              <a:latin typeface="Roboto"/>
              <a:ea typeface="Roboto"/>
              <a:cs typeface="Roboto"/>
              <a:sym typeface="Roboto"/>
            </a:endParaRPr>
          </a:p>
        </p:txBody>
      </p:sp>
      <p:pic>
        <p:nvPicPr>
          <p:cNvPr descr="watermark.jpg" id="2815" name="Google Shape;2815;p2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816" name="Google Shape;2816;p2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817" name="Google Shape;2817;p216"/>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216"/>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16"/>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16"/>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16"/>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16"/>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216"/>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24" name="Google Shape;2824;p216"/>
          <p:cNvCxnSpPr>
            <a:endCxn id="2823"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825" name="Google Shape;2825;p216"/>
          <p:cNvCxnSpPr>
            <a:stCxn id="2826" idx="6"/>
            <a:endCxn id="2821" idx="2"/>
          </p:cNvCxnSpPr>
          <p:nvPr/>
        </p:nvCxnSpPr>
        <p:spPr>
          <a:xfrm flipH="1">
            <a:off x="4004863" y="1608500"/>
            <a:ext cx="1117800" cy="1049700"/>
          </a:xfrm>
          <a:prstGeom prst="straightConnector1">
            <a:avLst/>
          </a:prstGeom>
          <a:noFill/>
          <a:ln cap="flat" cmpd="sng" w="19050">
            <a:solidFill>
              <a:srgbClr val="FF0000"/>
            </a:solidFill>
            <a:prstDash val="solid"/>
            <a:round/>
            <a:headEnd len="med" w="med" type="triangle"/>
            <a:tailEnd len="med" w="med" type="none"/>
          </a:ln>
        </p:spPr>
      </p:cxnSp>
      <p:cxnSp>
        <p:nvCxnSpPr>
          <p:cNvPr id="2827" name="Google Shape;2827;p216"/>
          <p:cNvCxnSpPr>
            <a:stCxn id="2818" idx="6"/>
            <a:endCxn id="2823" idx="2"/>
          </p:cNvCxnSpPr>
          <p:nvPr/>
        </p:nvCxnSpPr>
        <p:spPr>
          <a:xfrm flipH="1">
            <a:off x="4027863" y="3079425"/>
            <a:ext cx="1111200" cy="1141200"/>
          </a:xfrm>
          <a:prstGeom prst="straightConnector1">
            <a:avLst/>
          </a:prstGeom>
          <a:noFill/>
          <a:ln cap="flat" cmpd="sng" w="19050">
            <a:solidFill>
              <a:srgbClr val="0000FF"/>
            </a:solidFill>
            <a:prstDash val="solid"/>
            <a:round/>
            <a:headEnd len="med" w="med" type="triangle"/>
            <a:tailEnd len="med" w="med" type="none"/>
          </a:ln>
        </p:spPr>
      </p:cxnSp>
      <p:cxnSp>
        <p:nvCxnSpPr>
          <p:cNvPr id="2828" name="Google Shape;2828;p216"/>
          <p:cNvCxnSpPr>
            <a:stCxn id="2829"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830" name="Google Shape;2830;p216"/>
          <p:cNvCxnSpPr>
            <a:stCxn id="2829"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831" name="Google Shape;2831;p216"/>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829" name="Google Shape;2829;p216"/>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216"/>
          <p:cNvSpPr/>
          <p:nvPr/>
        </p:nvSpPr>
        <p:spPr>
          <a:xfrm flipH="1">
            <a:off x="5122663" y="13406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16"/>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16"/>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34" name="Google Shape;2834;p216"/>
          <p:cNvCxnSpPr>
            <a:stCxn id="2833" idx="7"/>
            <a:endCxn id="2826" idx="2"/>
          </p:cNvCxnSpPr>
          <p:nvPr/>
        </p:nvCxnSpPr>
        <p:spPr>
          <a:xfrm rot="10800000">
            <a:off x="5658554" y="1608366"/>
            <a:ext cx="1196100" cy="346500"/>
          </a:xfrm>
          <a:prstGeom prst="straightConnector1">
            <a:avLst/>
          </a:prstGeom>
          <a:noFill/>
          <a:ln cap="flat" cmpd="sng" w="19050">
            <a:solidFill>
              <a:schemeClr val="dk2"/>
            </a:solidFill>
            <a:prstDash val="solid"/>
            <a:round/>
            <a:headEnd len="med" w="med" type="none"/>
            <a:tailEnd len="med" w="med" type="none"/>
          </a:ln>
        </p:spPr>
      </p:cxnSp>
      <p:cxnSp>
        <p:nvCxnSpPr>
          <p:cNvPr id="2835" name="Google Shape;2835;p216"/>
          <p:cNvCxnSpPr>
            <a:stCxn id="2829" idx="7"/>
            <a:endCxn id="2826" idx="2"/>
          </p:cNvCxnSpPr>
          <p:nvPr/>
        </p:nvCxnSpPr>
        <p:spPr>
          <a:xfrm rot="10800000">
            <a:off x="5658554" y="1608391"/>
            <a:ext cx="1196100" cy="1289700"/>
          </a:xfrm>
          <a:prstGeom prst="straightConnector1">
            <a:avLst/>
          </a:prstGeom>
          <a:noFill/>
          <a:ln cap="flat" cmpd="sng" w="19050">
            <a:solidFill>
              <a:schemeClr val="dk2"/>
            </a:solidFill>
            <a:prstDash val="solid"/>
            <a:round/>
            <a:headEnd len="med" w="med" type="none"/>
            <a:tailEnd len="med" w="med" type="none"/>
          </a:ln>
        </p:spPr>
      </p:cxnSp>
      <p:cxnSp>
        <p:nvCxnSpPr>
          <p:cNvPr id="2836" name="Google Shape;2836;p216"/>
          <p:cNvCxnSpPr>
            <a:stCxn id="2833" idx="6"/>
            <a:endCxn id="2817"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837" name="Google Shape;2837;p216"/>
          <p:cNvCxnSpPr>
            <a:stCxn id="2833" idx="5"/>
            <a:endCxn id="2819"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838" name="Google Shape;2838;p216"/>
          <p:cNvCxnSpPr>
            <a:stCxn id="2833" idx="5"/>
            <a:endCxn id="2818"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sp>
        <p:nvSpPr>
          <p:cNvPr id="2839" name="Google Shape;2839;p216"/>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40" name="Google Shape;2840;p216"/>
          <p:cNvCxnSpPr>
            <a:stCxn id="2819" idx="6"/>
            <a:endCxn id="2839"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cxnSp>
        <p:nvCxnSpPr>
          <p:cNvPr id="2841" name="Google Shape;2841;p216"/>
          <p:cNvCxnSpPr>
            <a:stCxn id="2818" idx="6"/>
            <a:endCxn id="2822" idx="2"/>
          </p:cNvCxnSpPr>
          <p:nvPr/>
        </p:nvCxnSpPr>
        <p:spPr>
          <a:xfrm flipH="1">
            <a:off x="4005063" y="3079425"/>
            <a:ext cx="1134000" cy="360000"/>
          </a:xfrm>
          <a:prstGeom prst="straightConnector1">
            <a:avLst/>
          </a:prstGeom>
          <a:noFill/>
          <a:ln cap="flat" cmpd="sng" w="19050">
            <a:solidFill>
              <a:srgbClr val="0000FF"/>
            </a:solidFill>
            <a:prstDash val="solid"/>
            <a:round/>
            <a:headEnd len="med" w="med" type="triangle"/>
            <a:tailEnd len="med" w="med" type="none"/>
          </a:ln>
        </p:spPr>
      </p:cxnSp>
      <p:cxnSp>
        <p:nvCxnSpPr>
          <p:cNvPr id="2842" name="Google Shape;2842;p216"/>
          <p:cNvCxnSpPr>
            <a:stCxn id="2817" idx="6"/>
            <a:endCxn id="2822" idx="2"/>
          </p:cNvCxnSpPr>
          <p:nvPr/>
        </p:nvCxnSpPr>
        <p:spPr>
          <a:xfrm flipH="1">
            <a:off x="4005063" y="2336000"/>
            <a:ext cx="1134000" cy="1103400"/>
          </a:xfrm>
          <a:prstGeom prst="straightConnector1">
            <a:avLst/>
          </a:prstGeom>
          <a:noFill/>
          <a:ln cap="flat" cmpd="sng" w="19050">
            <a:solidFill>
              <a:srgbClr val="FF9900"/>
            </a:solidFill>
            <a:prstDash val="solid"/>
            <a:round/>
            <a:headEnd len="med" w="med" type="triangle"/>
            <a:tailEnd len="med" w="med" type="none"/>
          </a:ln>
        </p:spPr>
      </p:cxnSp>
      <p:cxnSp>
        <p:nvCxnSpPr>
          <p:cNvPr id="2843" name="Google Shape;2843;p216"/>
          <p:cNvCxnSpPr>
            <a:stCxn id="2817" idx="6"/>
          </p:cNvCxnSpPr>
          <p:nvPr/>
        </p:nvCxnSpPr>
        <p:spPr>
          <a:xfrm flipH="1">
            <a:off x="3996063" y="2336000"/>
            <a:ext cx="1143000" cy="325500"/>
          </a:xfrm>
          <a:prstGeom prst="straightConnector1">
            <a:avLst/>
          </a:prstGeom>
          <a:noFill/>
          <a:ln cap="flat" cmpd="sng" w="19050">
            <a:solidFill>
              <a:srgbClr val="FF9900"/>
            </a:solidFill>
            <a:prstDash val="solid"/>
            <a:round/>
            <a:headEnd len="med" w="med" type="triangle"/>
            <a:tailEnd len="med" w="med" type="none"/>
          </a:ln>
        </p:spPr>
      </p:cxnSp>
      <p:cxnSp>
        <p:nvCxnSpPr>
          <p:cNvPr id="2844" name="Google Shape;2844;p216"/>
          <p:cNvCxnSpPr>
            <a:stCxn id="2826" idx="6"/>
            <a:endCxn id="2820" idx="2"/>
          </p:cNvCxnSpPr>
          <p:nvPr/>
        </p:nvCxnSpPr>
        <p:spPr>
          <a:xfrm flipH="1">
            <a:off x="4004863" y="1608500"/>
            <a:ext cx="1117800" cy="344100"/>
          </a:xfrm>
          <a:prstGeom prst="straightConnector1">
            <a:avLst/>
          </a:prstGeom>
          <a:noFill/>
          <a:ln cap="flat" cmpd="sng" w="19050">
            <a:solidFill>
              <a:srgbClr val="FF0000"/>
            </a:solidFill>
            <a:prstDash val="solid"/>
            <a:round/>
            <a:headEnd len="med" w="med" type="triangle"/>
            <a:tailEnd len="med" w="med" type="none"/>
          </a:ln>
        </p:spPr>
      </p:cxnSp>
      <p:sp>
        <p:nvSpPr>
          <p:cNvPr id="2845" name="Google Shape;2845;p216"/>
          <p:cNvSpPr/>
          <p:nvPr/>
        </p:nvSpPr>
        <p:spPr>
          <a:xfrm flipH="1">
            <a:off x="5291463" y="22205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16"/>
          <p:cNvSpPr/>
          <p:nvPr/>
        </p:nvSpPr>
        <p:spPr>
          <a:xfrm flipH="1">
            <a:off x="5291463" y="2963925"/>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16"/>
          <p:cNvSpPr/>
          <p:nvPr/>
        </p:nvSpPr>
        <p:spPr>
          <a:xfrm flipH="1">
            <a:off x="5291463" y="370735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16"/>
          <p:cNvSpPr/>
          <p:nvPr/>
        </p:nvSpPr>
        <p:spPr>
          <a:xfrm flipH="1">
            <a:off x="5275063" y="14930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16"/>
          <p:cNvSpPr/>
          <p:nvPr/>
        </p:nvSpPr>
        <p:spPr>
          <a:xfrm flipH="1">
            <a:off x="5443863" y="237290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16"/>
          <p:cNvSpPr/>
          <p:nvPr/>
        </p:nvSpPr>
        <p:spPr>
          <a:xfrm flipH="1">
            <a:off x="5443863" y="3116325"/>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16"/>
          <p:cNvSpPr/>
          <p:nvPr/>
        </p:nvSpPr>
        <p:spPr>
          <a:xfrm flipH="1">
            <a:off x="5443863" y="385975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16"/>
          <p:cNvSpPr/>
          <p:nvPr/>
        </p:nvSpPr>
        <p:spPr>
          <a:xfrm flipH="1">
            <a:off x="5427463" y="164540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16"/>
          <p:cNvSpPr/>
          <p:nvPr/>
        </p:nvSpPr>
        <p:spPr>
          <a:xfrm flipH="1">
            <a:off x="5596263" y="252530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16"/>
          <p:cNvSpPr/>
          <p:nvPr/>
        </p:nvSpPr>
        <p:spPr>
          <a:xfrm flipH="1">
            <a:off x="5596263" y="3268725"/>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216"/>
          <p:cNvSpPr/>
          <p:nvPr/>
        </p:nvSpPr>
        <p:spPr>
          <a:xfrm flipH="1">
            <a:off x="5596263" y="401215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16"/>
          <p:cNvSpPr/>
          <p:nvPr/>
        </p:nvSpPr>
        <p:spPr>
          <a:xfrm flipH="1">
            <a:off x="5579863" y="179780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57" name="Google Shape;2857;p216"/>
          <p:cNvCxnSpPr>
            <a:endCxn id="2823" idx="2"/>
          </p:cNvCxnSpPr>
          <p:nvPr/>
        </p:nvCxnSpPr>
        <p:spPr>
          <a:xfrm flipH="1">
            <a:off x="4027838" y="3975225"/>
            <a:ext cx="1263600" cy="245400"/>
          </a:xfrm>
          <a:prstGeom prst="straightConnector1">
            <a:avLst/>
          </a:prstGeom>
          <a:noFill/>
          <a:ln cap="flat" cmpd="sng" w="19050">
            <a:solidFill>
              <a:schemeClr val="dk2"/>
            </a:solidFill>
            <a:prstDash val="solid"/>
            <a:round/>
            <a:headEnd len="med" w="med" type="triangle"/>
            <a:tailEnd len="med" w="med" type="none"/>
          </a:ln>
        </p:spPr>
      </p:cxnSp>
      <p:cxnSp>
        <p:nvCxnSpPr>
          <p:cNvPr id="2858" name="Google Shape;2858;p216"/>
          <p:cNvCxnSpPr>
            <a:endCxn id="2821" idx="2"/>
          </p:cNvCxnSpPr>
          <p:nvPr/>
        </p:nvCxnSpPr>
        <p:spPr>
          <a:xfrm flipH="1">
            <a:off x="4004938" y="1760775"/>
            <a:ext cx="1270200" cy="897300"/>
          </a:xfrm>
          <a:prstGeom prst="straightConnector1">
            <a:avLst/>
          </a:prstGeom>
          <a:noFill/>
          <a:ln cap="flat" cmpd="sng" w="19050">
            <a:solidFill>
              <a:srgbClr val="FF0000"/>
            </a:solidFill>
            <a:prstDash val="solid"/>
            <a:round/>
            <a:headEnd len="med" w="med" type="triangle"/>
            <a:tailEnd len="med" w="med" type="none"/>
          </a:ln>
        </p:spPr>
      </p:cxnSp>
      <p:cxnSp>
        <p:nvCxnSpPr>
          <p:cNvPr id="2859" name="Google Shape;2859;p216"/>
          <p:cNvCxnSpPr>
            <a:endCxn id="2823" idx="2"/>
          </p:cNvCxnSpPr>
          <p:nvPr/>
        </p:nvCxnSpPr>
        <p:spPr>
          <a:xfrm flipH="1">
            <a:off x="4027838" y="3231825"/>
            <a:ext cx="1263600" cy="988800"/>
          </a:xfrm>
          <a:prstGeom prst="straightConnector1">
            <a:avLst/>
          </a:prstGeom>
          <a:noFill/>
          <a:ln cap="flat" cmpd="sng" w="19050">
            <a:solidFill>
              <a:srgbClr val="0000FF"/>
            </a:solidFill>
            <a:prstDash val="solid"/>
            <a:round/>
            <a:headEnd len="med" w="med" type="triangle"/>
            <a:tailEnd len="med" w="med" type="none"/>
          </a:ln>
        </p:spPr>
      </p:cxnSp>
      <p:cxnSp>
        <p:nvCxnSpPr>
          <p:cNvPr id="2860" name="Google Shape;2860;p216"/>
          <p:cNvCxnSpPr>
            <a:endCxn id="2839" idx="2"/>
          </p:cNvCxnSpPr>
          <p:nvPr/>
        </p:nvCxnSpPr>
        <p:spPr>
          <a:xfrm flipH="1">
            <a:off x="4027838" y="3975200"/>
            <a:ext cx="1263600" cy="911100"/>
          </a:xfrm>
          <a:prstGeom prst="straightConnector1">
            <a:avLst/>
          </a:prstGeom>
          <a:noFill/>
          <a:ln cap="flat" cmpd="sng" w="19050">
            <a:solidFill>
              <a:schemeClr val="dk2"/>
            </a:solidFill>
            <a:prstDash val="solid"/>
            <a:round/>
            <a:headEnd len="med" w="med" type="triangle"/>
            <a:tailEnd len="med" w="med" type="none"/>
          </a:ln>
        </p:spPr>
      </p:cxnSp>
      <p:cxnSp>
        <p:nvCxnSpPr>
          <p:cNvPr id="2861" name="Google Shape;2861;p216"/>
          <p:cNvCxnSpPr>
            <a:endCxn id="2822" idx="2"/>
          </p:cNvCxnSpPr>
          <p:nvPr/>
        </p:nvCxnSpPr>
        <p:spPr>
          <a:xfrm flipH="1">
            <a:off x="4004938" y="3231750"/>
            <a:ext cx="1286400" cy="207600"/>
          </a:xfrm>
          <a:prstGeom prst="straightConnector1">
            <a:avLst/>
          </a:prstGeom>
          <a:noFill/>
          <a:ln cap="flat" cmpd="sng" w="19050">
            <a:solidFill>
              <a:srgbClr val="0000FF"/>
            </a:solidFill>
            <a:prstDash val="solid"/>
            <a:round/>
            <a:headEnd len="med" w="med" type="triangle"/>
            <a:tailEnd len="med" w="med" type="none"/>
          </a:ln>
        </p:spPr>
      </p:cxnSp>
      <p:cxnSp>
        <p:nvCxnSpPr>
          <p:cNvPr id="2862" name="Google Shape;2862;p216"/>
          <p:cNvCxnSpPr>
            <a:endCxn id="2822" idx="2"/>
          </p:cNvCxnSpPr>
          <p:nvPr/>
        </p:nvCxnSpPr>
        <p:spPr>
          <a:xfrm flipH="1">
            <a:off x="4004938" y="2488350"/>
            <a:ext cx="1286400" cy="951000"/>
          </a:xfrm>
          <a:prstGeom prst="straightConnector1">
            <a:avLst/>
          </a:prstGeom>
          <a:noFill/>
          <a:ln cap="flat" cmpd="sng" w="19050">
            <a:solidFill>
              <a:srgbClr val="FF9900"/>
            </a:solidFill>
            <a:prstDash val="solid"/>
            <a:round/>
            <a:headEnd len="med" w="med" type="triangle"/>
            <a:tailEnd len="med" w="med" type="none"/>
          </a:ln>
        </p:spPr>
      </p:cxnSp>
      <p:cxnSp>
        <p:nvCxnSpPr>
          <p:cNvPr id="2863" name="Google Shape;2863;p216"/>
          <p:cNvCxnSpPr>
            <a:endCxn id="2821" idx="2"/>
          </p:cNvCxnSpPr>
          <p:nvPr/>
        </p:nvCxnSpPr>
        <p:spPr>
          <a:xfrm flipH="1">
            <a:off x="4004938" y="2488275"/>
            <a:ext cx="1286400" cy="169800"/>
          </a:xfrm>
          <a:prstGeom prst="straightConnector1">
            <a:avLst/>
          </a:prstGeom>
          <a:noFill/>
          <a:ln cap="flat" cmpd="sng" w="19050">
            <a:solidFill>
              <a:srgbClr val="FF9900"/>
            </a:solidFill>
            <a:prstDash val="solid"/>
            <a:round/>
            <a:headEnd len="med" w="med" type="triangle"/>
            <a:tailEnd len="med" w="med" type="none"/>
          </a:ln>
        </p:spPr>
      </p:cxnSp>
      <p:cxnSp>
        <p:nvCxnSpPr>
          <p:cNvPr id="2864" name="Google Shape;2864;p216"/>
          <p:cNvCxnSpPr>
            <a:endCxn id="2820" idx="2"/>
          </p:cNvCxnSpPr>
          <p:nvPr/>
        </p:nvCxnSpPr>
        <p:spPr>
          <a:xfrm flipH="1">
            <a:off x="4004938" y="1760800"/>
            <a:ext cx="1270200" cy="191700"/>
          </a:xfrm>
          <a:prstGeom prst="straightConnector1">
            <a:avLst/>
          </a:prstGeom>
          <a:noFill/>
          <a:ln cap="flat" cmpd="sng" w="19050">
            <a:solidFill>
              <a:srgbClr val="FF0000"/>
            </a:solidFill>
            <a:prstDash val="solid"/>
            <a:round/>
            <a:headEnd len="med" w="med" type="triangle"/>
            <a:tailEnd len="med" w="med" type="none"/>
          </a:ln>
        </p:spPr>
      </p:cxnSp>
      <p:cxnSp>
        <p:nvCxnSpPr>
          <p:cNvPr id="2865" name="Google Shape;2865;p216"/>
          <p:cNvCxnSpPr>
            <a:endCxn id="2823" idx="2"/>
          </p:cNvCxnSpPr>
          <p:nvPr/>
        </p:nvCxnSpPr>
        <p:spPr>
          <a:xfrm flipH="1">
            <a:off x="4027838" y="4127625"/>
            <a:ext cx="1416000" cy="93000"/>
          </a:xfrm>
          <a:prstGeom prst="straightConnector1">
            <a:avLst/>
          </a:prstGeom>
          <a:noFill/>
          <a:ln cap="flat" cmpd="sng" w="19050">
            <a:solidFill>
              <a:schemeClr val="dk2"/>
            </a:solidFill>
            <a:prstDash val="solid"/>
            <a:round/>
            <a:headEnd len="med" w="med" type="triangle"/>
            <a:tailEnd len="med" w="med" type="none"/>
          </a:ln>
        </p:spPr>
      </p:cxnSp>
      <p:cxnSp>
        <p:nvCxnSpPr>
          <p:cNvPr id="2866" name="Google Shape;2866;p216"/>
          <p:cNvCxnSpPr>
            <a:endCxn id="2821" idx="2"/>
          </p:cNvCxnSpPr>
          <p:nvPr/>
        </p:nvCxnSpPr>
        <p:spPr>
          <a:xfrm flipH="1">
            <a:off x="4004938" y="1913175"/>
            <a:ext cx="1422600" cy="744900"/>
          </a:xfrm>
          <a:prstGeom prst="straightConnector1">
            <a:avLst/>
          </a:prstGeom>
          <a:noFill/>
          <a:ln cap="flat" cmpd="sng" w="19050">
            <a:solidFill>
              <a:srgbClr val="FF0000"/>
            </a:solidFill>
            <a:prstDash val="solid"/>
            <a:round/>
            <a:headEnd len="med" w="med" type="triangle"/>
            <a:tailEnd len="med" w="med" type="none"/>
          </a:ln>
        </p:spPr>
      </p:cxnSp>
      <p:cxnSp>
        <p:nvCxnSpPr>
          <p:cNvPr id="2867" name="Google Shape;2867;p216"/>
          <p:cNvCxnSpPr>
            <a:endCxn id="2823" idx="2"/>
          </p:cNvCxnSpPr>
          <p:nvPr/>
        </p:nvCxnSpPr>
        <p:spPr>
          <a:xfrm flipH="1">
            <a:off x="4027838" y="3384225"/>
            <a:ext cx="1416000" cy="836400"/>
          </a:xfrm>
          <a:prstGeom prst="straightConnector1">
            <a:avLst/>
          </a:prstGeom>
          <a:noFill/>
          <a:ln cap="flat" cmpd="sng" w="19050">
            <a:solidFill>
              <a:srgbClr val="0000FF"/>
            </a:solidFill>
            <a:prstDash val="solid"/>
            <a:round/>
            <a:headEnd len="med" w="med" type="triangle"/>
            <a:tailEnd len="med" w="med" type="none"/>
          </a:ln>
        </p:spPr>
      </p:cxnSp>
      <p:cxnSp>
        <p:nvCxnSpPr>
          <p:cNvPr id="2868" name="Google Shape;2868;p216"/>
          <p:cNvCxnSpPr>
            <a:endCxn id="2839" idx="2"/>
          </p:cNvCxnSpPr>
          <p:nvPr/>
        </p:nvCxnSpPr>
        <p:spPr>
          <a:xfrm flipH="1">
            <a:off x="4027838" y="4127600"/>
            <a:ext cx="1416000" cy="758700"/>
          </a:xfrm>
          <a:prstGeom prst="straightConnector1">
            <a:avLst/>
          </a:prstGeom>
          <a:noFill/>
          <a:ln cap="flat" cmpd="sng" w="19050">
            <a:solidFill>
              <a:schemeClr val="dk2"/>
            </a:solidFill>
            <a:prstDash val="solid"/>
            <a:round/>
            <a:headEnd len="med" w="med" type="triangle"/>
            <a:tailEnd len="med" w="med" type="none"/>
          </a:ln>
        </p:spPr>
      </p:cxnSp>
      <p:cxnSp>
        <p:nvCxnSpPr>
          <p:cNvPr id="2869" name="Google Shape;2869;p216"/>
          <p:cNvCxnSpPr>
            <a:endCxn id="2822" idx="2"/>
          </p:cNvCxnSpPr>
          <p:nvPr/>
        </p:nvCxnSpPr>
        <p:spPr>
          <a:xfrm flipH="1">
            <a:off x="4004938" y="3384150"/>
            <a:ext cx="1438800" cy="55200"/>
          </a:xfrm>
          <a:prstGeom prst="straightConnector1">
            <a:avLst/>
          </a:prstGeom>
          <a:noFill/>
          <a:ln cap="flat" cmpd="sng" w="19050">
            <a:solidFill>
              <a:srgbClr val="0000FF"/>
            </a:solidFill>
            <a:prstDash val="solid"/>
            <a:round/>
            <a:headEnd len="med" w="med" type="triangle"/>
            <a:tailEnd len="med" w="med" type="none"/>
          </a:ln>
        </p:spPr>
      </p:cxnSp>
      <p:cxnSp>
        <p:nvCxnSpPr>
          <p:cNvPr id="2870" name="Google Shape;2870;p216"/>
          <p:cNvCxnSpPr>
            <a:endCxn id="2822" idx="2"/>
          </p:cNvCxnSpPr>
          <p:nvPr/>
        </p:nvCxnSpPr>
        <p:spPr>
          <a:xfrm flipH="1">
            <a:off x="4004938" y="2640750"/>
            <a:ext cx="1438800" cy="798600"/>
          </a:xfrm>
          <a:prstGeom prst="straightConnector1">
            <a:avLst/>
          </a:prstGeom>
          <a:noFill/>
          <a:ln cap="flat" cmpd="sng" w="19050">
            <a:solidFill>
              <a:srgbClr val="FF9900"/>
            </a:solidFill>
            <a:prstDash val="solid"/>
            <a:round/>
            <a:headEnd len="med" w="med" type="triangle"/>
            <a:tailEnd len="med" w="med" type="none"/>
          </a:ln>
        </p:spPr>
      </p:cxnSp>
      <p:cxnSp>
        <p:nvCxnSpPr>
          <p:cNvPr id="2871" name="Google Shape;2871;p216"/>
          <p:cNvCxnSpPr>
            <a:endCxn id="2821" idx="2"/>
          </p:cNvCxnSpPr>
          <p:nvPr/>
        </p:nvCxnSpPr>
        <p:spPr>
          <a:xfrm flipH="1">
            <a:off x="4004938" y="2640675"/>
            <a:ext cx="1438800" cy="17400"/>
          </a:xfrm>
          <a:prstGeom prst="straightConnector1">
            <a:avLst/>
          </a:prstGeom>
          <a:noFill/>
          <a:ln cap="flat" cmpd="sng" w="19050">
            <a:solidFill>
              <a:srgbClr val="FF9900"/>
            </a:solidFill>
            <a:prstDash val="solid"/>
            <a:round/>
            <a:headEnd len="med" w="med" type="triangle"/>
            <a:tailEnd len="med" w="med" type="none"/>
          </a:ln>
        </p:spPr>
      </p:cxnSp>
      <p:cxnSp>
        <p:nvCxnSpPr>
          <p:cNvPr id="2872" name="Google Shape;2872;p216"/>
          <p:cNvCxnSpPr>
            <a:endCxn id="2820" idx="2"/>
          </p:cNvCxnSpPr>
          <p:nvPr/>
        </p:nvCxnSpPr>
        <p:spPr>
          <a:xfrm flipH="1">
            <a:off x="4004938" y="1913200"/>
            <a:ext cx="1422600" cy="39300"/>
          </a:xfrm>
          <a:prstGeom prst="straightConnector1">
            <a:avLst/>
          </a:prstGeom>
          <a:noFill/>
          <a:ln cap="flat" cmpd="sng" w="19050">
            <a:solidFill>
              <a:srgbClr val="FF0000"/>
            </a:solidFill>
            <a:prstDash val="solid"/>
            <a:round/>
            <a:headEnd len="med" w="med" type="triangle"/>
            <a:tailEnd len="med" w="med" type="none"/>
          </a:ln>
        </p:spPr>
      </p:cxnSp>
      <p:cxnSp>
        <p:nvCxnSpPr>
          <p:cNvPr id="2873" name="Google Shape;2873;p216"/>
          <p:cNvCxnSpPr>
            <a:endCxn id="2823" idx="2"/>
          </p:cNvCxnSpPr>
          <p:nvPr/>
        </p:nvCxnSpPr>
        <p:spPr>
          <a:xfrm rot="10800000">
            <a:off x="4027838" y="4220625"/>
            <a:ext cx="1568400" cy="59400"/>
          </a:xfrm>
          <a:prstGeom prst="straightConnector1">
            <a:avLst/>
          </a:prstGeom>
          <a:noFill/>
          <a:ln cap="flat" cmpd="sng" w="19050">
            <a:solidFill>
              <a:schemeClr val="dk2"/>
            </a:solidFill>
            <a:prstDash val="solid"/>
            <a:round/>
            <a:headEnd len="med" w="med" type="triangle"/>
            <a:tailEnd len="med" w="med" type="none"/>
          </a:ln>
        </p:spPr>
      </p:cxnSp>
      <p:cxnSp>
        <p:nvCxnSpPr>
          <p:cNvPr id="2874" name="Google Shape;2874;p216"/>
          <p:cNvCxnSpPr>
            <a:endCxn id="2821" idx="2"/>
          </p:cNvCxnSpPr>
          <p:nvPr/>
        </p:nvCxnSpPr>
        <p:spPr>
          <a:xfrm flipH="1">
            <a:off x="4004938" y="2065575"/>
            <a:ext cx="1575000" cy="592500"/>
          </a:xfrm>
          <a:prstGeom prst="straightConnector1">
            <a:avLst/>
          </a:prstGeom>
          <a:noFill/>
          <a:ln cap="flat" cmpd="sng" w="19050">
            <a:solidFill>
              <a:srgbClr val="FF0000"/>
            </a:solidFill>
            <a:prstDash val="solid"/>
            <a:round/>
            <a:headEnd len="med" w="med" type="triangle"/>
            <a:tailEnd len="med" w="med" type="none"/>
          </a:ln>
        </p:spPr>
      </p:cxnSp>
      <p:cxnSp>
        <p:nvCxnSpPr>
          <p:cNvPr id="2875" name="Google Shape;2875;p216"/>
          <p:cNvCxnSpPr>
            <a:endCxn id="2823" idx="2"/>
          </p:cNvCxnSpPr>
          <p:nvPr/>
        </p:nvCxnSpPr>
        <p:spPr>
          <a:xfrm flipH="1">
            <a:off x="4027838" y="3536625"/>
            <a:ext cx="1568400" cy="684000"/>
          </a:xfrm>
          <a:prstGeom prst="straightConnector1">
            <a:avLst/>
          </a:prstGeom>
          <a:noFill/>
          <a:ln cap="flat" cmpd="sng" w="19050">
            <a:solidFill>
              <a:srgbClr val="0000FF"/>
            </a:solidFill>
            <a:prstDash val="solid"/>
            <a:round/>
            <a:headEnd len="med" w="med" type="triangle"/>
            <a:tailEnd len="med" w="med" type="none"/>
          </a:ln>
        </p:spPr>
      </p:cxnSp>
      <p:cxnSp>
        <p:nvCxnSpPr>
          <p:cNvPr id="2876" name="Google Shape;2876;p216"/>
          <p:cNvCxnSpPr>
            <a:endCxn id="2839" idx="2"/>
          </p:cNvCxnSpPr>
          <p:nvPr/>
        </p:nvCxnSpPr>
        <p:spPr>
          <a:xfrm flipH="1">
            <a:off x="4027838" y="4280000"/>
            <a:ext cx="1568400" cy="606300"/>
          </a:xfrm>
          <a:prstGeom prst="straightConnector1">
            <a:avLst/>
          </a:prstGeom>
          <a:noFill/>
          <a:ln cap="flat" cmpd="sng" w="19050">
            <a:solidFill>
              <a:schemeClr val="dk2"/>
            </a:solidFill>
            <a:prstDash val="solid"/>
            <a:round/>
            <a:headEnd len="med" w="med" type="triangle"/>
            <a:tailEnd len="med" w="med" type="none"/>
          </a:ln>
        </p:spPr>
      </p:cxnSp>
      <p:cxnSp>
        <p:nvCxnSpPr>
          <p:cNvPr id="2877" name="Google Shape;2877;p216"/>
          <p:cNvCxnSpPr>
            <a:endCxn id="2822" idx="2"/>
          </p:cNvCxnSpPr>
          <p:nvPr/>
        </p:nvCxnSpPr>
        <p:spPr>
          <a:xfrm rot="10800000">
            <a:off x="4004938" y="3439350"/>
            <a:ext cx="1591200" cy="97200"/>
          </a:xfrm>
          <a:prstGeom prst="straightConnector1">
            <a:avLst/>
          </a:prstGeom>
          <a:noFill/>
          <a:ln cap="flat" cmpd="sng" w="19050">
            <a:solidFill>
              <a:srgbClr val="0000FF"/>
            </a:solidFill>
            <a:prstDash val="solid"/>
            <a:round/>
            <a:headEnd len="med" w="med" type="triangle"/>
            <a:tailEnd len="med" w="med" type="none"/>
          </a:ln>
        </p:spPr>
      </p:cxnSp>
      <p:cxnSp>
        <p:nvCxnSpPr>
          <p:cNvPr id="2878" name="Google Shape;2878;p216"/>
          <p:cNvCxnSpPr>
            <a:endCxn id="2822" idx="2"/>
          </p:cNvCxnSpPr>
          <p:nvPr/>
        </p:nvCxnSpPr>
        <p:spPr>
          <a:xfrm flipH="1">
            <a:off x="4004938" y="2793150"/>
            <a:ext cx="1591200" cy="646200"/>
          </a:xfrm>
          <a:prstGeom prst="straightConnector1">
            <a:avLst/>
          </a:prstGeom>
          <a:noFill/>
          <a:ln cap="flat" cmpd="sng" w="19050">
            <a:solidFill>
              <a:srgbClr val="FF9900"/>
            </a:solidFill>
            <a:prstDash val="solid"/>
            <a:round/>
            <a:headEnd len="med" w="med" type="triangle"/>
            <a:tailEnd len="med" w="med" type="none"/>
          </a:ln>
        </p:spPr>
      </p:cxnSp>
      <p:cxnSp>
        <p:nvCxnSpPr>
          <p:cNvPr id="2879" name="Google Shape;2879;p216"/>
          <p:cNvCxnSpPr>
            <a:endCxn id="2821" idx="2"/>
          </p:cNvCxnSpPr>
          <p:nvPr/>
        </p:nvCxnSpPr>
        <p:spPr>
          <a:xfrm rot="10800000">
            <a:off x="4004938" y="2658075"/>
            <a:ext cx="1591200" cy="135000"/>
          </a:xfrm>
          <a:prstGeom prst="straightConnector1">
            <a:avLst/>
          </a:prstGeom>
          <a:noFill/>
          <a:ln cap="flat" cmpd="sng" w="19050">
            <a:solidFill>
              <a:srgbClr val="FF9900"/>
            </a:solidFill>
            <a:prstDash val="solid"/>
            <a:round/>
            <a:headEnd len="med" w="med" type="triangle"/>
            <a:tailEnd len="med" w="med" type="none"/>
          </a:ln>
        </p:spPr>
      </p:cxnSp>
      <p:cxnSp>
        <p:nvCxnSpPr>
          <p:cNvPr id="2880" name="Google Shape;2880;p216"/>
          <p:cNvCxnSpPr>
            <a:endCxn id="2820" idx="2"/>
          </p:cNvCxnSpPr>
          <p:nvPr/>
        </p:nvCxnSpPr>
        <p:spPr>
          <a:xfrm rot="10800000">
            <a:off x="4004938" y="1952500"/>
            <a:ext cx="1575000" cy="113100"/>
          </a:xfrm>
          <a:prstGeom prst="straightConnector1">
            <a:avLst/>
          </a:prstGeom>
          <a:noFill/>
          <a:ln cap="flat" cmpd="sng" w="19050">
            <a:solidFill>
              <a:srgbClr val="FF0000"/>
            </a:solidFill>
            <a:prstDash val="solid"/>
            <a:round/>
            <a:headEnd len="med" w="med" type="triangle"/>
            <a:tailEnd len="med" w="med" type="none"/>
          </a:ln>
        </p:spPr>
      </p:cxnSp>
    </p:spTree>
  </p:cSld>
  <p:clrMapOvr>
    <a:masterClrMapping/>
  </p:clrMapOvr>
</p:sld>
</file>

<file path=ppt/slides/slide1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4" name="Shape 2884"/>
        <p:cNvGrpSpPr/>
        <p:nvPr/>
      </p:nvGrpSpPr>
      <p:grpSpPr>
        <a:xfrm>
          <a:off x="0" y="0"/>
          <a:ext cx="0" cy="0"/>
          <a:chOff x="0" y="0"/>
          <a:chExt cx="0" cy="0"/>
        </a:xfrm>
      </p:grpSpPr>
      <p:sp>
        <p:nvSpPr>
          <p:cNvPr id="2885" name="Google Shape;2885;p21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886" name="Google Shape;2886;p217"/>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rPr lang="en" sz="2400">
                <a:solidFill>
                  <a:srgbClr val="434343"/>
                </a:solidFill>
                <a:latin typeface="Roboto"/>
                <a:ea typeface="Roboto"/>
                <a:cs typeface="Roboto"/>
                <a:sym typeface="Roboto"/>
              </a:rPr>
              <a:t>For simplicity, we begin to describe and visualize these sets of neurons as blocks instead</a:t>
            </a:r>
            <a:endParaRPr sz="2400">
              <a:solidFill>
                <a:srgbClr val="434343"/>
              </a:solidFill>
              <a:latin typeface="Roboto"/>
              <a:ea typeface="Roboto"/>
              <a:cs typeface="Roboto"/>
              <a:sym typeface="Roboto"/>
            </a:endParaRPr>
          </a:p>
        </p:txBody>
      </p:sp>
      <p:pic>
        <p:nvPicPr>
          <p:cNvPr descr="watermark.jpg" id="2887" name="Google Shape;2887;p2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888" name="Google Shape;2888;p2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889" name="Google Shape;2889;p217"/>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17"/>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17"/>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17"/>
          <p:cNvSpPr/>
          <p:nvPr/>
        </p:nvSpPr>
        <p:spPr>
          <a:xfrm flipH="1">
            <a:off x="3469138" y="16846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17"/>
          <p:cNvSpPr/>
          <p:nvPr/>
        </p:nvSpPr>
        <p:spPr>
          <a:xfrm flipH="1">
            <a:off x="3469138" y="239017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17"/>
          <p:cNvSpPr/>
          <p:nvPr/>
        </p:nvSpPr>
        <p:spPr>
          <a:xfrm flipH="1">
            <a:off x="3469138" y="317145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17"/>
          <p:cNvSpPr/>
          <p:nvPr/>
        </p:nvSpPr>
        <p:spPr>
          <a:xfrm flipH="1">
            <a:off x="3492038" y="39527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96" name="Google Shape;2896;p217"/>
          <p:cNvCxnSpPr>
            <a:endCxn id="2895" idx="2"/>
          </p:cNvCxnSpPr>
          <p:nvPr/>
        </p:nvCxnSpPr>
        <p:spPr>
          <a:xfrm flipH="1">
            <a:off x="4027838" y="3822825"/>
            <a:ext cx="1111200" cy="397800"/>
          </a:xfrm>
          <a:prstGeom prst="straightConnector1">
            <a:avLst/>
          </a:prstGeom>
          <a:noFill/>
          <a:ln cap="flat" cmpd="sng" w="19050">
            <a:solidFill>
              <a:schemeClr val="dk2"/>
            </a:solidFill>
            <a:prstDash val="solid"/>
            <a:round/>
            <a:headEnd len="med" w="med" type="triangle"/>
            <a:tailEnd len="med" w="med" type="none"/>
          </a:ln>
        </p:spPr>
      </p:cxnSp>
      <p:cxnSp>
        <p:nvCxnSpPr>
          <p:cNvPr id="2897" name="Google Shape;2897;p217"/>
          <p:cNvCxnSpPr>
            <a:stCxn id="2898" idx="6"/>
            <a:endCxn id="2893" idx="2"/>
          </p:cNvCxnSpPr>
          <p:nvPr/>
        </p:nvCxnSpPr>
        <p:spPr>
          <a:xfrm flipH="1">
            <a:off x="4004863" y="1608500"/>
            <a:ext cx="1117800" cy="1049700"/>
          </a:xfrm>
          <a:prstGeom prst="straightConnector1">
            <a:avLst/>
          </a:prstGeom>
          <a:noFill/>
          <a:ln cap="flat" cmpd="sng" w="19050">
            <a:solidFill>
              <a:srgbClr val="FF0000"/>
            </a:solidFill>
            <a:prstDash val="solid"/>
            <a:round/>
            <a:headEnd len="med" w="med" type="triangle"/>
            <a:tailEnd len="med" w="med" type="none"/>
          </a:ln>
        </p:spPr>
      </p:cxnSp>
      <p:cxnSp>
        <p:nvCxnSpPr>
          <p:cNvPr id="2899" name="Google Shape;2899;p217"/>
          <p:cNvCxnSpPr>
            <a:stCxn id="2890" idx="6"/>
            <a:endCxn id="2895" idx="2"/>
          </p:cNvCxnSpPr>
          <p:nvPr/>
        </p:nvCxnSpPr>
        <p:spPr>
          <a:xfrm flipH="1">
            <a:off x="4027863" y="3079425"/>
            <a:ext cx="1111200" cy="1141200"/>
          </a:xfrm>
          <a:prstGeom prst="straightConnector1">
            <a:avLst/>
          </a:prstGeom>
          <a:noFill/>
          <a:ln cap="flat" cmpd="sng" w="19050">
            <a:solidFill>
              <a:srgbClr val="0000FF"/>
            </a:solidFill>
            <a:prstDash val="solid"/>
            <a:round/>
            <a:headEnd len="med" w="med" type="triangle"/>
            <a:tailEnd len="med" w="med" type="none"/>
          </a:ln>
        </p:spPr>
      </p:cxnSp>
      <p:cxnSp>
        <p:nvCxnSpPr>
          <p:cNvPr id="2900" name="Google Shape;2900;p217"/>
          <p:cNvCxnSpPr>
            <a:stCxn id="2901"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902" name="Google Shape;2902;p217"/>
          <p:cNvCxnSpPr>
            <a:stCxn id="2901"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903" name="Google Shape;2903;p217"/>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901" name="Google Shape;2901;p217"/>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17"/>
          <p:cNvSpPr/>
          <p:nvPr/>
        </p:nvSpPr>
        <p:spPr>
          <a:xfrm flipH="1">
            <a:off x="5122663" y="13406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17"/>
          <p:cNvSpPr/>
          <p:nvPr/>
        </p:nvSpPr>
        <p:spPr>
          <a:xfrm flipH="1">
            <a:off x="3469138" y="979025"/>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17"/>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06" name="Google Shape;2906;p217"/>
          <p:cNvCxnSpPr>
            <a:stCxn id="2905" idx="7"/>
            <a:endCxn id="2898" idx="2"/>
          </p:cNvCxnSpPr>
          <p:nvPr/>
        </p:nvCxnSpPr>
        <p:spPr>
          <a:xfrm rot="10800000">
            <a:off x="5658554" y="1608366"/>
            <a:ext cx="1196100" cy="346500"/>
          </a:xfrm>
          <a:prstGeom prst="straightConnector1">
            <a:avLst/>
          </a:prstGeom>
          <a:noFill/>
          <a:ln cap="flat" cmpd="sng" w="19050">
            <a:solidFill>
              <a:schemeClr val="dk2"/>
            </a:solidFill>
            <a:prstDash val="solid"/>
            <a:round/>
            <a:headEnd len="med" w="med" type="none"/>
            <a:tailEnd len="med" w="med" type="none"/>
          </a:ln>
        </p:spPr>
      </p:cxnSp>
      <p:cxnSp>
        <p:nvCxnSpPr>
          <p:cNvPr id="2907" name="Google Shape;2907;p217"/>
          <p:cNvCxnSpPr>
            <a:stCxn id="2901" idx="7"/>
            <a:endCxn id="2898" idx="2"/>
          </p:cNvCxnSpPr>
          <p:nvPr/>
        </p:nvCxnSpPr>
        <p:spPr>
          <a:xfrm rot="10800000">
            <a:off x="5658554" y="1608391"/>
            <a:ext cx="1196100" cy="1289700"/>
          </a:xfrm>
          <a:prstGeom prst="straightConnector1">
            <a:avLst/>
          </a:prstGeom>
          <a:noFill/>
          <a:ln cap="flat" cmpd="sng" w="19050">
            <a:solidFill>
              <a:schemeClr val="dk2"/>
            </a:solidFill>
            <a:prstDash val="solid"/>
            <a:round/>
            <a:headEnd len="med" w="med" type="none"/>
            <a:tailEnd len="med" w="med" type="none"/>
          </a:ln>
        </p:spPr>
      </p:cxnSp>
      <p:cxnSp>
        <p:nvCxnSpPr>
          <p:cNvPr id="2908" name="Google Shape;2908;p217"/>
          <p:cNvCxnSpPr>
            <a:stCxn id="2905" idx="6"/>
            <a:endCxn id="2889"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909" name="Google Shape;2909;p217"/>
          <p:cNvCxnSpPr>
            <a:stCxn id="2905" idx="5"/>
            <a:endCxn id="2891"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910" name="Google Shape;2910;p217"/>
          <p:cNvCxnSpPr>
            <a:stCxn id="2905" idx="5"/>
            <a:endCxn id="2890"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sp>
        <p:nvSpPr>
          <p:cNvPr id="2911" name="Google Shape;2911;p217"/>
          <p:cNvSpPr/>
          <p:nvPr/>
        </p:nvSpPr>
        <p:spPr>
          <a:xfrm flipH="1">
            <a:off x="3492038" y="4618400"/>
            <a:ext cx="535800" cy="535800"/>
          </a:xfrm>
          <a:prstGeom prst="ellipse">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12" name="Google Shape;2912;p217"/>
          <p:cNvCxnSpPr>
            <a:stCxn id="2891" idx="6"/>
            <a:endCxn id="2911" idx="2"/>
          </p:cNvCxnSpPr>
          <p:nvPr/>
        </p:nvCxnSpPr>
        <p:spPr>
          <a:xfrm flipH="1">
            <a:off x="4027863" y="3822850"/>
            <a:ext cx="1111200" cy="1063500"/>
          </a:xfrm>
          <a:prstGeom prst="straightConnector1">
            <a:avLst/>
          </a:prstGeom>
          <a:noFill/>
          <a:ln cap="flat" cmpd="sng" w="19050">
            <a:solidFill>
              <a:schemeClr val="dk2"/>
            </a:solidFill>
            <a:prstDash val="solid"/>
            <a:round/>
            <a:headEnd len="med" w="med" type="triangle"/>
            <a:tailEnd len="med" w="med" type="none"/>
          </a:ln>
        </p:spPr>
      </p:cxnSp>
      <p:cxnSp>
        <p:nvCxnSpPr>
          <p:cNvPr id="2913" name="Google Shape;2913;p217"/>
          <p:cNvCxnSpPr>
            <a:stCxn id="2890" idx="6"/>
            <a:endCxn id="2894" idx="2"/>
          </p:cNvCxnSpPr>
          <p:nvPr/>
        </p:nvCxnSpPr>
        <p:spPr>
          <a:xfrm flipH="1">
            <a:off x="4005063" y="3079425"/>
            <a:ext cx="1134000" cy="360000"/>
          </a:xfrm>
          <a:prstGeom prst="straightConnector1">
            <a:avLst/>
          </a:prstGeom>
          <a:noFill/>
          <a:ln cap="flat" cmpd="sng" w="19050">
            <a:solidFill>
              <a:srgbClr val="0000FF"/>
            </a:solidFill>
            <a:prstDash val="solid"/>
            <a:round/>
            <a:headEnd len="med" w="med" type="triangle"/>
            <a:tailEnd len="med" w="med" type="none"/>
          </a:ln>
        </p:spPr>
      </p:cxnSp>
      <p:cxnSp>
        <p:nvCxnSpPr>
          <p:cNvPr id="2914" name="Google Shape;2914;p217"/>
          <p:cNvCxnSpPr>
            <a:stCxn id="2889" idx="6"/>
            <a:endCxn id="2894" idx="2"/>
          </p:cNvCxnSpPr>
          <p:nvPr/>
        </p:nvCxnSpPr>
        <p:spPr>
          <a:xfrm flipH="1">
            <a:off x="4005063" y="2336000"/>
            <a:ext cx="1134000" cy="1103400"/>
          </a:xfrm>
          <a:prstGeom prst="straightConnector1">
            <a:avLst/>
          </a:prstGeom>
          <a:noFill/>
          <a:ln cap="flat" cmpd="sng" w="19050">
            <a:solidFill>
              <a:srgbClr val="FF9900"/>
            </a:solidFill>
            <a:prstDash val="solid"/>
            <a:round/>
            <a:headEnd len="med" w="med" type="triangle"/>
            <a:tailEnd len="med" w="med" type="none"/>
          </a:ln>
        </p:spPr>
      </p:cxnSp>
      <p:cxnSp>
        <p:nvCxnSpPr>
          <p:cNvPr id="2915" name="Google Shape;2915;p217"/>
          <p:cNvCxnSpPr>
            <a:stCxn id="2889" idx="6"/>
          </p:cNvCxnSpPr>
          <p:nvPr/>
        </p:nvCxnSpPr>
        <p:spPr>
          <a:xfrm flipH="1">
            <a:off x="3996063" y="2336000"/>
            <a:ext cx="1143000" cy="325500"/>
          </a:xfrm>
          <a:prstGeom prst="straightConnector1">
            <a:avLst/>
          </a:prstGeom>
          <a:noFill/>
          <a:ln cap="flat" cmpd="sng" w="19050">
            <a:solidFill>
              <a:srgbClr val="FF9900"/>
            </a:solidFill>
            <a:prstDash val="solid"/>
            <a:round/>
            <a:headEnd len="med" w="med" type="triangle"/>
            <a:tailEnd len="med" w="med" type="none"/>
          </a:ln>
        </p:spPr>
      </p:cxnSp>
      <p:cxnSp>
        <p:nvCxnSpPr>
          <p:cNvPr id="2916" name="Google Shape;2916;p217"/>
          <p:cNvCxnSpPr>
            <a:stCxn id="2898" idx="6"/>
            <a:endCxn id="2892" idx="2"/>
          </p:cNvCxnSpPr>
          <p:nvPr/>
        </p:nvCxnSpPr>
        <p:spPr>
          <a:xfrm flipH="1">
            <a:off x="4004863" y="1608500"/>
            <a:ext cx="1117800" cy="344100"/>
          </a:xfrm>
          <a:prstGeom prst="straightConnector1">
            <a:avLst/>
          </a:prstGeom>
          <a:noFill/>
          <a:ln cap="flat" cmpd="sng" w="19050">
            <a:solidFill>
              <a:srgbClr val="FF0000"/>
            </a:solidFill>
            <a:prstDash val="solid"/>
            <a:round/>
            <a:headEnd len="med" w="med" type="triangle"/>
            <a:tailEnd len="med" w="med" type="none"/>
          </a:ln>
        </p:spPr>
      </p:cxnSp>
      <p:sp>
        <p:nvSpPr>
          <p:cNvPr id="2917" name="Google Shape;2917;p217"/>
          <p:cNvSpPr/>
          <p:nvPr/>
        </p:nvSpPr>
        <p:spPr>
          <a:xfrm flipH="1">
            <a:off x="5291463" y="22205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17"/>
          <p:cNvSpPr/>
          <p:nvPr/>
        </p:nvSpPr>
        <p:spPr>
          <a:xfrm flipH="1">
            <a:off x="5291463" y="2963925"/>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17"/>
          <p:cNvSpPr/>
          <p:nvPr/>
        </p:nvSpPr>
        <p:spPr>
          <a:xfrm flipH="1">
            <a:off x="5291463" y="370735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17"/>
          <p:cNvSpPr/>
          <p:nvPr/>
        </p:nvSpPr>
        <p:spPr>
          <a:xfrm flipH="1">
            <a:off x="5275063" y="14930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17"/>
          <p:cNvSpPr/>
          <p:nvPr/>
        </p:nvSpPr>
        <p:spPr>
          <a:xfrm flipH="1">
            <a:off x="5443863" y="237290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17"/>
          <p:cNvSpPr/>
          <p:nvPr/>
        </p:nvSpPr>
        <p:spPr>
          <a:xfrm flipH="1">
            <a:off x="5443863" y="3116325"/>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217"/>
          <p:cNvSpPr/>
          <p:nvPr/>
        </p:nvSpPr>
        <p:spPr>
          <a:xfrm flipH="1">
            <a:off x="5443863" y="385975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17"/>
          <p:cNvSpPr/>
          <p:nvPr/>
        </p:nvSpPr>
        <p:spPr>
          <a:xfrm flipH="1">
            <a:off x="5427463" y="164540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17"/>
          <p:cNvSpPr/>
          <p:nvPr/>
        </p:nvSpPr>
        <p:spPr>
          <a:xfrm flipH="1">
            <a:off x="5596263" y="252530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17"/>
          <p:cNvSpPr/>
          <p:nvPr/>
        </p:nvSpPr>
        <p:spPr>
          <a:xfrm flipH="1">
            <a:off x="5596263" y="3268725"/>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17"/>
          <p:cNvSpPr/>
          <p:nvPr/>
        </p:nvSpPr>
        <p:spPr>
          <a:xfrm flipH="1">
            <a:off x="5596263" y="401215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217"/>
          <p:cNvSpPr/>
          <p:nvPr/>
        </p:nvSpPr>
        <p:spPr>
          <a:xfrm flipH="1">
            <a:off x="5579863" y="179780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29" name="Google Shape;2929;p217"/>
          <p:cNvCxnSpPr>
            <a:endCxn id="2895" idx="2"/>
          </p:cNvCxnSpPr>
          <p:nvPr/>
        </p:nvCxnSpPr>
        <p:spPr>
          <a:xfrm flipH="1">
            <a:off x="4027838" y="3975225"/>
            <a:ext cx="1263600" cy="245400"/>
          </a:xfrm>
          <a:prstGeom prst="straightConnector1">
            <a:avLst/>
          </a:prstGeom>
          <a:noFill/>
          <a:ln cap="flat" cmpd="sng" w="19050">
            <a:solidFill>
              <a:schemeClr val="dk2"/>
            </a:solidFill>
            <a:prstDash val="solid"/>
            <a:round/>
            <a:headEnd len="med" w="med" type="triangle"/>
            <a:tailEnd len="med" w="med" type="none"/>
          </a:ln>
        </p:spPr>
      </p:cxnSp>
      <p:cxnSp>
        <p:nvCxnSpPr>
          <p:cNvPr id="2930" name="Google Shape;2930;p217"/>
          <p:cNvCxnSpPr>
            <a:endCxn id="2893" idx="2"/>
          </p:cNvCxnSpPr>
          <p:nvPr/>
        </p:nvCxnSpPr>
        <p:spPr>
          <a:xfrm flipH="1">
            <a:off x="4004938" y="1760775"/>
            <a:ext cx="1270200" cy="897300"/>
          </a:xfrm>
          <a:prstGeom prst="straightConnector1">
            <a:avLst/>
          </a:prstGeom>
          <a:noFill/>
          <a:ln cap="flat" cmpd="sng" w="19050">
            <a:solidFill>
              <a:srgbClr val="FF0000"/>
            </a:solidFill>
            <a:prstDash val="solid"/>
            <a:round/>
            <a:headEnd len="med" w="med" type="triangle"/>
            <a:tailEnd len="med" w="med" type="none"/>
          </a:ln>
        </p:spPr>
      </p:cxnSp>
      <p:cxnSp>
        <p:nvCxnSpPr>
          <p:cNvPr id="2931" name="Google Shape;2931;p217"/>
          <p:cNvCxnSpPr>
            <a:endCxn id="2895" idx="2"/>
          </p:cNvCxnSpPr>
          <p:nvPr/>
        </p:nvCxnSpPr>
        <p:spPr>
          <a:xfrm flipH="1">
            <a:off x="4027838" y="3231825"/>
            <a:ext cx="1263600" cy="988800"/>
          </a:xfrm>
          <a:prstGeom prst="straightConnector1">
            <a:avLst/>
          </a:prstGeom>
          <a:noFill/>
          <a:ln cap="flat" cmpd="sng" w="19050">
            <a:solidFill>
              <a:srgbClr val="0000FF"/>
            </a:solidFill>
            <a:prstDash val="solid"/>
            <a:round/>
            <a:headEnd len="med" w="med" type="triangle"/>
            <a:tailEnd len="med" w="med" type="none"/>
          </a:ln>
        </p:spPr>
      </p:cxnSp>
      <p:cxnSp>
        <p:nvCxnSpPr>
          <p:cNvPr id="2932" name="Google Shape;2932;p217"/>
          <p:cNvCxnSpPr>
            <a:endCxn id="2911" idx="2"/>
          </p:cNvCxnSpPr>
          <p:nvPr/>
        </p:nvCxnSpPr>
        <p:spPr>
          <a:xfrm flipH="1">
            <a:off x="4027838" y="3975200"/>
            <a:ext cx="1263600" cy="911100"/>
          </a:xfrm>
          <a:prstGeom prst="straightConnector1">
            <a:avLst/>
          </a:prstGeom>
          <a:noFill/>
          <a:ln cap="flat" cmpd="sng" w="19050">
            <a:solidFill>
              <a:schemeClr val="dk2"/>
            </a:solidFill>
            <a:prstDash val="solid"/>
            <a:round/>
            <a:headEnd len="med" w="med" type="triangle"/>
            <a:tailEnd len="med" w="med" type="none"/>
          </a:ln>
        </p:spPr>
      </p:cxnSp>
      <p:cxnSp>
        <p:nvCxnSpPr>
          <p:cNvPr id="2933" name="Google Shape;2933;p217"/>
          <p:cNvCxnSpPr>
            <a:endCxn id="2894" idx="2"/>
          </p:cNvCxnSpPr>
          <p:nvPr/>
        </p:nvCxnSpPr>
        <p:spPr>
          <a:xfrm flipH="1">
            <a:off x="4004938" y="3231750"/>
            <a:ext cx="1286400" cy="207600"/>
          </a:xfrm>
          <a:prstGeom prst="straightConnector1">
            <a:avLst/>
          </a:prstGeom>
          <a:noFill/>
          <a:ln cap="flat" cmpd="sng" w="19050">
            <a:solidFill>
              <a:srgbClr val="0000FF"/>
            </a:solidFill>
            <a:prstDash val="solid"/>
            <a:round/>
            <a:headEnd len="med" w="med" type="triangle"/>
            <a:tailEnd len="med" w="med" type="none"/>
          </a:ln>
        </p:spPr>
      </p:cxnSp>
      <p:cxnSp>
        <p:nvCxnSpPr>
          <p:cNvPr id="2934" name="Google Shape;2934;p217"/>
          <p:cNvCxnSpPr>
            <a:endCxn id="2894" idx="2"/>
          </p:cNvCxnSpPr>
          <p:nvPr/>
        </p:nvCxnSpPr>
        <p:spPr>
          <a:xfrm flipH="1">
            <a:off x="4004938" y="2488350"/>
            <a:ext cx="1286400" cy="951000"/>
          </a:xfrm>
          <a:prstGeom prst="straightConnector1">
            <a:avLst/>
          </a:prstGeom>
          <a:noFill/>
          <a:ln cap="flat" cmpd="sng" w="19050">
            <a:solidFill>
              <a:srgbClr val="FF9900"/>
            </a:solidFill>
            <a:prstDash val="solid"/>
            <a:round/>
            <a:headEnd len="med" w="med" type="triangle"/>
            <a:tailEnd len="med" w="med" type="none"/>
          </a:ln>
        </p:spPr>
      </p:cxnSp>
      <p:cxnSp>
        <p:nvCxnSpPr>
          <p:cNvPr id="2935" name="Google Shape;2935;p217"/>
          <p:cNvCxnSpPr>
            <a:endCxn id="2893" idx="2"/>
          </p:cNvCxnSpPr>
          <p:nvPr/>
        </p:nvCxnSpPr>
        <p:spPr>
          <a:xfrm flipH="1">
            <a:off x="4004938" y="2488275"/>
            <a:ext cx="1286400" cy="169800"/>
          </a:xfrm>
          <a:prstGeom prst="straightConnector1">
            <a:avLst/>
          </a:prstGeom>
          <a:noFill/>
          <a:ln cap="flat" cmpd="sng" w="19050">
            <a:solidFill>
              <a:srgbClr val="FF9900"/>
            </a:solidFill>
            <a:prstDash val="solid"/>
            <a:round/>
            <a:headEnd len="med" w="med" type="triangle"/>
            <a:tailEnd len="med" w="med" type="none"/>
          </a:ln>
        </p:spPr>
      </p:cxnSp>
      <p:cxnSp>
        <p:nvCxnSpPr>
          <p:cNvPr id="2936" name="Google Shape;2936;p217"/>
          <p:cNvCxnSpPr>
            <a:endCxn id="2892" idx="2"/>
          </p:cNvCxnSpPr>
          <p:nvPr/>
        </p:nvCxnSpPr>
        <p:spPr>
          <a:xfrm flipH="1">
            <a:off x="4004938" y="1760800"/>
            <a:ext cx="1270200" cy="191700"/>
          </a:xfrm>
          <a:prstGeom prst="straightConnector1">
            <a:avLst/>
          </a:prstGeom>
          <a:noFill/>
          <a:ln cap="flat" cmpd="sng" w="19050">
            <a:solidFill>
              <a:srgbClr val="FF0000"/>
            </a:solidFill>
            <a:prstDash val="solid"/>
            <a:round/>
            <a:headEnd len="med" w="med" type="triangle"/>
            <a:tailEnd len="med" w="med" type="none"/>
          </a:ln>
        </p:spPr>
      </p:cxnSp>
      <p:cxnSp>
        <p:nvCxnSpPr>
          <p:cNvPr id="2937" name="Google Shape;2937;p217"/>
          <p:cNvCxnSpPr>
            <a:endCxn id="2895" idx="2"/>
          </p:cNvCxnSpPr>
          <p:nvPr/>
        </p:nvCxnSpPr>
        <p:spPr>
          <a:xfrm flipH="1">
            <a:off x="4027838" y="4127625"/>
            <a:ext cx="1416000" cy="93000"/>
          </a:xfrm>
          <a:prstGeom prst="straightConnector1">
            <a:avLst/>
          </a:prstGeom>
          <a:noFill/>
          <a:ln cap="flat" cmpd="sng" w="19050">
            <a:solidFill>
              <a:schemeClr val="dk2"/>
            </a:solidFill>
            <a:prstDash val="solid"/>
            <a:round/>
            <a:headEnd len="med" w="med" type="triangle"/>
            <a:tailEnd len="med" w="med" type="none"/>
          </a:ln>
        </p:spPr>
      </p:cxnSp>
      <p:cxnSp>
        <p:nvCxnSpPr>
          <p:cNvPr id="2938" name="Google Shape;2938;p217"/>
          <p:cNvCxnSpPr>
            <a:endCxn id="2893" idx="2"/>
          </p:cNvCxnSpPr>
          <p:nvPr/>
        </p:nvCxnSpPr>
        <p:spPr>
          <a:xfrm flipH="1">
            <a:off x="4004938" y="1913175"/>
            <a:ext cx="1422600" cy="744900"/>
          </a:xfrm>
          <a:prstGeom prst="straightConnector1">
            <a:avLst/>
          </a:prstGeom>
          <a:noFill/>
          <a:ln cap="flat" cmpd="sng" w="19050">
            <a:solidFill>
              <a:srgbClr val="FF0000"/>
            </a:solidFill>
            <a:prstDash val="solid"/>
            <a:round/>
            <a:headEnd len="med" w="med" type="triangle"/>
            <a:tailEnd len="med" w="med" type="none"/>
          </a:ln>
        </p:spPr>
      </p:cxnSp>
      <p:cxnSp>
        <p:nvCxnSpPr>
          <p:cNvPr id="2939" name="Google Shape;2939;p217"/>
          <p:cNvCxnSpPr>
            <a:endCxn id="2895" idx="2"/>
          </p:cNvCxnSpPr>
          <p:nvPr/>
        </p:nvCxnSpPr>
        <p:spPr>
          <a:xfrm flipH="1">
            <a:off x="4027838" y="3384225"/>
            <a:ext cx="1416000" cy="836400"/>
          </a:xfrm>
          <a:prstGeom prst="straightConnector1">
            <a:avLst/>
          </a:prstGeom>
          <a:noFill/>
          <a:ln cap="flat" cmpd="sng" w="19050">
            <a:solidFill>
              <a:srgbClr val="0000FF"/>
            </a:solidFill>
            <a:prstDash val="solid"/>
            <a:round/>
            <a:headEnd len="med" w="med" type="triangle"/>
            <a:tailEnd len="med" w="med" type="none"/>
          </a:ln>
        </p:spPr>
      </p:cxnSp>
      <p:cxnSp>
        <p:nvCxnSpPr>
          <p:cNvPr id="2940" name="Google Shape;2940;p217"/>
          <p:cNvCxnSpPr>
            <a:endCxn id="2911" idx="2"/>
          </p:cNvCxnSpPr>
          <p:nvPr/>
        </p:nvCxnSpPr>
        <p:spPr>
          <a:xfrm flipH="1">
            <a:off x="4027838" y="4127600"/>
            <a:ext cx="1416000" cy="758700"/>
          </a:xfrm>
          <a:prstGeom prst="straightConnector1">
            <a:avLst/>
          </a:prstGeom>
          <a:noFill/>
          <a:ln cap="flat" cmpd="sng" w="19050">
            <a:solidFill>
              <a:schemeClr val="dk2"/>
            </a:solidFill>
            <a:prstDash val="solid"/>
            <a:round/>
            <a:headEnd len="med" w="med" type="triangle"/>
            <a:tailEnd len="med" w="med" type="none"/>
          </a:ln>
        </p:spPr>
      </p:cxnSp>
      <p:cxnSp>
        <p:nvCxnSpPr>
          <p:cNvPr id="2941" name="Google Shape;2941;p217"/>
          <p:cNvCxnSpPr>
            <a:endCxn id="2894" idx="2"/>
          </p:cNvCxnSpPr>
          <p:nvPr/>
        </p:nvCxnSpPr>
        <p:spPr>
          <a:xfrm flipH="1">
            <a:off x="4004938" y="3384150"/>
            <a:ext cx="1438800" cy="55200"/>
          </a:xfrm>
          <a:prstGeom prst="straightConnector1">
            <a:avLst/>
          </a:prstGeom>
          <a:noFill/>
          <a:ln cap="flat" cmpd="sng" w="19050">
            <a:solidFill>
              <a:srgbClr val="0000FF"/>
            </a:solidFill>
            <a:prstDash val="solid"/>
            <a:round/>
            <a:headEnd len="med" w="med" type="triangle"/>
            <a:tailEnd len="med" w="med" type="none"/>
          </a:ln>
        </p:spPr>
      </p:cxnSp>
      <p:cxnSp>
        <p:nvCxnSpPr>
          <p:cNvPr id="2942" name="Google Shape;2942;p217"/>
          <p:cNvCxnSpPr>
            <a:endCxn id="2894" idx="2"/>
          </p:cNvCxnSpPr>
          <p:nvPr/>
        </p:nvCxnSpPr>
        <p:spPr>
          <a:xfrm flipH="1">
            <a:off x="4004938" y="2640750"/>
            <a:ext cx="1438800" cy="798600"/>
          </a:xfrm>
          <a:prstGeom prst="straightConnector1">
            <a:avLst/>
          </a:prstGeom>
          <a:noFill/>
          <a:ln cap="flat" cmpd="sng" w="19050">
            <a:solidFill>
              <a:srgbClr val="FF9900"/>
            </a:solidFill>
            <a:prstDash val="solid"/>
            <a:round/>
            <a:headEnd len="med" w="med" type="triangle"/>
            <a:tailEnd len="med" w="med" type="none"/>
          </a:ln>
        </p:spPr>
      </p:cxnSp>
      <p:cxnSp>
        <p:nvCxnSpPr>
          <p:cNvPr id="2943" name="Google Shape;2943;p217"/>
          <p:cNvCxnSpPr>
            <a:endCxn id="2893" idx="2"/>
          </p:cNvCxnSpPr>
          <p:nvPr/>
        </p:nvCxnSpPr>
        <p:spPr>
          <a:xfrm flipH="1">
            <a:off x="4004938" y="2640675"/>
            <a:ext cx="1438800" cy="17400"/>
          </a:xfrm>
          <a:prstGeom prst="straightConnector1">
            <a:avLst/>
          </a:prstGeom>
          <a:noFill/>
          <a:ln cap="flat" cmpd="sng" w="19050">
            <a:solidFill>
              <a:srgbClr val="FF9900"/>
            </a:solidFill>
            <a:prstDash val="solid"/>
            <a:round/>
            <a:headEnd len="med" w="med" type="triangle"/>
            <a:tailEnd len="med" w="med" type="none"/>
          </a:ln>
        </p:spPr>
      </p:cxnSp>
      <p:cxnSp>
        <p:nvCxnSpPr>
          <p:cNvPr id="2944" name="Google Shape;2944;p217"/>
          <p:cNvCxnSpPr>
            <a:endCxn id="2892" idx="2"/>
          </p:cNvCxnSpPr>
          <p:nvPr/>
        </p:nvCxnSpPr>
        <p:spPr>
          <a:xfrm flipH="1">
            <a:off x="4004938" y="1913200"/>
            <a:ext cx="1422600" cy="39300"/>
          </a:xfrm>
          <a:prstGeom prst="straightConnector1">
            <a:avLst/>
          </a:prstGeom>
          <a:noFill/>
          <a:ln cap="flat" cmpd="sng" w="19050">
            <a:solidFill>
              <a:srgbClr val="FF0000"/>
            </a:solidFill>
            <a:prstDash val="solid"/>
            <a:round/>
            <a:headEnd len="med" w="med" type="triangle"/>
            <a:tailEnd len="med" w="med" type="none"/>
          </a:ln>
        </p:spPr>
      </p:cxnSp>
      <p:cxnSp>
        <p:nvCxnSpPr>
          <p:cNvPr id="2945" name="Google Shape;2945;p217"/>
          <p:cNvCxnSpPr>
            <a:endCxn id="2895" idx="2"/>
          </p:cNvCxnSpPr>
          <p:nvPr/>
        </p:nvCxnSpPr>
        <p:spPr>
          <a:xfrm rot="10800000">
            <a:off x="4027838" y="4220625"/>
            <a:ext cx="1568400" cy="59400"/>
          </a:xfrm>
          <a:prstGeom prst="straightConnector1">
            <a:avLst/>
          </a:prstGeom>
          <a:noFill/>
          <a:ln cap="flat" cmpd="sng" w="19050">
            <a:solidFill>
              <a:schemeClr val="dk2"/>
            </a:solidFill>
            <a:prstDash val="solid"/>
            <a:round/>
            <a:headEnd len="med" w="med" type="triangle"/>
            <a:tailEnd len="med" w="med" type="none"/>
          </a:ln>
        </p:spPr>
      </p:cxnSp>
      <p:cxnSp>
        <p:nvCxnSpPr>
          <p:cNvPr id="2946" name="Google Shape;2946;p217"/>
          <p:cNvCxnSpPr>
            <a:endCxn id="2893" idx="2"/>
          </p:cNvCxnSpPr>
          <p:nvPr/>
        </p:nvCxnSpPr>
        <p:spPr>
          <a:xfrm flipH="1">
            <a:off x="4004938" y="2065575"/>
            <a:ext cx="1575000" cy="592500"/>
          </a:xfrm>
          <a:prstGeom prst="straightConnector1">
            <a:avLst/>
          </a:prstGeom>
          <a:noFill/>
          <a:ln cap="flat" cmpd="sng" w="19050">
            <a:solidFill>
              <a:srgbClr val="FF0000"/>
            </a:solidFill>
            <a:prstDash val="solid"/>
            <a:round/>
            <a:headEnd len="med" w="med" type="triangle"/>
            <a:tailEnd len="med" w="med" type="none"/>
          </a:ln>
        </p:spPr>
      </p:cxnSp>
      <p:cxnSp>
        <p:nvCxnSpPr>
          <p:cNvPr id="2947" name="Google Shape;2947;p217"/>
          <p:cNvCxnSpPr>
            <a:endCxn id="2895" idx="2"/>
          </p:cNvCxnSpPr>
          <p:nvPr/>
        </p:nvCxnSpPr>
        <p:spPr>
          <a:xfrm flipH="1">
            <a:off x="4027838" y="3536625"/>
            <a:ext cx="1568400" cy="684000"/>
          </a:xfrm>
          <a:prstGeom prst="straightConnector1">
            <a:avLst/>
          </a:prstGeom>
          <a:noFill/>
          <a:ln cap="flat" cmpd="sng" w="19050">
            <a:solidFill>
              <a:srgbClr val="0000FF"/>
            </a:solidFill>
            <a:prstDash val="solid"/>
            <a:round/>
            <a:headEnd len="med" w="med" type="triangle"/>
            <a:tailEnd len="med" w="med" type="none"/>
          </a:ln>
        </p:spPr>
      </p:cxnSp>
      <p:cxnSp>
        <p:nvCxnSpPr>
          <p:cNvPr id="2948" name="Google Shape;2948;p217"/>
          <p:cNvCxnSpPr>
            <a:endCxn id="2911" idx="2"/>
          </p:cNvCxnSpPr>
          <p:nvPr/>
        </p:nvCxnSpPr>
        <p:spPr>
          <a:xfrm flipH="1">
            <a:off x="4027838" y="4280000"/>
            <a:ext cx="1568400" cy="606300"/>
          </a:xfrm>
          <a:prstGeom prst="straightConnector1">
            <a:avLst/>
          </a:prstGeom>
          <a:noFill/>
          <a:ln cap="flat" cmpd="sng" w="19050">
            <a:solidFill>
              <a:schemeClr val="dk2"/>
            </a:solidFill>
            <a:prstDash val="solid"/>
            <a:round/>
            <a:headEnd len="med" w="med" type="triangle"/>
            <a:tailEnd len="med" w="med" type="none"/>
          </a:ln>
        </p:spPr>
      </p:cxnSp>
      <p:cxnSp>
        <p:nvCxnSpPr>
          <p:cNvPr id="2949" name="Google Shape;2949;p217"/>
          <p:cNvCxnSpPr>
            <a:endCxn id="2894" idx="2"/>
          </p:cNvCxnSpPr>
          <p:nvPr/>
        </p:nvCxnSpPr>
        <p:spPr>
          <a:xfrm rot="10800000">
            <a:off x="4004938" y="3439350"/>
            <a:ext cx="1591200" cy="97200"/>
          </a:xfrm>
          <a:prstGeom prst="straightConnector1">
            <a:avLst/>
          </a:prstGeom>
          <a:noFill/>
          <a:ln cap="flat" cmpd="sng" w="19050">
            <a:solidFill>
              <a:srgbClr val="0000FF"/>
            </a:solidFill>
            <a:prstDash val="solid"/>
            <a:round/>
            <a:headEnd len="med" w="med" type="triangle"/>
            <a:tailEnd len="med" w="med" type="none"/>
          </a:ln>
        </p:spPr>
      </p:cxnSp>
      <p:cxnSp>
        <p:nvCxnSpPr>
          <p:cNvPr id="2950" name="Google Shape;2950;p217"/>
          <p:cNvCxnSpPr>
            <a:endCxn id="2894" idx="2"/>
          </p:cNvCxnSpPr>
          <p:nvPr/>
        </p:nvCxnSpPr>
        <p:spPr>
          <a:xfrm flipH="1">
            <a:off x="4004938" y="2793150"/>
            <a:ext cx="1591200" cy="646200"/>
          </a:xfrm>
          <a:prstGeom prst="straightConnector1">
            <a:avLst/>
          </a:prstGeom>
          <a:noFill/>
          <a:ln cap="flat" cmpd="sng" w="19050">
            <a:solidFill>
              <a:srgbClr val="FF9900"/>
            </a:solidFill>
            <a:prstDash val="solid"/>
            <a:round/>
            <a:headEnd len="med" w="med" type="triangle"/>
            <a:tailEnd len="med" w="med" type="none"/>
          </a:ln>
        </p:spPr>
      </p:cxnSp>
      <p:cxnSp>
        <p:nvCxnSpPr>
          <p:cNvPr id="2951" name="Google Shape;2951;p217"/>
          <p:cNvCxnSpPr>
            <a:endCxn id="2893" idx="2"/>
          </p:cNvCxnSpPr>
          <p:nvPr/>
        </p:nvCxnSpPr>
        <p:spPr>
          <a:xfrm rot="10800000">
            <a:off x="4004938" y="2658075"/>
            <a:ext cx="1591200" cy="135000"/>
          </a:xfrm>
          <a:prstGeom prst="straightConnector1">
            <a:avLst/>
          </a:prstGeom>
          <a:noFill/>
          <a:ln cap="flat" cmpd="sng" w="19050">
            <a:solidFill>
              <a:srgbClr val="FF9900"/>
            </a:solidFill>
            <a:prstDash val="solid"/>
            <a:round/>
            <a:headEnd len="med" w="med" type="triangle"/>
            <a:tailEnd len="med" w="med" type="none"/>
          </a:ln>
        </p:spPr>
      </p:cxnSp>
      <p:cxnSp>
        <p:nvCxnSpPr>
          <p:cNvPr id="2952" name="Google Shape;2952;p217"/>
          <p:cNvCxnSpPr>
            <a:endCxn id="2892" idx="2"/>
          </p:cNvCxnSpPr>
          <p:nvPr/>
        </p:nvCxnSpPr>
        <p:spPr>
          <a:xfrm rot="10800000">
            <a:off x="4004938" y="1952500"/>
            <a:ext cx="1575000" cy="113100"/>
          </a:xfrm>
          <a:prstGeom prst="straightConnector1">
            <a:avLst/>
          </a:prstGeom>
          <a:noFill/>
          <a:ln cap="flat" cmpd="sng" w="19050">
            <a:solidFill>
              <a:srgbClr val="FF0000"/>
            </a:solidFill>
            <a:prstDash val="solid"/>
            <a:round/>
            <a:headEnd len="med" w="med" type="triangle"/>
            <a:tailEnd len="med" w="med" type="none"/>
          </a:ln>
        </p:spPr>
      </p:cxnSp>
    </p:spTree>
  </p:cSld>
  <p:clrMapOvr>
    <a:masterClrMapping/>
  </p:clrMapOvr>
</p:sld>
</file>

<file path=ppt/slides/slide1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6" name="Shape 2956"/>
        <p:cNvGrpSpPr/>
        <p:nvPr/>
      </p:nvGrpSpPr>
      <p:grpSpPr>
        <a:xfrm>
          <a:off x="0" y="0"/>
          <a:ext cx="0" cy="0"/>
          <a:chOff x="0" y="0"/>
          <a:chExt cx="0" cy="0"/>
        </a:xfrm>
      </p:grpSpPr>
      <p:sp>
        <p:nvSpPr>
          <p:cNvPr id="2957" name="Google Shape;2957;p21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958" name="Google Shape;2958;p218"/>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rPr lang="en" sz="2400">
                <a:solidFill>
                  <a:srgbClr val="434343"/>
                </a:solidFill>
                <a:latin typeface="Roboto"/>
                <a:ea typeface="Roboto"/>
                <a:cs typeface="Roboto"/>
                <a:sym typeface="Roboto"/>
              </a:rPr>
              <a:t>For simplicity, we begin to describe and visualize these sets of neurons as blocks instead</a:t>
            </a:r>
            <a:endParaRPr sz="2400">
              <a:solidFill>
                <a:srgbClr val="434343"/>
              </a:solidFill>
              <a:latin typeface="Roboto"/>
              <a:ea typeface="Roboto"/>
              <a:cs typeface="Roboto"/>
              <a:sym typeface="Roboto"/>
            </a:endParaRPr>
          </a:p>
        </p:txBody>
      </p:sp>
      <p:pic>
        <p:nvPicPr>
          <p:cNvPr descr="watermark.jpg" id="2959" name="Google Shape;2959;p2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960" name="Google Shape;2960;p2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961" name="Google Shape;2961;p218"/>
          <p:cNvSpPr/>
          <p:nvPr/>
        </p:nvSpPr>
        <p:spPr>
          <a:xfrm flipH="1">
            <a:off x="5139063" y="20681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18"/>
          <p:cNvSpPr/>
          <p:nvPr/>
        </p:nvSpPr>
        <p:spPr>
          <a:xfrm flipH="1">
            <a:off x="5139063" y="2811525"/>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18"/>
          <p:cNvSpPr/>
          <p:nvPr/>
        </p:nvSpPr>
        <p:spPr>
          <a:xfrm flipH="1">
            <a:off x="5139063" y="355495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64" name="Google Shape;2964;p218"/>
          <p:cNvCxnSpPr>
            <a:stCxn id="2965" idx="7"/>
          </p:cNvCxnSpPr>
          <p:nvPr/>
        </p:nvCxnSpPr>
        <p:spPr>
          <a:xfrm rot="10800000">
            <a:off x="5674754" y="2379991"/>
            <a:ext cx="1179900" cy="518100"/>
          </a:xfrm>
          <a:prstGeom prst="straightConnector1">
            <a:avLst/>
          </a:prstGeom>
          <a:noFill/>
          <a:ln cap="flat" cmpd="sng" w="19050">
            <a:solidFill>
              <a:schemeClr val="dk2"/>
            </a:solidFill>
            <a:prstDash val="solid"/>
            <a:round/>
            <a:headEnd len="med" w="med" type="none"/>
            <a:tailEnd len="med" w="med" type="none"/>
          </a:ln>
        </p:spPr>
      </p:cxnSp>
      <p:cxnSp>
        <p:nvCxnSpPr>
          <p:cNvPr id="2966" name="Google Shape;2966;p218"/>
          <p:cNvCxnSpPr>
            <a:stCxn id="2965" idx="5"/>
          </p:cNvCxnSpPr>
          <p:nvPr/>
        </p:nvCxnSpPr>
        <p:spPr>
          <a:xfrm flipH="1">
            <a:off x="5674754" y="3276959"/>
            <a:ext cx="1179900" cy="553200"/>
          </a:xfrm>
          <a:prstGeom prst="straightConnector1">
            <a:avLst/>
          </a:prstGeom>
          <a:noFill/>
          <a:ln cap="flat" cmpd="sng" w="19050">
            <a:solidFill>
              <a:schemeClr val="dk2"/>
            </a:solidFill>
            <a:prstDash val="solid"/>
            <a:round/>
            <a:headEnd len="med" w="med" type="none"/>
            <a:tailEnd len="med" w="med" type="none"/>
          </a:ln>
        </p:spPr>
      </p:cxnSp>
      <p:cxnSp>
        <p:nvCxnSpPr>
          <p:cNvPr id="2967" name="Google Shape;2967;p218"/>
          <p:cNvCxnSpPr/>
          <p:nvPr/>
        </p:nvCxnSpPr>
        <p:spPr>
          <a:xfrm rot="10800000">
            <a:off x="5674825" y="3087525"/>
            <a:ext cx="1121400" cy="0"/>
          </a:xfrm>
          <a:prstGeom prst="straightConnector1">
            <a:avLst/>
          </a:prstGeom>
          <a:noFill/>
          <a:ln cap="flat" cmpd="sng" w="19050">
            <a:solidFill>
              <a:schemeClr val="dk2"/>
            </a:solidFill>
            <a:prstDash val="solid"/>
            <a:round/>
            <a:headEnd len="med" w="med" type="none"/>
            <a:tailEnd len="med" w="med" type="none"/>
          </a:ln>
        </p:spPr>
      </p:cxnSp>
      <p:sp>
        <p:nvSpPr>
          <p:cNvPr id="2965" name="Google Shape;2965;p218"/>
          <p:cNvSpPr/>
          <p:nvPr/>
        </p:nvSpPr>
        <p:spPr>
          <a:xfrm flipH="1">
            <a:off x="6776188" y="2819625"/>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18"/>
          <p:cNvSpPr/>
          <p:nvPr/>
        </p:nvSpPr>
        <p:spPr>
          <a:xfrm flipH="1">
            <a:off x="5122663" y="1340600"/>
            <a:ext cx="535800" cy="535800"/>
          </a:xfrm>
          <a:prstGeom prst="ellipse">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18"/>
          <p:cNvSpPr/>
          <p:nvPr/>
        </p:nvSpPr>
        <p:spPr>
          <a:xfrm flipH="1">
            <a:off x="6776188" y="1876400"/>
            <a:ext cx="535800" cy="5358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70" name="Google Shape;2970;p218"/>
          <p:cNvCxnSpPr>
            <a:stCxn id="2969" idx="7"/>
            <a:endCxn id="2968" idx="2"/>
          </p:cNvCxnSpPr>
          <p:nvPr/>
        </p:nvCxnSpPr>
        <p:spPr>
          <a:xfrm rot="10800000">
            <a:off x="5658554" y="1608366"/>
            <a:ext cx="1196100" cy="346500"/>
          </a:xfrm>
          <a:prstGeom prst="straightConnector1">
            <a:avLst/>
          </a:prstGeom>
          <a:noFill/>
          <a:ln cap="flat" cmpd="sng" w="19050">
            <a:solidFill>
              <a:schemeClr val="dk2"/>
            </a:solidFill>
            <a:prstDash val="solid"/>
            <a:round/>
            <a:headEnd len="med" w="med" type="none"/>
            <a:tailEnd len="med" w="med" type="none"/>
          </a:ln>
        </p:spPr>
      </p:cxnSp>
      <p:cxnSp>
        <p:nvCxnSpPr>
          <p:cNvPr id="2971" name="Google Shape;2971;p218"/>
          <p:cNvCxnSpPr>
            <a:stCxn id="2965" idx="7"/>
            <a:endCxn id="2968" idx="2"/>
          </p:cNvCxnSpPr>
          <p:nvPr/>
        </p:nvCxnSpPr>
        <p:spPr>
          <a:xfrm rot="10800000">
            <a:off x="5658554" y="1608391"/>
            <a:ext cx="1196100" cy="1289700"/>
          </a:xfrm>
          <a:prstGeom prst="straightConnector1">
            <a:avLst/>
          </a:prstGeom>
          <a:noFill/>
          <a:ln cap="flat" cmpd="sng" w="19050">
            <a:solidFill>
              <a:schemeClr val="dk2"/>
            </a:solidFill>
            <a:prstDash val="solid"/>
            <a:round/>
            <a:headEnd len="med" w="med" type="none"/>
            <a:tailEnd len="med" w="med" type="none"/>
          </a:ln>
        </p:spPr>
      </p:cxnSp>
      <p:cxnSp>
        <p:nvCxnSpPr>
          <p:cNvPr id="2972" name="Google Shape;2972;p218"/>
          <p:cNvCxnSpPr>
            <a:stCxn id="2969" idx="6"/>
            <a:endCxn id="2961" idx="2"/>
          </p:cNvCxnSpPr>
          <p:nvPr/>
        </p:nvCxnSpPr>
        <p:spPr>
          <a:xfrm flipH="1">
            <a:off x="5674888" y="2144300"/>
            <a:ext cx="1101300" cy="191700"/>
          </a:xfrm>
          <a:prstGeom prst="straightConnector1">
            <a:avLst/>
          </a:prstGeom>
          <a:noFill/>
          <a:ln cap="flat" cmpd="sng" w="19050">
            <a:solidFill>
              <a:schemeClr val="dk2"/>
            </a:solidFill>
            <a:prstDash val="solid"/>
            <a:round/>
            <a:headEnd len="med" w="med" type="none"/>
            <a:tailEnd len="med" w="med" type="none"/>
          </a:ln>
        </p:spPr>
      </p:cxnSp>
      <p:cxnSp>
        <p:nvCxnSpPr>
          <p:cNvPr id="2973" name="Google Shape;2973;p218"/>
          <p:cNvCxnSpPr>
            <a:stCxn id="2969" idx="5"/>
            <a:endCxn id="2963" idx="2"/>
          </p:cNvCxnSpPr>
          <p:nvPr/>
        </p:nvCxnSpPr>
        <p:spPr>
          <a:xfrm flipH="1">
            <a:off x="5674754" y="2333734"/>
            <a:ext cx="1179900" cy="1489200"/>
          </a:xfrm>
          <a:prstGeom prst="straightConnector1">
            <a:avLst/>
          </a:prstGeom>
          <a:noFill/>
          <a:ln cap="flat" cmpd="sng" w="19050">
            <a:solidFill>
              <a:schemeClr val="dk2"/>
            </a:solidFill>
            <a:prstDash val="solid"/>
            <a:round/>
            <a:headEnd len="med" w="med" type="none"/>
            <a:tailEnd len="med" w="med" type="none"/>
          </a:ln>
        </p:spPr>
      </p:cxnSp>
      <p:cxnSp>
        <p:nvCxnSpPr>
          <p:cNvPr id="2974" name="Google Shape;2974;p218"/>
          <p:cNvCxnSpPr>
            <a:stCxn id="2969" idx="5"/>
            <a:endCxn id="2962" idx="2"/>
          </p:cNvCxnSpPr>
          <p:nvPr/>
        </p:nvCxnSpPr>
        <p:spPr>
          <a:xfrm flipH="1">
            <a:off x="5674754" y="2333734"/>
            <a:ext cx="1179900" cy="745800"/>
          </a:xfrm>
          <a:prstGeom prst="straightConnector1">
            <a:avLst/>
          </a:prstGeom>
          <a:noFill/>
          <a:ln cap="flat" cmpd="sng" w="19050">
            <a:solidFill>
              <a:schemeClr val="dk2"/>
            </a:solidFill>
            <a:prstDash val="solid"/>
            <a:round/>
            <a:headEnd len="med" w="med" type="none"/>
            <a:tailEnd len="med" w="med" type="none"/>
          </a:ln>
        </p:spPr>
      </p:cxnSp>
      <p:sp>
        <p:nvSpPr>
          <p:cNvPr id="2975" name="Google Shape;2975;p218"/>
          <p:cNvSpPr/>
          <p:nvPr/>
        </p:nvSpPr>
        <p:spPr>
          <a:xfrm flipH="1">
            <a:off x="5291463" y="22205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18"/>
          <p:cNvSpPr/>
          <p:nvPr/>
        </p:nvSpPr>
        <p:spPr>
          <a:xfrm flipH="1">
            <a:off x="5291463" y="2963925"/>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18"/>
          <p:cNvSpPr/>
          <p:nvPr/>
        </p:nvSpPr>
        <p:spPr>
          <a:xfrm flipH="1">
            <a:off x="5291463" y="370735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18"/>
          <p:cNvSpPr/>
          <p:nvPr/>
        </p:nvSpPr>
        <p:spPr>
          <a:xfrm flipH="1">
            <a:off x="5275063" y="1493000"/>
            <a:ext cx="535800" cy="535800"/>
          </a:xfrm>
          <a:prstGeom prst="ellipse">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18"/>
          <p:cNvSpPr/>
          <p:nvPr/>
        </p:nvSpPr>
        <p:spPr>
          <a:xfrm flipH="1">
            <a:off x="5443863" y="237290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18"/>
          <p:cNvSpPr/>
          <p:nvPr/>
        </p:nvSpPr>
        <p:spPr>
          <a:xfrm flipH="1">
            <a:off x="5443863" y="3116325"/>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18"/>
          <p:cNvSpPr/>
          <p:nvPr/>
        </p:nvSpPr>
        <p:spPr>
          <a:xfrm flipH="1">
            <a:off x="5443863" y="385975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18"/>
          <p:cNvSpPr/>
          <p:nvPr/>
        </p:nvSpPr>
        <p:spPr>
          <a:xfrm flipH="1">
            <a:off x="5427463" y="1645400"/>
            <a:ext cx="535800" cy="5358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18"/>
          <p:cNvSpPr/>
          <p:nvPr/>
        </p:nvSpPr>
        <p:spPr>
          <a:xfrm flipH="1">
            <a:off x="5596263" y="252530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18"/>
          <p:cNvSpPr/>
          <p:nvPr/>
        </p:nvSpPr>
        <p:spPr>
          <a:xfrm flipH="1">
            <a:off x="5596263" y="3268725"/>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18"/>
          <p:cNvSpPr/>
          <p:nvPr/>
        </p:nvSpPr>
        <p:spPr>
          <a:xfrm flipH="1">
            <a:off x="5596263" y="401215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18"/>
          <p:cNvSpPr/>
          <p:nvPr/>
        </p:nvSpPr>
        <p:spPr>
          <a:xfrm flipH="1">
            <a:off x="5579863" y="1797800"/>
            <a:ext cx="535800" cy="535800"/>
          </a:xfrm>
          <a:prstGeom prst="ellipse">
            <a:avLst/>
          </a:prstGeom>
          <a:solidFill>
            <a:srgbClr val="3D85C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18"/>
          <p:cNvSpPr/>
          <p:nvPr/>
        </p:nvSpPr>
        <p:spPr>
          <a:xfrm>
            <a:off x="3542100" y="1309750"/>
            <a:ext cx="606000" cy="3238200"/>
          </a:xfrm>
          <a:prstGeom prst="rect">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18"/>
          <p:cNvSpPr txBox="1"/>
          <p:nvPr>
            <p:ph idx="1" type="body"/>
          </p:nvPr>
        </p:nvSpPr>
        <p:spPr>
          <a:xfrm>
            <a:off x="3345650" y="4504825"/>
            <a:ext cx="1051800" cy="57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sz="3000">
                <a:solidFill>
                  <a:srgbClr val="434343"/>
                </a:solidFill>
                <a:latin typeface="Montserrat"/>
                <a:ea typeface="Montserrat"/>
                <a:cs typeface="Montserrat"/>
                <a:sym typeface="Montserrat"/>
              </a:rPr>
              <a:t>1 x L</a:t>
            </a:r>
            <a:endParaRPr sz="2400">
              <a:solidFill>
                <a:srgbClr val="434343"/>
              </a:solidFill>
              <a:latin typeface="Roboto"/>
              <a:ea typeface="Roboto"/>
              <a:cs typeface="Roboto"/>
              <a:sym typeface="Roboto"/>
            </a:endParaRPr>
          </a:p>
        </p:txBody>
      </p:sp>
      <p:cxnSp>
        <p:nvCxnSpPr>
          <p:cNvPr id="2989" name="Google Shape;2989;p218"/>
          <p:cNvCxnSpPr/>
          <p:nvPr/>
        </p:nvCxnSpPr>
        <p:spPr>
          <a:xfrm rot="10800000">
            <a:off x="4235325" y="2793200"/>
            <a:ext cx="617700" cy="0"/>
          </a:xfrm>
          <a:prstGeom prst="straightConnector1">
            <a:avLst/>
          </a:prstGeom>
          <a:noFill/>
          <a:ln cap="flat" cmpd="sng" w="38100">
            <a:solidFill>
              <a:schemeClr val="dk2"/>
            </a:solidFill>
            <a:prstDash val="solid"/>
            <a:round/>
            <a:headEnd len="med" w="med" type="triangle"/>
            <a:tailEnd len="med" w="med" type="none"/>
          </a:ln>
        </p:spPr>
      </p:cxnSp>
    </p:spTree>
  </p:cSld>
  <p:clrMapOvr>
    <a:masterClrMapping/>
  </p:clrMapOvr>
</p:sld>
</file>

<file path=ppt/slides/slide1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3" name="Shape 2993"/>
        <p:cNvGrpSpPr/>
        <p:nvPr/>
      </p:nvGrpSpPr>
      <p:grpSpPr>
        <a:xfrm>
          <a:off x="0" y="0"/>
          <a:ext cx="0" cy="0"/>
          <a:chOff x="0" y="0"/>
          <a:chExt cx="0" cy="0"/>
        </a:xfrm>
      </p:grpSpPr>
      <p:sp>
        <p:nvSpPr>
          <p:cNvPr id="2994" name="Google Shape;2994;p2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2995" name="Google Shape;2995;p219"/>
          <p:cNvSpPr txBox="1"/>
          <p:nvPr>
            <p:ph idx="1" type="body"/>
          </p:nvPr>
        </p:nvSpPr>
        <p:spPr>
          <a:xfrm>
            <a:off x="30050" y="967700"/>
            <a:ext cx="3315600" cy="37359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sz="3000">
                <a:solidFill>
                  <a:srgbClr val="434343"/>
                </a:solidFill>
                <a:latin typeface="Montserrat"/>
                <a:ea typeface="Montserrat"/>
                <a:cs typeface="Montserrat"/>
                <a:sym typeface="Montserrat"/>
              </a:rPr>
              <a:t>1-D Convolution</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rPr lang="en" sz="2400">
                <a:solidFill>
                  <a:srgbClr val="434343"/>
                </a:solidFill>
                <a:latin typeface="Roboto"/>
                <a:ea typeface="Roboto"/>
                <a:cs typeface="Roboto"/>
                <a:sym typeface="Roboto"/>
              </a:rPr>
              <a:t>For simplicity, we begin to describe and visualize these sets of neurons as blocks instead</a:t>
            </a:r>
            <a:endParaRPr sz="2400">
              <a:solidFill>
                <a:srgbClr val="434343"/>
              </a:solidFill>
              <a:latin typeface="Roboto"/>
              <a:ea typeface="Roboto"/>
              <a:cs typeface="Roboto"/>
              <a:sym typeface="Roboto"/>
            </a:endParaRPr>
          </a:p>
        </p:txBody>
      </p:sp>
      <p:pic>
        <p:nvPicPr>
          <p:cNvPr descr="watermark.jpg" id="2996" name="Google Shape;2996;p2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997" name="Google Shape;2997;p2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998" name="Google Shape;2998;p219"/>
          <p:cNvSpPr/>
          <p:nvPr/>
        </p:nvSpPr>
        <p:spPr>
          <a:xfrm>
            <a:off x="3542100" y="1309750"/>
            <a:ext cx="606000" cy="3238200"/>
          </a:xfrm>
          <a:prstGeom prst="rect">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19"/>
          <p:cNvSpPr txBox="1"/>
          <p:nvPr>
            <p:ph idx="1" type="body"/>
          </p:nvPr>
        </p:nvSpPr>
        <p:spPr>
          <a:xfrm>
            <a:off x="3345650" y="4504825"/>
            <a:ext cx="1051800" cy="57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sz="3000">
                <a:solidFill>
                  <a:srgbClr val="434343"/>
                </a:solidFill>
                <a:latin typeface="Montserrat"/>
                <a:ea typeface="Montserrat"/>
                <a:cs typeface="Montserrat"/>
                <a:sym typeface="Montserrat"/>
              </a:rPr>
              <a:t>1 x L</a:t>
            </a:r>
            <a:endParaRPr sz="2400">
              <a:solidFill>
                <a:srgbClr val="434343"/>
              </a:solidFill>
              <a:latin typeface="Roboto"/>
              <a:ea typeface="Roboto"/>
              <a:cs typeface="Roboto"/>
              <a:sym typeface="Roboto"/>
            </a:endParaRPr>
          </a:p>
        </p:txBody>
      </p:sp>
      <p:cxnSp>
        <p:nvCxnSpPr>
          <p:cNvPr id="3000" name="Google Shape;3000;p219"/>
          <p:cNvCxnSpPr/>
          <p:nvPr/>
        </p:nvCxnSpPr>
        <p:spPr>
          <a:xfrm flipH="1">
            <a:off x="4235225" y="2792000"/>
            <a:ext cx="492600" cy="1200"/>
          </a:xfrm>
          <a:prstGeom prst="straightConnector1">
            <a:avLst/>
          </a:prstGeom>
          <a:noFill/>
          <a:ln cap="flat" cmpd="sng" w="38100">
            <a:solidFill>
              <a:schemeClr val="dk2"/>
            </a:solidFill>
            <a:prstDash val="solid"/>
            <a:round/>
            <a:headEnd len="med" w="med" type="triangle"/>
            <a:tailEnd len="med" w="med" type="none"/>
          </a:ln>
        </p:spPr>
      </p:cxnSp>
      <p:sp>
        <p:nvSpPr>
          <p:cNvPr id="3001" name="Google Shape;3001;p219"/>
          <p:cNvSpPr/>
          <p:nvPr/>
        </p:nvSpPr>
        <p:spPr>
          <a:xfrm rot="5400000">
            <a:off x="4217313" y="2189525"/>
            <a:ext cx="3364625" cy="1352225"/>
          </a:xfrm>
          <a:prstGeom prst="flowChartInputOutput">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02" name="Google Shape;3002;p219"/>
          <p:cNvCxnSpPr/>
          <p:nvPr/>
        </p:nvCxnSpPr>
        <p:spPr>
          <a:xfrm>
            <a:off x="4853025" y="1183325"/>
            <a:ext cx="370500" cy="0"/>
          </a:xfrm>
          <a:prstGeom prst="straightConnector1">
            <a:avLst/>
          </a:prstGeom>
          <a:noFill/>
          <a:ln cap="flat" cmpd="sng" w="9525">
            <a:solidFill>
              <a:schemeClr val="dk2"/>
            </a:solidFill>
            <a:prstDash val="solid"/>
            <a:round/>
            <a:headEnd len="med" w="med" type="none"/>
            <a:tailEnd len="med" w="med" type="none"/>
          </a:ln>
        </p:spPr>
      </p:cxnSp>
      <p:cxnSp>
        <p:nvCxnSpPr>
          <p:cNvPr id="3003" name="Google Shape;3003;p219"/>
          <p:cNvCxnSpPr/>
          <p:nvPr/>
        </p:nvCxnSpPr>
        <p:spPr>
          <a:xfrm>
            <a:off x="6205250" y="1861600"/>
            <a:ext cx="370500" cy="0"/>
          </a:xfrm>
          <a:prstGeom prst="straightConnector1">
            <a:avLst/>
          </a:prstGeom>
          <a:noFill/>
          <a:ln cap="flat" cmpd="sng" w="9525">
            <a:solidFill>
              <a:schemeClr val="dk2"/>
            </a:solidFill>
            <a:prstDash val="solid"/>
            <a:round/>
            <a:headEnd len="med" w="med" type="none"/>
            <a:tailEnd len="med" w="med" type="none"/>
          </a:ln>
        </p:spPr>
      </p:cxnSp>
      <p:sp>
        <p:nvSpPr>
          <p:cNvPr id="3004" name="Google Shape;3004;p219"/>
          <p:cNvSpPr/>
          <p:nvPr/>
        </p:nvSpPr>
        <p:spPr>
          <a:xfrm>
            <a:off x="6205250" y="4364575"/>
            <a:ext cx="370500" cy="183300"/>
          </a:xfrm>
          <a:prstGeom prst="rtTriangl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19"/>
          <p:cNvSpPr/>
          <p:nvPr/>
        </p:nvSpPr>
        <p:spPr>
          <a:xfrm rot="10800000">
            <a:off x="4865550" y="1183250"/>
            <a:ext cx="368100" cy="191400"/>
          </a:xfrm>
          <a:prstGeom prst="rtTriangl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19"/>
          <p:cNvSpPr/>
          <p:nvPr/>
        </p:nvSpPr>
        <p:spPr>
          <a:xfrm rot="5400000">
            <a:off x="3846813" y="2189525"/>
            <a:ext cx="3364625" cy="1352225"/>
          </a:xfrm>
          <a:prstGeom prst="flowChartInputOutput">
            <a:avLst/>
          </a:prstGeom>
          <a:solidFill>
            <a:srgbClr val="3D85C6"/>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07" name="Google Shape;3007;p219"/>
          <p:cNvCxnSpPr/>
          <p:nvPr/>
        </p:nvCxnSpPr>
        <p:spPr>
          <a:xfrm rot="10800000">
            <a:off x="5326025" y="1142050"/>
            <a:ext cx="1284900" cy="648300"/>
          </a:xfrm>
          <a:prstGeom prst="straightConnector1">
            <a:avLst/>
          </a:prstGeom>
          <a:noFill/>
          <a:ln cap="flat" cmpd="sng" w="28575">
            <a:solidFill>
              <a:srgbClr val="666666"/>
            </a:solidFill>
            <a:prstDash val="solid"/>
            <a:round/>
            <a:headEnd len="med" w="med" type="diamond"/>
            <a:tailEnd len="med" w="med" type="diamond"/>
          </a:ln>
        </p:spPr>
      </p:cxnSp>
      <p:sp>
        <p:nvSpPr>
          <p:cNvPr id="3008" name="Google Shape;3008;p219"/>
          <p:cNvSpPr txBox="1"/>
          <p:nvPr/>
        </p:nvSpPr>
        <p:spPr>
          <a:xfrm>
            <a:off x="5835900" y="1101200"/>
            <a:ext cx="14946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filters</a:t>
            </a:r>
            <a:endParaRPr sz="2000">
              <a:latin typeface="Montserrat"/>
              <a:ea typeface="Montserrat"/>
              <a:cs typeface="Montserrat"/>
              <a:sym typeface="Montserrat"/>
            </a:endParaRPr>
          </a:p>
        </p:txBody>
      </p:sp>
      <p:cxnSp>
        <p:nvCxnSpPr>
          <p:cNvPr id="3009" name="Google Shape;3009;p219"/>
          <p:cNvCxnSpPr/>
          <p:nvPr/>
        </p:nvCxnSpPr>
        <p:spPr>
          <a:xfrm rot="10800000">
            <a:off x="6710975" y="1885600"/>
            <a:ext cx="0" cy="2664300"/>
          </a:xfrm>
          <a:prstGeom prst="straightConnector1">
            <a:avLst/>
          </a:prstGeom>
          <a:noFill/>
          <a:ln cap="flat" cmpd="sng" w="28575">
            <a:solidFill>
              <a:srgbClr val="666666"/>
            </a:solidFill>
            <a:prstDash val="solid"/>
            <a:round/>
            <a:headEnd len="med" w="med" type="diamond"/>
            <a:tailEnd len="med" w="med" type="diamond"/>
          </a:ln>
        </p:spPr>
      </p:cxnSp>
      <p:sp>
        <p:nvSpPr>
          <p:cNvPr id="3010" name="Google Shape;3010;p219"/>
          <p:cNvSpPr txBox="1"/>
          <p:nvPr/>
        </p:nvSpPr>
        <p:spPr>
          <a:xfrm>
            <a:off x="6769600" y="2865825"/>
            <a:ext cx="14946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units</a:t>
            </a:r>
            <a:endParaRPr sz="2000">
              <a:latin typeface="Montserrat"/>
              <a:ea typeface="Montserrat"/>
              <a:cs typeface="Montserrat"/>
              <a:sym typeface="Montserrat"/>
            </a:endParaRPr>
          </a:p>
        </p:txBody>
      </p:sp>
    </p:spTree>
  </p:cSld>
  <p:clrMapOvr>
    <a:masterClrMapping/>
  </p:clrMapOvr>
</p:sld>
</file>

<file path=ppt/slides/slide1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4" name="Shape 3014"/>
        <p:cNvGrpSpPr/>
        <p:nvPr/>
      </p:nvGrpSpPr>
      <p:grpSpPr>
        <a:xfrm>
          <a:off x="0" y="0"/>
          <a:ext cx="0" cy="0"/>
          <a:chOff x="0" y="0"/>
          <a:chExt cx="0" cy="0"/>
        </a:xfrm>
      </p:grpSpPr>
      <p:sp>
        <p:nvSpPr>
          <p:cNvPr id="3015" name="Google Shape;3015;p22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016" name="Google Shape;3016;p220"/>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now expand these concepts to 2-D Convolution, since we’ll mainly be dealing with images.</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017" name="Google Shape;3017;p2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018" name="Google Shape;3018;p2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2" name="Shape 3022"/>
        <p:cNvGrpSpPr/>
        <p:nvPr/>
      </p:nvGrpSpPr>
      <p:grpSpPr>
        <a:xfrm>
          <a:off x="0" y="0"/>
          <a:ext cx="0" cy="0"/>
          <a:chOff x="0" y="0"/>
          <a:chExt cx="0" cy="0"/>
        </a:xfrm>
      </p:grpSpPr>
      <p:sp>
        <p:nvSpPr>
          <p:cNvPr id="3023" name="Google Shape;3023;p2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 - 2D Convolution</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descr="watermark.jpg" id="3024" name="Google Shape;3024;p2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025" name="Google Shape;3025;p2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026" name="Google Shape;3026;p221"/>
          <p:cNvSpPr txBox="1"/>
          <p:nvPr>
            <p:ph idx="1" type="body"/>
          </p:nvPr>
        </p:nvSpPr>
        <p:spPr>
          <a:xfrm>
            <a:off x="0" y="1011875"/>
            <a:ext cx="2659500" cy="57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sz="2200">
                <a:solidFill>
                  <a:srgbClr val="434343"/>
                </a:solidFill>
                <a:latin typeface="Montserrat"/>
                <a:ea typeface="Montserrat"/>
                <a:cs typeface="Montserrat"/>
                <a:sym typeface="Montserrat"/>
              </a:rPr>
              <a:t>Input Image: (H,W)</a:t>
            </a:r>
            <a:endParaRPr sz="2200">
              <a:solidFill>
                <a:srgbClr val="434343"/>
              </a:solidFill>
              <a:latin typeface="Roboto"/>
              <a:ea typeface="Roboto"/>
              <a:cs typeface="Roboto"/>
              <a:sym typeface="Roboto"/>
            </a:endParaRPr>
          </a:p>
        </p:txBody>
      </p:sp>
      <p:sp>
        <p:nvSpPr>
          <p:cNvPr id="3027" name="Google Shape;3027;p221"/>
          <p:cNvSpPr/>
          <p:nvPr/>
        </p:nvSpPr>
        <p:spPr>
          <a:xfrm rot="5400000">
            <a:off x="216413" y="2475925"/>
            <a:ext cx="3364625" cy="1352225"/>
          </a:xfrm>
          <a:prstGeom prst="flowChartInputOutput">
            <a:avLst/>
          </a:prstGeom>
          <a:solidFill>
            <a:srgbClr val="B7B7B7"/>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28" name="Google Shape;3028;p221"/>
          <p:cNvCxnSpPr/>
          <p:nvPr/>
        </p:nvCxnSpPr>
        <p:spPr>
          <a:xfrm rot="10800000">
            <a:off x="3610750" y="1469725"/>
            <a:ext cx="831600" cy="0"/>
          </a:xfrm>
          <a:prstGeom prst="straightConnector1">
            <a:avLst/>
          </a:prstGeom>
          <a:noFill/>
          <a:ln cap="flat" cmpd="sng" w="19050">
            <a:solidFill>
              <a:srgbClr val="666666"/>
            </a:solidFill>
            <a:prstDash val="solid"/>
            <a:round/>
            <a:headEnd len="med" w="med" type="diamond"/>
            <a:tailEnd len="med" w="med" type="diamond"/>
          </a:ln>
        </p:spPr>
      </p:cxnSp>
      <p:sp>
        <p:nvSpPr>
          <p:cNvPr id="3029" name="Google Shape;3029;p221"/>
          <p:cNvSpPr txBox="1"/>
          <p:nvPr/>
        </p:nvSpPr>
        <p:spPr>
          <a:xfrm>
            <a:off x="3071925" y="1048788"/>
            <a:ext cx="14946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filters</a:t>
            </a:r>
            <a:endParaRPr sz="2000">
              <a:latin typeface="Montserrat"/>
              <a:ea typeface="Montserrat"/>
              <a:cs typeface="Montserrat"/>
              <a:sym typeface="Montserrat"/>
            </a:endParaRPr>
          </a:p>
        </p:txBody>
      </p:sp>
      <p:cxnSp>
        <p:nvCxnSpPr>
          <p:cNvPr id="3030" name="Google Shape;3030;p221"/>
          <p:cNvCxnSpPr/>
          <p:nvPr/>
        </p:nvCxnSpPr>
        <p:spPr>
          <a:xfrm rot="10800000">
            <a:off x="4923125" y="1915688"/>
            <a:ext cx="0" cy="2664300"/>
          </a:xfrm>
          <a:prstGeom prst="straightConnector1">
            <a:avLst/>
          </a:prstGeom>
          <a:noFill/>
          <a:ln cap="flat" cmpd="sng" w="19050">
            <a:solidFill>
              <a:srgbClr val="666666"/>
            </a:solidFill>
            <a:prstDash val="solid"/>
            <a:round/>
            <a:headEnd len="med" w="med" type="diamond"/>
            <a:tailEnd len="med" w="med" type="diamond"/>
          </a:ln>
        </p:spPr>
      </p:cxnSp>
      <p:sp>
        <p:nvSpPr>
          <p:cNvPr id="3031" name="Google Shape;3031;p221"/>
          <p:cNvSpPr txBox="1"/>
          <p:nvPr/>
        </p:nvSpPr>
        <p:spPr>
          <a:xfrm>
            <a:off x="4872050" y="3156350"/>
            <a:ext cx="21195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units H</a:t>
            </a:r>
            <a:endParaRPr sz="2000">
              <a:latin typeface="Montserrat"/>
              <a:ea typeface="Montserrat"/>
              <a:cs typeface="Montserrat"/>
              <a:sym typeface="Montserrat"/>
            </a:endParaRPr>
          </a:p>
        </p:txBody>
      </p:sp>
      <p:sp>
        <p:nvSpPr>
          <p:cNvPr id="3032" name="Google Shape;3032;p221"/>
          <p:cNvSpPr/>
          <p:nvPr/>
        </p:nvSpPr>
        <p:spPr>
          <a:xfrm flipH="1">
            <a:off x="3632920" y="1584575"/>
            <a:ext cx="1092600" cy="3040500"/>
          </a:xfrm>
          <a:prstGeom prst="cube">
            <a:avLst>
              <a:gd fmla="val 25000" name="adj"/>
            </a:avLst>
          </a:prstGeom>
          <a:solidFill>
            <a:srgbClr val="6FA8DC"/>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33" name="Google Shape;3033;p221"/>
          <p:cNvCxnSpPr/>
          <p:nvPr/>
        </p:nvCxnSpPr>
        <p:spPr>
          <a:xfrm rot="10800000">
            <a:off x="4627625" y="1513900"/>
            <a:ext cx="295500" cy="305400"/>
          </a:xfrm>
          <a:prstGeom prst="straightConnector1">
            <a:avLst/>
          </a:prstGeom>
          <a:noFill/>
          <a:ln cap="flat" cmpd="sng" w="19050">
            <a:solidFill>
              <a:srgbClr val="666666"/>
            </a:solidFill>
            <a:prstDash val="solid"/>
            <a:round/>
            <a:headEnd len="med" w="med" type="diamond"/>
            <a:tailEnd len="med" w="med" type="diamond"/>
          </a:ln>
        </p:spPr>
      </p:cxnSp>
      <p:sp>
        <p:nvSpPr>
          <p:cNvPr id="3034" name="Google Shape;3034;p221"/>
          <p:cNvSpPr txBox="1"/>
          <p:nvPr/>
        </p:nvSpPr>
        <p:spPr>
          <a:xfrm>
            <a:off x="4732225" y="1291975"/>
            <a:ext cx="17235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units W</a:t>
            </a:r>
            <a:endParaRPr sz="2000">
              <a:latin typeface="Montserrat"/>
              <a:ea typeface="Montserrat"/>
              <a:cs typeface="Montserrat"/>
              <a:sym typeface="Montserrat"/>
            </a:endParaRPr>
          </a:p>
        </p:txBody>
      </p:sp>
      <p:cxnSp>
        <p:nvCxnSpPr>
          <p:cNvPr id="3035" name="Google Shape;3035;p221"/>
          <p:cNvCxnSpPr/>
          <p:nvPr/>
        </p:nvCxnSpPr>
        <p:spPr>
          <a:xfrm flipH="1">
            <a:off x="2782825" y="2952275"/>
            <a:ext cx="492600" cy="1200"/>
          </a:xfrm>
          <a:prstGeom prst="straightConnector1">
            <a:avLst/>
          </a:prstGeom>
          <a:noFill/>
          <a:ln cap="flat" cmpd="sng" w="38100">
            <a:solidFill>
              <a:schemeClr val="dk2"/>
            </a:solidFill>
            <a:prstDash val="solid"/>
            <a:round/>
            <a:headEnd len="med" w="med" type="triangle"/>
            <a:tailEnd len="med" w="med" type="none"/>
          </a:ln>
        </p:spPr>
      </p:cxnSp>
    </p:spTree>
  </p:cSld>
  <p:clrMapOvr>
    <a:masterClrMapping/>
  </p:clrMapOvr>
</p:sld>
</file>

<file path=ppt/slides/slide1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9" name="Shape 3039"/>
        <p:cNvGrpSpPr/>
        <p:nvPr/>
      </p:nvGrpSpPr>
      <p:grpSpPr>
        <a:xfrm>
          <a:off x="0" y="0"/>
          <a:ext cx="0" cy="0"/>
          <a:chOff x="0" y="0"/>
          <a:chExt cx="0" cy="0"/>
        </a:xfrm>
      </p:grpSpPr>
      <p:sp>
        <p:nvSpPr>
          <p:cNvPr id="3040" name="Google Shape;3040;p2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 - 2D Convolution</a:t>
            </a:r>
            <a:endParaRPr>
              <a:latin typeface="Montserrat"/>
              <a:ea typeface="Montserrat"/>
              <a:cs typeface="Montserrat"/>
              <a:sym typeface="Montserrat"/>
            </a:endParaRPr>
          </a:p>
        </p:txBody>
      </p:sp>
      <p:pic>
        <p:nvPicPr>
          <p:cNvPr descr="watermark.jpg" id="3041" name="Google Shape;3041;p2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042" name="Google Shape;3042;p2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043" name="Google Shape;3043;p222"/>
          <p:cNvSpPr txBox="1"/>
          <p:nvPr>
            <p:ph idx="1" type="body"/>
          </p:nvPr>
        </p:nvSpPr>
        <p:spPr>
          <a:xfrm>
            <a:off x="0" y="1011875"/>
            <a:ext cx="2659500" cy="57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sz="2200">
                <a:solidFill>
                  <a:srgbClr val="434343"/>
                </a:solidFill>
                <a:latin typeface="Montserrat"/>
                <a:ea typeface="Montserrat"/>
                <a:cs typeface="Montserrat"/>
                <a:sym typeface="Montserrat"/>
              </a:rPr>
              <a:t>Input Image: (H,W)</a:t>
            </a:r>
            <a:endParaRPr sz="2200">
              <a:solidFill>
                <a:srgbClr val="434343"/>
              </a:solidFill>
              <a:latin typeface="Roboto"/>
              <a:ea typeface="Roboto"/>
              <a:cs typeface="Roboto"/>
              <a:sym typeface="Roboto"/>
            </a:endParaRPr>
          </a:p>
        </p:txBody>
      </p:sp>
      <p:sp>
        <p:nvSpPr>
          <p:cNvPr id="3044" name="Google Shape;3044;p222"/>
          <p:cNvSpPr/>
          <p:nvPr/>
        </p:nvSpPr>
        <p:spPr>
          <a:xfrm rot="5400000">
            <a:off x="216413" y="2475925"/>
            <a:ext cx="3364625" cy="1352225"/>
          </a:xfrm>
          <a:prstGeom prst="flowChartInputOutput">
            <a:avLst/>
          </a:prstGeom>
          <a:solidFill>
            <a:srgbClr val="B7B7B7"/>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45" name="Google Shape;3045;p222"/>
          <p:cNvCxnSpPr/>
          <p:nvPr/>
        </p:nvCxnSpPr>
        <p:spPr>
          <a:xfrm rot="10800000">
            <a:off x="3610750" y="1469725"/>
            <a:ext cx="831600" cy="0"/>
          </a:xfrm>
          <a:prstGeom prst="straightConnector1">
            <a:avLst/>
          </a:prstGeom>
          <a:noFill/>
          <a:ln cap="flat" cmpd="sng" w="19050">
            <a:solidFill>
              <a:srgbClr val="666666"/>
            </a:solidFill>
            <a:prstDash val="solid"/>
            <a:round/>
            <a:headEnd len="med" w="med" type="diamond"/>
            <a:tailEnd len="med" w="med" type="diamond"/>
          </a:ln>
        </p:spPr>
      </p:cxnSp>
      <p:sp>
        <p:nvSpPr>
          <p:cNvPr id="3046" name="Google Shape;3046;p222"/>
          <p:cNvSpPr txBox="1"/>
          <p:nvPr/>
        </p:nvSpPr>
        <p:spPr>
          <a:xfrm>
            <a:off x="3071925" y="1048788"/>
            <a:ext cx="14946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filters</a:t>
            </a:r>
            <a:endParaRPr sz="2000">
              <a:latin typeface="Montserrat"/>
              <a:ea typeface="Montserrat"/>
              <a:cs typeface="Montserrat"/>
              <a:sym typeface="Montserrat"/>
            </a:endParaRPr>
          </a:p>
        </p:txBody>
      </p:sp>
      <p:cxnSp>
        <p:nvCxnSpPr>
          <p:cNvPr id="3047" name="Google Shape;3047;p222"/>
          <p:cNvCxnSpPr/>
          <p:nvPr/>
        </p:nvCxnSpPr>
        <p:spPr>
          <a:xfrm rot="10800000">
            <a:off x="4923125" y="1915688"/>
            <a:ext cx="0" cy="2664300"/>
          </a:xfrm>
          <a:prstGeom prst="straightConnector1">
            <a:avLst/>
          </a:prstGeom>
          <a:noFill/>
          <a:ln cap="flat" cmpd="sng" w="19050">
            <a:solidFill>
              <a:srgbClr val="666666"/>
            </a:solidFill>
            <a:prstDash val="solid"/>
            <a:round/>
            <a:headEnd len="med" w="med" type="diamond"/>
            <a:tailEnd len="med" w="med" type="diamond"/>
          </a:ln>
        </p:spPr>
      </p:cxnSp>
      <p:sp>
        <p:nvSpPr>
          <p:cNvPr id="3048" name="Google Shape;3048;p222"/>
          <p:cNvSpPr txBox="1"/>
          <p:nvPr/>
        </p:nvSpPr>
        <p:spPr>
          <a:xfrm>
            <a:off x="4872050" y="3156350"/>
            <a:ext cx="21195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units H</a:t>
            </a:r>
            <a:endParaRPr sz="2000">
              <a:latin typeface="Montserrat"/>
              <a:ea typeface="Montserrat"/>
              <a:cs typeface="Montserrat"/>
              <a:sym typeface="Montserrat"/>
            </a:endParaRPr>
          </a:p>
        </p:txBody>
      </p:sp>
      <p:sp>
        <p:nvSpPr>
          <p:cNvPr id="3049" name="Google Shape;3049;p222"/>
          <p:cNvSpPr/>
          <p:nvPr/>
        </p:nvSpPr>
        <p:spPr>
          <a:xfrm flipH="1">
            <a:off x="3632920" y="1584575"/>
            <a:ext cx="1092600" cy="3040500"/>
          </a:xfrm>
          <a:prstGeom prst="cube">
            <a:avLst>
              <a:gd fmla="val 25000" name="adj"/>
            </a:avLst>
          </a:prstGeom>
          <a:solidFill>
            <a:srgbClr val="6FA8DC"/>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50" name="Google Shape;3050;p222"/>
          <p:cNvCxnSpPr/>
          <p:nvPr/>
        </p:nvCxnSpPr>
        <p:spPr>
          <a:xfrm rot="10800000">
            <a:off x="4627625" y="1513900"/>
            <a:ext cx="295500" cy="305400"/>
          </a:xfrm>
          <a:prstGeom prst="straightConnector1">
            <a:avLst/>
          </a:prstGeom>
          <a:noFill/>
          <a:ln cap="flat" cmpd="sng" w="19050">
            <a:solidFill>
              <a:srgbClr val="666666"/>
            </a:solidFill>
            <a:prstDash val="solid"/>
            <a:round/>
            <a:headEnd len="med" w="med" type="diamond"/>
            <a:tailEnd len="med" w="med" type="diamond"/>
          </a:ln>
        </p:spPr>
      </p:cxnSp>
      <p:sp>
        <p:nvSpPr>
          <p:cNvPr id="3051" name="Google Shape;3051;p222"/>
          <p:cNvSpPr txBox="1"/>
          <p:nvPr/>
        </p:nvSpPr>
        <p:spPr>
          <a:xfrm>
            <a:off x="4732225" y="1291975"/>
            <a:ext cx="17235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units W</a:t>
            </a:r>
            <a:endParaRPr sz="2000">
              <a:latin typeface="Montserrat"/>
              <a:ea typeface="Montserrat"/>
              <a:cs typeface="Montserrat"/>
              <a:sym typeface="Montserrat"/>
            </a:endParaRPr>
          </a:p>
        </p:txBody>
      </p:sp>
      <p:cxnSp>
        <p:nvCxnSpPr>
          <p:cNvPr id="3052" name="Google Shape;3052;p222"/>
          <p:cNvCxnSpPr/>
          <p:nvPr/>
        </p:nvCxnSpPr>
        <p:spPr>
          <a:xfrm flipH="1">
            <a:off x="2782825" y="2952275"/>
            <a:ext cx="492600" cy="1200"/>
          </a:xfrm>
          <a:prstGeom prst="straightConnector1">
            <a:avLst/>
          </a:prstGeom>
          <a:noFill/>
          <a:ln cap="flat" cmpd="sng" w="38100">
            <a:solidFill>
              <a:schemeClr val="dk2"/>
            </a:solidFill>
            <a:prstDash val="solid"/>
            <a:round/>
            <a:headEnd len="med" w="med" type="triangle"/>
            <a:tailEnd len="med" w="med" type="none"/>
          </a:ln>
        </p:spPr>
      </p:cxnSp>
      <p:sp>
        <p:nvSpPr>
          <p:cNvPr id="3053" name="Google Shape;3053;p222"/>
          <p:cNvSpPr/>
          <p:nvPr/>
        </p:nvSpPr>
        <p:spPr>
          <a:xfrm rot="5400000">
            <a:off x="1787692" y="4047200"/>
            <a:ext cx="1122975" cy="451325"/>
          </a:xfrm>
          <a:prstGeom prst="flowChartInputOutput">
            <a:avLst/>
          </a:prstGeom>
          <a:solidFill>
            <a:srgbClr val="F9CB9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22"/>
          <p:cNvSpPr/>
          <p:nvPr/>
        </p:nvSpPr>
        <p:spPr>
          <a:xfrm flipH="1">
            <a:off x="3800952" y="4114174"/>
            <a:ext cx="451200" cy="510900"/>
          </a:xfrm>
          <a:prstGeom prst="cube">
            <a:avLst>
              <a:gd fmla="val 25000" name="adj"/>
            </a:avLst>
          </a:prstGeom>
          <a:solidFill>
            <a:srgbClr val="F9CB9C"/>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22"/>
          <p:cNvSpPr txBox="1"/>
          <p:nvPr/>
        </p:nvSpPr>
        <p:spPr>
          <a:xfrm>
            <a:off x="1780825" y="3900638"/>
            <a:ext cx="14946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h</a:t>
            </a:r>
            <a:endParaRPr sz="2000">
              <a:latin typeface="Montserrat"/>
              <a:ea typeface="Montserrat"/>
              <a:cs typeface="Montserrat"/>
              <a:sym typeface="Montserrat"/>
            </a:endParaRPr>
          </a:p>
        </p:txBody>
      </p:sp>
      <p:sp>
        <p:nvSpPr>
          <p:cNvPr id="3056" name="Google Shape;3056;p222"/>
          <p:cNvSpPr txBox="1"/>
          <p:nvPr/>
        </p:nvSpPr>
        <p:spPr>
          <a:xfrm>
            <a:off x="2123575" y="4600050"/>
            <a:ext cx="4512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w</a:t>
            </a:r>
            <a:endParaRPr sz="2000">
              <a:latin typeface="Montserrat"/>
              <a:ea typeface="Montserrat"/>
              <a:cs typeface="Montserrat"/>
              <a:sym typeface="Montserrat"/>
            </a:endParaRPr>
          </a:p>
        </p:txBody>
      </p:sp>
    </p:spTree>
  </p:cSld>
  <p:clrMapOvr>
    <a:masterClrMapping/>
  </p:clrMapOvr>
</p:sld>
</file>

<file path=ppt/slides/slide1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0" name="Shape 3060"/>
        <p:cNvGrpSpPr/>
        <p:nvPr/>
      </p:nvGrpSpPr>
      <p:grpSpPr>
        <a:xfrm>
          <a:off x="0" y="0"/>
          <a:ext cx="0" cy="0"/>
          <a:chOff x="0" y="0"/>
          <a:chExt cx="0" cy="0"/>
        </a:xfrm>
      </p:grpSpPr>
      <p:sp>
        <p:nvSpPr>
          <p:cNvPr id="3061" name="Google Shape;3061;p2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 - 2D Color Images</a:t>
            </a:r>
            <a:endParaRPr>
              <a:latin typeface="Montserrat"/>
              <a:ea typeface="Montserrat"/>
              <a:cs typeface="Montserrat"/>
              <a:sym typeface="Montserrat"/>
            </a:endParaRPr>
          </a:p>
        </p:txBody>
      </p:sp>
      <p:pic>
        <p:nvPicPr>
          <p:cNvPr descr="watermark.jpg" id="3062" name="Google Shape;3062;p2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063" name="Google Shape;3063;p2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064" name="Google Shape;3064;p223"/>
          <p:cNvSpPr txBox="1"/>
          <p:nvPr>
            <p:ph idx="1" type="body"/>
          </p:nvPr>
        </p:nvSpPr>
        <p:spPr>
          <a:xfrm>
            <a:off x="-76200" y="1011875"/>
            <a:ext cx="2659500" cy="57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sz="2200">
                <a:solidFill>
                  <a:srgbClr val="434343"/>
                </a:solidFill>
                <a:latin typeface="Montserrat"/>
                <a:ea typeface="Montserrat"/>
                <a:cs typeface="Montserrat"/>
                <a:sym typeface="Montserrat"/>
              </a:rPr>
              <a:t>Input Image: (H,W,C)</a:t>
            </a:r>
            <a:endParaRPr sz="2200">
              <a:solidFill>
                <a:srgbClr val="434343"/>
              </a:solidFill>
              <a:latin typeface="Roboto"/>
              <a:ea typeface="Roboto"/>
              <a:cs typeface="Roboto"/>
              <a:sym typeface="Roboto"/>
            </a:endParaRPr>
          </a:p>
        </p:txBody>
      </p:sp>
      <p:cxnSp>
        <p:nvCxnSpPr>
          <p:cNvPr id="3065" name="Google Shape;3065;p223"/>
          <p:cNvCxnSpPr/>
          <p:nvPr/>
        </p:nvCxnSpPr>
        <p:spPr>
          <a:xfrm rot="10800000">
            <a:off x="3610750" y="1469725"/>
            <a:ext cx="831600" cy="0"/>
          </a:xfrm>
          <a:prstGeom prst="straightConnector1">
            <a:avLst/>
          </a:prstGeom>
          <a:noFill/>
          <a:ln cap="flat" cmpd="sng" w="19050">
            <a:solidFill>
              <a:srgbClr val="666666"/>
            </a:solidFill>
            <a:prstDash val="solid"/>
            <a:round/>
            <a:headEnd len="med" w="med" type="diamond"/>
            <a:tailEnd len="med" w="med" type="diamond"/>
          </a:ln>
        </p:spPr>
      </p:cxnSp>
      <p:sp>
        <p:nvSpPr>
          <p:cNvPr id="3066" name="Google Shape;3066;p223"/>
          <p:cNvSpPr txBox="1"/>
          <p:nvPr/>
        </p:nvSpPr>
        <p:spPr>
          <a:xfrm>
            <a:off x="3071925" y="1048788"/>
            <a:ext cx="14946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filters</a:t>
            </a:r>
            <a:endParaRPr sz="2000">
              <a:latin typeface="Montserrat"/>
              <a:ea typeface="Montserrat"/>
              <a:cs typeface="Montserrat"/>
              <a:sym typeface="Montserrat"/>
            </a:endParaRPr>
          </a:p>
        </p:txBody>
      </p:sp>
      <p:cxnSp>
        <p:nvCxnSpPr>
          <p:cNvPr id="3067" name="Google Shape;3067;p223"/>
          <p:cNvCxnSpPr/>
          <p:nvPr/>
        </p:nvCxnSpPr>
        <p:spPr>
          <a:xfrm rot="10800000">
            <a:off x="4923125" y="1915688"/>
            <a:ext cx="0" cy="2664300"/>
          </a:xfrm>
          <a:prstGeom prst="straightConnector1">
            <a:avLst/>
          </a:prstGeom>
          <a:noFill/>
          <a:ln cap="flat" cmpd="sng" w="19050">
            <a:solidFill>
              <a:srgbClr val="666666"/>
            </a:solidFill>
            <a:prstDash val="solid"/>
            <a:round/>
            <a:headEnd len="med" w="med" type="diamond"/>
            <a:tailEnd len="med" w="med" type="diamond"/>
          </a:ln>
        </p:spPr>
      </p:cxnSp>
      <p:sp>
        <p:nvSpPr>
          <p:cNvPr id="3068" name="Google Shape;3068;p223"/>
          <p:cNvSpPr txBox="1"/>
          <p:nvPr/>
        </p:nvSpPr>
        <p:spPr>
          <a:xfrm>
            <a:off x="4872050" y="3156350"/>
            <a:ext cx="21195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units H</a:t>
            </a:r>
            <a:endParaRPr sz="2000">
              <a:latin typeface="Montserrat"/>
              <a:ea typeface="Montserrat"/>
              <a:cs typeface="Montserrat"/>
              <a:sym typeface="Montserrat"/>
            </a:endParaRPr>
          </a:p>
        </p:txBody>
      </p:sp>
      <p:sp>
        <p:nvSpPr>
          <p:cNvPr id="3069" name="Google Shape;3069;p223"/>
          <p:cNvSpPr/>
          <p:nvPr/>
        </p:nvSpPr>
        <p:spPr>
          <a:xfrm flipH="1">
            <a:off x="3632920" y="1584575"/>
            <a:ext cx="1092600" cy="3040500"/>
          </a:xfrm>
          <a:prstGeom prst="cube">
            <a:avLst>
              <a:gd fmla="val 25000" name="adj"/>
            </a:avLst>
          </a:prstGeom>
          <a:solidFill>
            <a:srgbClr val="6FA8DC"/>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70" name="Google Shape;3070;p223"/>
          <p:cNvCxnSpPr/>
          <p:nvPr/>
        </p:nvCxnSpPr>
        <p:spPr>
          <a:xfrm rot="10800000">
            <a:off x="4627625" y="1513900"/>
            <a:ext cx="295500" cy="305400"/>
          </a:xfrm>
          <a:prstGeom prst="straightConnector1">
            <a:avLst/>
          </a:prstGeom>
          <a:noFill/>
          <a:ln cap="flat" cmpd="sng" w="19050">
            <a:solidFill>
              <a:srgbClr val="666666"/>
            </a:solidFill>
            <a:prstDash val="solid"/>
            <a:round/>
            <a:headEnd len="med" w="med" type="diamond"/>
            <a:tailEnd len="med" w="med" type="diamond"/>
          </a:ln>
        </p:spPr>
      </p:cxnSp>
      <p:sp>
        <p:nvSpPr>
          <p:cNvPr id="3071" name="Google Shape;3071;p223"/>
          <p:cNvSpPr txBox="1"/>
          <p:nvPr/>
        </p:nvSpPr>
        <p:spPr>
          <a:xfrm>
            <a:off x="4732225" y="1291975"/>
            <a:ext cx="17235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units W</a:t>
            </a:r>
            <a:endParaRPr sz="2000">
              <a:latin typeface="Montserrat"/>
              <a:ea typeface="Montserrat"/>
              <a:cs typeface="Montserrat"/>
              <a:sym typeface="Montserrat"/>
            </a:endParaRPr>
          </a:p>
        </p:txBody>
      </p:sp>
      <p:cxnSp>
        <p:nvCxnSpPr>
          <p:cNvPr id="3072" name="Google Shape;3072;p223"/>
          <p:cNvCxnSpPr/>
          <p:nvPr/>
        </p:nvCxnSpPr>
        <p:spPr>
          <a:xfrm flipH="1">
            <a:off x="2995625" y="3037425"/>
            <a:ext cx="492600" cy="1200"/>
          </a:xfrm>
          <a:prstGeom prst="straightConnector1">
            <a:avLst/>
          </a:prstGeom>
          <a:noFill/>
          <a:ln cap="flat" cmpd="sng" w="38100">
            <a:solidFill>
              <a:schemeClr val="dk2"/>
            </a:solidFill>
            <a:prstDash val="solid"/>
            <a:round/>
            <a:headEnd len="med" w="med" type="triangle"/>
            <a:tailEnd len="med" w="med" type="none"/>
          </a:ln>
        </p:spPr>
      </p:cxnSp>
      <p:sp>
        <p:nvSpPr>
          <p:cNvPr id="3073" name="Google Shape;3073;p223"/>
          <p:cNvSpPr/>
          <p:nvPr/>
        </p:nvSpPr>
        <p:spPr>
          <a:xfrm rot="5400000">
            <a:off x="448197" y="2601917"/>
            <a:ext cx="3145090" cy="1263989"/>
          </a:xfrm>
          <a:prstGeom prst="flowChartInputOutput">
            <a:avLst/>
          </a:pr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74" name="Google Shape;3074;p223"/>
          <p:cNvCxnSpPr/>
          <p:nvPr/>
        </p:nvCxnSpPr>
        <p:spPr>
          <a:xfrm>
            <a:off x="1042436" y="1661367"/>
            <a:ext cx="346200" cy="0"/>
          </a:xfrm>
          <a:prstGeom prst="straightConnector1">
            <a:avLst/>
          </a:prstGeom>
          <a:noFill/>
          <a:ln cap="flat" cmpd="sng" w="9525">
            <a:solidFill>
              <a:schemeClr val="dk2"/>
            </a:solidFill>
            <a:prstDash val="solid"/>
            <a:round/>
            <a:headEnd len="med" w="med" type="none"/>
            <a:tailEnd len="med" w="med" type="none"/>
          </a:ln>
        </p:spPr>
      </p:cxnSp>
      <p:cxnSp>
        <p:nvCxnSpPr>
          <p:cNvPr id="3075" name="Google Shape;3075;p223"/>
          <p:cNvCxnSpPr/>
          <p:nvPr/>
        </p:nvCxnSpPr>
        <p:spPr>
          <a:xfrm>
            <a:off x="2306425" y="2295386"/>
            <a:ext cx="346200" cy="0"/>
          </a:xfrm>
          <a:prstGeom prst="straightConnector1">
            <a:avLst/>
          </a:prstGeom>
          <a:noFill/>
          <a:ln cap="flat" cmpd="sng" w="19050">
            <a:solidFill>
              <a:schemeClr val="dk2"/>
            </a:solidFill>
            <a:prstDash val="solid"/>
            <a:round/>
            <a:headEnd len="med" w="med" type="none"/>
            <a:tailEnd len="med" w="med" type="none"/>
          </a:ln>
        </p:spPr>
      </p:cxnSp>
      <p:sp>
        <p:nvSpPr>
          <p:cNvPr id="3076" name="Google Shape;3076;p223"/>
          <p:cNvSpPr/>
          <p:nvPr/>
        </p:nvSpPr>
        <p:spPr>
          <a:xfrm>
            <a:off x="2306425" y="4635047"/>
            <a:ext cx="346200" cy="171300"/>
          </a:xfrm>
          <a:prstGeom prst="rtTriangle">
            <a:avLst/>
          </a:pr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23"/>
          <p:cNvSpPr/>
          <p:nvPr/>
        </p:nvSpPr>
        <p:spPr>
          <a:xfrm rot="10800000">
            <a:off x="1054124" y="1661408"/>
            <a:ext cx="344100" cy="178800"/>
          </a:xfrm>
          <a:prstGeom prst="rtTriangle">
            <a:avLst/>
          </a:pr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23"/>
          <p:cNvSpPr/>
          <p:nvPr/>
        </p:nvSpPr>
        <p:spPr>
          <a:xfrm rot="5400000">
            <a:off x="101873" y="2601917"/>
            <a:ext cx="3145090" cy="1263989"/>
          </a:xfrm>
          <a:prstGeom prst="flowChartInputOutput">
            <a:avLst/>
          </a:prstGeom>
          <a:solidFill>
            <a:srgbClr val="EAD1D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79" name="Google Shape;3079;p223"/>
          <p:cNvCxnSpPr/>
          <p:nvPr/>
        </p:nvCxnSpPr>
        <p:spPr>
          <a:xfrm rot="10800000">
            <a:off x="1581628" y="1604559"/>
            <a:ext cx="1201200" cy="606000"/>
          </a:xfrm>
          <a:prstGeom prst="straightConnector1">
            <a:avLst/>
          </a:prstGeom>
          <a:noFill/>
          <a:ln cap="flat" cmpd="sng" w="28575">
            <a:solidFill>
              <a:srgbClr val="666666"/>
            </a:solidFill>
            <a:prstDash val="solid"/>
            <a:round/>
            <a:headEnd len="med" w="med" type="diamond"/>
            <a:tailEnd len="med" w="med" type="diamond"/>
          </a:ln>
        </p:spPr>
      </p:cxnSp>
      <p:sp>
        <p:nvSpPr>
          <p:cNvPr id="3080" name="Google Shape;3080;p223"/>
          <p:cNvSpPr txBox="1"/>
          <p:nvPr/>
        </p:nvSpPr>
        <p:spPr>
          <a:xfrm>
            <a:off x="2156501" y="1181500"/>
            <a:ext cx="1397100" cy="33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filters</a:t>
            </a:r>
            <a:endParaRPr sz="2000">
              <a:latin typeface="Montserrat"/>
              <a:ea typeface="Montserrat"/>
              <a:cs typeface="Montserrat"/>
              <a:sym typeface="Montserrat"/>
            </a:endParaRPr>
          </a:p>
        </p:txBody>
      </p:sp>
      <p:cxnSp>
        <p:nvCxnSpPr>
          <p:cNvPr id="3081" name="Google Shape;3081;p223"/>
          <p:cNvCxnSpPr/>
          <p:nvPr/>
        </p:nvCxnSpPr>
        <p:spPr>
          <a:xfrm>
            <a:off x="1053075" y="1661386"/>
            <a:ext cx="346200" cy="0"/>
          </a:xfrm>
          <a:prstGeom prst="straightConnector1">
            <a:avLst/>
          </a:prstGeom>
          <a:noFill/>
          <a:ln cap="flat" cmpd="sng" w="19050">
            <a:solidFill>
              <a:schemeClr val="dk2"/>
            </a:solidFill>
            <a:prstDash val="solid"/>
            <a:round/>
            <a:headEnd len="med" w="med" type="none"/>
            <a:tailEnd len="med" w="med" type="none"/>
          </a:ln>
        </p:spPr>
      </p:cxnSp>
      <p:cxnSp>
        <p:nvCxnSpPr>
          <p:cNvPr id="3082" name="Google Shape;3082;p223"/>
          <p:cNvCxnSpPr/>
          <p:nvPr/>
        </p:nvCxnSpPr>
        <p:spPr>
          <a:xfrm>
            <a:off x="2306425" y="4801386"/>
            <a:ext cx="346200" cy="0"/>
          </a:xfrm>
          <a:prstGeom prst="straightConnector1">
            <a:avLst/>
          </a:prstGeom>
          <a:noFill/>
          <a:ln cap="flat" cmpd="sng" w="19050">
            <a:solidFill>
              <a:schemeClr val="dk2"/>
            </a:solidFill>
            <a:prstDash val="solid"/>
            <a:round/>
            <a:headEnd len="med" w="med" type="none"/>
            <a:tailEnd len="med" w="med" type="none"/>
          </a:ln>
        </p:spPr>
      </p:cxnSp>
      <p:cxnSp>
        <p:nvCxnSpPr>
          <p:cNvPr id="3083" name="Google Shape;3083;p223"/>
          <p:cNvCxnSpPr>
            <a:stCxn id="3077" idx="2"/>
          </p:cNvCxnSpPr>
          <p:nvPr/>
        </p:nvCxnSpPr>
        <p:spPr>
          <a:xfrm>
            <a:off x="1398224" y="1661408"/>
            <a:ext cx="1246200" cy="634800"/>
          </a:xfrm>
          <a:prstGeom prst="straightConnector1">
            <a:avLst/>
          </a:prstGeom>
          <a:noFill/>
          <a:ln cap="flat" cmpd="sng" w="19050">
            <a:solidFill>
              <a:schemeClr val="dk2"/>
            </a:solidFill>
            <a:prstDash val="solid"/>
            <a:round/>
            <a:headEnd len="med" w="med" type="none"/>
            <a:tailEnd len="med" w="med" type="none"/>
          </a:ln>
        </p:spPr>
      </p:cxnSp>
      <p:cxnSp>
        <p:nvCxnSpPr>
          <p:cNvPr id="3084" name="Google Shape;3084;p223"/>
          <p:cNvCxnSpPr/>
          <p:nvPr/>
        </p:nvCxnSpPr>
        <p:spPr>
          <a:xfrm>
            <a:off x="2649375" y="2295375"/>
            <a:ext cx="3300" cy="250500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116" name="Google Shape;116;p2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Section Topics and Goals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High Level Overview of Machine Learning</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Overview of understanding classification metrics.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Cover Deep Learning Basics</a:t>
            </a:r>
            <a:endParaRPr sz="2900">
              <a:solidFill>
                <a:srgbClr val="434343"/>
              </a:solidFill>
              <a:latin typeface="Montserrat"/>
              <a:ea typeface="Montserrat"/>
              <a:cs typeface="Montserrat"/>
              <a:sym typeface="Montserrat"/>
            </a:endParaRPr>
          </a:p>
        </p:txBody>
      </p:sp>
      <p:pic>
        <p:nvPicPr>
          <p:cNvPr descr="watermark.jpg" id="117" name="Google Shape;117;p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8" name="Google Shape;118;p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pic>
        <p:nvPicPr>
          <p:cNvPr descr="watermark.jpg" id="330" name="Google Shape;330;p4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31" name="Google Shape;331;p44"/>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332" name="Google Shape;332;p4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333" name="Google Shape;333;p44"/>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Machine Learning Process</a:t>
            </a:r>
            <a:endParaRPr sz="3000">
              <a:solidFill>
                <a:srgbClr val="2A3990"/>
              </a:solidFill>
              <a:latin typeface="Roboto"/>
              <a:ea typeface="Roboto"/>
              <a:cs typeface="Roboto"/>
              <a:sym typeface="Roboto"/>
            </a:endParaRPr>
          </a:p>
        </p:txBody>
      </p:sp>
      <p:sp>
        <p:nvSpPr>
          <p:cNvPr id="334" name="Google Shape;334;p44"/>
          <p:cNvSpPr/>
          <p:nvPr/>
        </p:nvSpPr>
        <p:spPr>
          <a:xfrm>
            <a:off x="18512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4"/>
          <p:cNvSpPr/>
          <p:nvPr/>
        </p:nvSpPr>
        <p:spPr>
          <a:xfrm>
            <a:off x="1948450"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4"/>
          <p:cNvSpPr/>
          <p:nvPr/>
        </p:nvSpPr>
        <p:spPr>
          <a:xfrm>
            <a:off x="381397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4"/>
          <p:cNvSpPr/>
          <p:nvPr/>
        </p:nvSpPr>
        <p:spPr>
          <a:xfrm>
            <a:off x="5628400" y="2707875"/>
            <a:ext cx="1340400" cy="907800"/>
          </a:xfrm>
          <a:prstGeom prst="roundRect">
            <a:avLst>
              <a:gd fmla="val 16667" name="adj"/>
            </a:avLst>
          </a:prstGeom>
          <a:solidFill>
            <a:srgbClr val="C27BA0"/>
          </a:solidFill>
          <a:ln cap="flat" cmpd="sng" w="952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4"/>
          <p:cNvSpPr/>
          <p:nvPr/>
        </p:nvSpPr>
        <p:spPr>
          <a:xfrm>
            <a:off x="3813975" y="1562850"/>
            <a:ext cx="1340400" cy="907800"/>
          </a:xfrm>
          <a:prstGeom prst="roundRect">
            <a:avLst>
              <a:gd fmla="val 16667" name="adj"/>
            </a:avLst>
          </a:prstGeom>
          <a:solidFill>
            <a:srgbClr val="C27BA0"/>
          </a:solidFill>
          <a:ln cap="flat" cmpd="sng" w="952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9" name="Google Shape;339;p44"/>
          <p:cNvCxnSpPr>
            <a:stCxn id="334" idx="3"/>
            <a:endCxn id="335" idx="1"/>
          </p:cNvCxnSpPr>
          <p:nvPr/>
        </p:nvCxnSpPr>
        <p:spPr>
          <a:xfrm>
            <a:off x="1525525" y="3161775"/>
            <a:ext cx="423000" cy="0"/>
          </a:xfrm>
          <a:prstGeom prst="straightConnector1">
            <a:avLst/>
          </a:prstGeom>
          <a:noFill/>
          <a:ln cap="flat" cmpd="sng" w="38100">
            <a:solidFill>
              <a:schemeClr val="dk2"/>
            </a:solidFill>
            <a:prstDash val="solid"/>
            <a:round/>
            <a:headEnd len="med" w="med" type="none"/>
            <a:tailEnd len="med" w="med" type="triangle"/>
          </a:ln>
        </p:spPr>
      </p:cxnSp>
      <p:cxnSp>
        <p:nvCxnSpPr>
          <p:cNvPr id="340" name="Google Shape;340;p44"/>
          <p:cNvCxnSpPr>
            <a:endCxn id="336" idx="1"/>
          </p:cNvCxnSpPr>
          <p:nvPr/>
        </p:nvCxnSpPr>
        <p:spPr>
          <a:xfrm>
            <a:off x="3288975" y="3161775"/>
            <a:ext cx="525000" cy="0"/>
          </a:xfrm>
          <a:prstGeom prst="straightConnector1">
            <a:avLst/>
          </a:prstGeom>
          <a:noFill/>
          <a:ln cap="flat" cmpd="sng" w="38100">
            <a:solidFill>
              <a:schemeClr val="dk2"/>
            </a:solidFill>
            <a:prstDash val="solid"/>
            <a:round/>
            <a:headEnd len="med" w="med" type="none"/>
            <a:tailEnd len="med" w="med" type="triangle"/>
          </a:ln>
        </p:spPr>
      </p:cxnSp>
      <p:cxnSp>
        <p:nvCxnSpPr>
          <p:cNvPr id="341" name="Google Shape;341;p44"/>
          <p:cNvCxnSpPr>
            <a:endCxn id="337" idx="1"/>
          </p:cNvCxnSpPr>
          <p:nvPr/>
        </p:nvCxnSpPr>
        <p:spPr>
          <a:xfrm>
            <a:off x="5154400" y="3161775"/>
            <a:ext cx="474000" cy="0"/>
          </a:xfrm>
          <a:prstGeom prst="straightConnector1">
            <a:avLst/>
          </a:prstGeom>
          <a:noFill/>
          <a:ln cap="flat" cmpd="sng" w="38100">
            <a:solidFill>
              <a:schemeClr val="dk2"/>
            </a:solidFill>
            <a:prstDash val="solid"/>
            <a:round/>
            <a:headEnd len="med" w="med" type="none"/>
            <a:tailEnd len="med" w="med" type="triangle"/>
          </a:ln>
        </p:spPr>
      </p:cxnSp>
      <p:cxnSp>
        <p:nvCxnSpPr>
          <p:cNvPr id="342" name="Google Shape;342;p44"/>
          <p:cNvCxnSpPr>
            <a:stCxn id="335" idx="0"/>
            <a:endCxn id="338" idx="1"/>
          </p:cNvCxnSpPr>
          <p:nvPr/>
        </p:nvCxnSpPr>
        <p:spPr>
          <a:xfrm rot="-5400000">
            <a:off x="2870650" y="1764675"/>
            <a:ext cx="691200" cy="1195200"/>
          </a:xfrm>
          <a:prstGeom prst="curvedConnector2">
            <a:avLst/>
          </a:prstGeom>
          <a:noFill/>
          <a:ln cap="flat" cmpd="sng" w="38100">
            <a:solidFill>
              <a:schemeClr val="dk2"/>
            </a:solidFill>
            <a:prstDash val="solid"/>
            <a:round/>
            <a:headEnd len="med" w="med" type="none"/>
            <a:tailEnd len="med" w="med" type="triangle"/>
          </a:ln>
        </p:spPr>
      </p:cxnSp>
      <p:cxnSp>
        <p:nvCxnSpPr>
          <p:cNvPr id="343" name="Google Shape;343;p44"/>
          <p:cNvCxnSpPr>
            <a:stCxn id="338" idx="3"/>
            <a:endCxn id="337" idx="0"/>
          </p:cNvCxnSpPr>
          <p:nvPr/>
        </p:nvCxnSpPr>
        <p:spPr>
          <a:xfrm>
            <a:off x="5154375" y="2016750"/>
            <a:ext cx="1144200" cy="691200"/>
          </a:xfrm>
          <a:prstGeom prst="curvedConnector2">
            <a:avLst/>
          </a:prstGeom>
          <a:noFill/>
          <a:ln cap="flat" cmpd="sng" w="38100">
            <a:solidFill>
              <a:schemeClr val="dk2"/>
            </a:solidFill>
            <a:prstDash val="solid"/>
            <a:round/>
            <a:headEnd len="med" w="med" type="none"/>
            <a:tailEnd len="med" w="med" type="triangle"/>
          </a:ln>
        </p:spPr>
      </p:cxnSp>
      <p:sp>
        <p:nvSpPr>
          <p:cNvPr id="344" name="Google Shape;344;p44"/>
          <p:cNvSpPr txBox="1"/>
          <p:nvPr/>
        </p:nvSpPr>
        <p:spPr>
          <a:xfrm>
            <a:off x="185125"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Acquisition </a:t>
            </a:r>
            <a:endParaRPr sz="1800">
              <a:solidFill>
                <a:srgbClr val="FFFFFF"/>
              </a:solidFill>
              <a:latin typeface="Roboto"/>
              <a:ea typeface="Roboto"/>
              <a:cs typeface="Roboto"/>
              <a:sym typeface="Roboto"/>
            </a:endParaRPr>
          </a:p>
        </p:txBody>
      </p:sp>
      <p:sp>
        <p:nvSpPr>
          <p:cNvPr id="345" name="Google Shape;345;p44"/>
          <p:cNvSpPr txBox="1"/>
          <p:nvPr/>
        </p:nvSpPr>
        <p:spPr>
          <a:xfrm>
            <a:off x="1948450"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Cleaning</a:t>
            </a:r>
            <a:endParaRPr sz="1800">
              <a:solidFill>
                <a:srgbClr val="FFFFFF"/>
              </a:solidFill>
              <a:latin typeface="Roboto"/>
              <a:ea typeface="Roboto"/>
              <a:cs typeface="Roboto"/>
              <a:sym typeface="Roboto"/>
            </a:endParaRPr>
          </a:p>
        </p:txBody>
      </p:sp>
      <p:sp>
        <p:nvSpPr>
          <p:cNvPr id="346" name="Google Shape;346;p44"/>
          <p:cNvSpPr txBox="1"/>
          <p:nvPr/>
        </p:nvSpPr>
        <p:spPr>
          <a:xfrm>
            <a:off x="3813975" y="1636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Test</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p:txBody>
      </p:sp>
      <p:sp>
        <p:nvSpPr>
          <p:cNvPr id="347" name="Google Shape;347;p44"/>
          <p:cNvSpPr txBox="1"/>
          <p:nvPr/>
        </p:nvSpPr>
        <p:spPr>
          <a:xfrm>
            <a:off x="3813975" y="2631663"/>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Model</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Training &amp;</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Building</a:t>
            </a:r>
            <a:endParaRPr sz="1800">
              <a:solidFill>
                <a:srgbClr val="FFFFFF"/>
              </a:solidFill>
              <a:latin typeface="Roboto"/>
              <a:ea typeface="Roboto"/>
              <a:cs typeface="Roboto"/>
              <a:sym typeface="Roboto"/>
            </a:endParaRPr>
          </a:p>
        </p:txBody>
      </p:sp>
      <p:sp>
        <p:nvSpPr>
          <p:cNvPr id="348" name="Google Shape;348;p44"/>
          <p:cNvSpPr txBox="1"/>
          <p:nvPr/>
        </p:nvSpPr>
        <p:spPr>
          <a:xfrm>
            <a:off x="5628400" y="2781713"/>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Model</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Testing</a:t>
            </a:r>
            <a:endParaRPr sz="1800">
              <a:solidFill>
                <a:srgbClr val="FFFFFF"/>
              </a:solidFill>
              <a:latin typeface="Roboto"/>
              <a:ea typeface="Roboto"/>
              <a:cs typeface="Roboto"/>
              <a:sym typeface="Roboto"/>
            </a:endParaRPr>
          </a:p>
        </p:txBody>
      </p:sp>
      <p:cxnSp>
        <p:nvCxnSpPr>
          <p:cNvPr id="349" name="Google Shape;349;p44"/>
          <p:cNvCxnSpPr/>
          <p:nvPr/>
        </p:nvCxnSpPr>
        <p:spPr>
          <a:xfrm rot="5400000">
            <a:off x="5391100" y="2708775"/>
            <a:ext cx="600" cy="1814400"/>
          </a:xfrm>
          <a:prstGeom prst="curvedConnector3">
            <a:avLst>
              <a:gd fmla="val 39687500" name="adj1"/>
            </a:avLst>
          </a:prstGeom>
          <a:noFill/>
          <a:ln cap="flat" cmpd="sng" w="38100">
            <a:solidFill>
              <a:schemeClr val="dk2"/>
            </a:solidFill>
            <a:prstDash val="solid"/>
            <a:round/>
            <a:headEnd len="med" w="med" type="none"/>
            <a:tailEnd len="med" w="med" type="triangle"/>
          </a:ln>
        </p:spPr>
      </p:cxnSp>
    </p:spTree>
  </p:cSld>
  <p:clrMapOvr>
    <a:masterClrMapping/>
  </p:clrMapOvr>
</p:sld>
</file>

<file path=ppt/slides/slide2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8" name="Shape 3088"/>
        <p:cNvGrpSpPr/>
        <p:nvPr/>
      </p:nvGrpSpPr>
      <p:grpSpPr>
        <a:xfrm>
          <a:off x="0" y="0"/>
          <a:ext cx="0" cy="0"/>
          <a:chOff x="0" y="0"/>
          <a:chExt cx="0" cy="0"/>
        </a:xfrm>
      </p:grpSpPr>
      <p:sp>
        <p:nvSpPr>
          <p:cNvPr id="3089" name="Google Shape;3089;p22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Learning- 2D Color Images</a:t>
            </a:r>
            <a:endParaRPr>
              <a:latin typeface="Montserrat"/>
              <a:ea typeface="Montserrat"/>
              <a:cs typeface="Montserrat"/>
              <a:sym typeface="Montserrat"/>
            </a:endParaRPr>
          </a:p>
        </p:txBody>
      </p:sp>
      <p:pic>
        <p:nvPicPr>
          <p:cNvPr descr="watermark.jpg" id="3090" name="Google Shape;3090;p2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091" name="Google Shape;3091;p2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092" name="Google Shape;3092;p224"/>
          <p:cNvSpPr txBox="1"/>
          <p:nvPr>
            <p:ph idx="1" type="body"/>
          </p:nvPr>
        </p:nvSpPr>
        <p:spPr>
          <a:xfrm>
            <a:off x="-76200" y="1011875"/>
            <a:ext cx="2659500" cy="572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None/>
            </a:pPr>
            <a:r>
              <a:rPr lang="en" sz="2200">
                <a:solidFill>
                  <a:srgbClr val="434343"/>
                </a:solidFill>
                <a:latin typeface="Montserrat"/>
                <a:ea typeface="Montserrat"/>
                <a:cs typeface="Montserrat"/>
                <a:sym typeface="Montserrat"/>
              </a:rPr>
              <a:t>Input Image: (H,W,C)</a:t>
            </a:r>
            <a:endParaRPr sz="2200">
              <a:solidFill>
                <a:srgbClr val="434343"/>
              </a:solidFill>
              <a:latin typeface="Roboto"/>
              <a:ea typeface="Roboto"/>
              <a:cs typeface="Roboto"/>
              <a:sym typeface="Roboto"/>
            </a:endParaRPr>
          </a:p>
        </p:txBody>
      </p:sp>
      <p:cxnSp>
        <p:nvCxnSpPr>
          <p:cNvPr id="3093" name="Google Shape;3093;p224"/>
          <p:cNvCxnSpPr/>
          <p:nvPr/>
        </p:nvCxnSpPr>
        <p:spPr>
          <a:xfrm rot="10800000">
            <a:off x="3610750" y="1469725"/>
            <a:ext cx="831600" cy="0"/>
          </a:xfrm>
          <a:prstGeom prst="straightConnector1">
            <a:avLst/>
          </a:prstGeom>
          <a:noFill/>
          <a:ln cap="flat" cmpd="sng" w="19050">
            <a:solidFill>
              <a:srgbClr val="666666"/>
            </a:solidFill>
            <a:prstDash val="solid"/>
            <a:round/>
            <a:headEnd len="med" w="med" type="diamond"/>
            <a:tailEnd len="med" w="med" type="diamond"/>
          </a:ln>
        </p:spPr>
      </p:cxnSp>
      <p:sp>
        <p:nvSpPr>
          <p:cNvPr id="3094" name="Google Shape;3094;p224"/>
          <p:cNvSpPr txBox="1"/>
          <p:nvPr/>
        </p:nvSpPr>
        <p:spPr>
          <a:xfrm>
            <a:off x="3071925" y="1048788"/>
            <a:ext cx="14946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filters</a:t>
            </a:r>
            <a:endParaRPr sz="2000">
              <a:latin typeface="Montserrat"/>
              <a:ea typeface="Montserrat"/>
              <a:cs typeface="Montserrat"/>
              <a:sym typeface="Montserrat"/>
            </a:endParaRPr>
          </a:p>
        </p:txBody>
      </p:sp>
      <p:cxnSp>
        <p:nvCxnSpPr>
          <p:cNvPr id="3095" name="Google Shape;3095;p224"/>
          <p:cNvCxnSpPr/>
          <p:nvPr/>
        </p:nvCxnSpPr>
        <p:spPr>
          <a:xfrm rot="10800000">
            <a:off x="4923125" y="1915688"/>
            <a:ext cx="0" cy="2664300"/>
          </a:xfrm>
          <a:prstGeom prst="straightConnector1">
            <a:avLst/>
          </a:prstGeom>
          <a:noFill/>
          <a:ln cap="flat" cmpd="sng" w="19050">
            <a:solidFill>
              <a:srgbClr val="666666"/>
            </a:solidFill>
            <a:prstDash val="solid"/>
            <a:round/>
            <a:headEnd len="med" w="med" type="diamond"/>
            <a:tailEnd len="med" w="med" type="diamond"/>
          </a:ln>
        </p:spPr>
      </p:cxnSp>
      <p:sp>
        <p:nvSpPr>
          <p:cNvPr id="3096" name="Google Shape;3096;p224"/>
          <p:cNvSpPr txBox="1"/>
          <p:nvPr/>
        </p:nvSpPr>
        <p:spPr>
          <a:xfrm>
            <a:off x="4872050" y="3156350"/>
            <a:ext cx="21195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units H</a:t>
            </a:r>
            <a:endParaRPr sz="2000">
              <a:latin typeface="Montserrat"/>
              <a:ea typeface="Montserrat"/>
              <a:cs typeface="Montserrat"/>
              <a:sym typeface="Montserrat"/>
            </a:endParaRPr>
          </a:p>
        </p:txBody>
      </p:sp>
      <p:sp>
        <p:nvSpPr>
          <p:cNvPr id="3097" name="Google Shape;3097;p224"/>
          <p:cNvSpPr/>
          <p:nvPr/>
        </p:nvSpPr>
        <p:spPr>
          <a:xfrm flipH="1">
            <a:off x="3632920" y="1584575"/>
            <a:ext cx="1092600" cy="3040500"/>
          </a:xfrm>
          <a:prstGeom prst="cube">
            <a:avLst>
              <a:gd fmla="val 25000" name="adj"/>
            </a:avLst>
          </a:prstGeom>
          <a:solidFill>
            <a:srgbClr val="6FA8DC"/>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98" name="Google Shape;3098;p224"/>
          <p:cNvCxnSpPr/>
          <p:nvPr/>
        </p:nvCxnSpPr>
        <p:spPr>
          <a:xfrm rot="10800000">
            <a:off x="4627625" y="1513900"/>
            <a:ext cx="295500" cy="305400"/>
          </a:xfrm>
          <a:prstGeom prst="straightConnector1">
            <a:avLst/>
          </a:prstGeom>
          <a:noFill/>
          <a:ln cap="flat" cmpd="sng" w="19050">
            <a:solidFill>
              <a:srgbClr val="666666"/>
            </a:solidFill>
            <a:prstDash val="solid"/>
            <a:round/>
            <a:headEnd len="med" w="med" type="diamond"/>
            <a:tailEnd len="med" w="med" type="diamond"/>
          </a:ln>
        </p:spPr>
      </p:cxnSp>
      <p:sp>
        <p:nvSpPr>
          <p:cNvPr id="3099" name="Google Shape;3099;p224"/>
          <p:cNvSpPr txBox="1"/>
          <p:nvPr/>
        </p:nvSpPr>
        <p:spPr>
          <a:xfrm>
            <a:off x="4732225" y="1291975"/>
            <a:ext cx="17235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units W</a:t>
            </a:r>
            <a:endParaRPr sz="2000">
              <a:latin typeface="Montserrat"/>
              <a:ea typeface="Montserrat"/>
              <a:cs typeface="Montserrat"/>
              <a:sym typeface="Montserrat"/>
            </a:endParaRPr>
          </a:p>
        </p:txBody>
      </p:sp>
      <p:cxnSp>
        <p:nvCxnSpPr>
          <p:cNvPr id="3100" name="Google Shape;3100;p224"/>
          <p:cNvCxnSpPr/>
          <p:nvPr/>
        </p:nvCxnSpPr>
        <p:spPr>
          <a:xfrm flipH="1">
            <a:off x="2995625" y="3037425"/>
            <a:ext cx="492600" cy="1200"/>
          </a:xfrm>
          <a:prstGeom prst="straightConnector1">
            <a:avLst/>
          </a:prstGeom>
          <a:noFill/>
          <a:ln cap="flat" cmpd="sng" w="38100">
            <a:solidFill>
              <a:schemeClr val="dk2"/>
            </a:solidFill>
            <a:prstDash val="solid"/>
            <a:round/>
            <a:headEnd len="med" w="med" type="triangle"/>
            <a:tailEnd len="med" w="med" type="none"/>
          </a:ln>
        </p:spPr>
      </p:cxnSp>
      <p:sp>
        <p:nvSpPr>
          <p:cNvPr id="3101" name="Google Shape;3101;p224"/>
          <p:cNvSpPr/>
          <p:nvPr/>
        </p:nvSpPr>
        <p:spPr>
          <a:xfrm rot="5400000">
            <a:off x="448197" y="2601917"/>
            <a:ext cx="3145090" cy="1263989"/>
          </a:xfrm>
          <a:prstGeom prst="flowChartInputOutput">
            <a:avLst/>
          </a:pr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02" name="Google Shape;3102;p224"/>
          <p:cNvCxnSpPr/>
          <p:nvPr/>
        </p:nvCxnSpPr>
        <p:spPr>
          <a:xfrm>
            <a:off x="1042436" y="1661367"/>
            <a:ext cx="346200" cy="0"/>
          </a:xfrm>
          <a:prstGeom prst="straightConnector1">
            <a:avLst/>
          </a:prstGeom>
          <a:noFill/>
          <a:ln cap="flat" cmpd="sng" w="9525">
            <a:solidFill>
              <a:schemeClr val="dk2"/>
            </a:solidFill>
            <a:prstDash val="solid"/>
            <a:round/>
            <a:headEnd len="med" w="med" type="none"/>
            <a:tailEnd len="med" w="med" type="none"/>
          </a:ln>
        </p:spPr>
      </p:cxnSp>
      <p:cxnSp>
        <p:nvCxnSpPr>
          <p:cNvPr id="3103" name="Google Shape;3103;p224"/>
          <p:cNvCxnSpPr/>
          <p:nvPr/>
        </p:nvCxnSpPr>
        <p:spPr>
          <a:xfrm>
            <a:off x="2306425" y="2295386"/>
            <a:ext cx="346200" cy="0"/>
          </a:xfrm>
          <a:prstGeom prst="straightConnector1">
            <a:avLst/>
          </a:prstGeom>
          <a:noFill/>
          <a:ln cap="flat" cmpd="sng" w="19050">
            <a:solidFill>
              <a:schemeClr val="dk2"/>
            </a:solidFill>
            <a:prstDash val="solid"/>
            <a:round/>
            <a:headEnd len="med" w="med" type="none"/>
            <a:tailEnd len="med" w="med" type="none"/>
          </a:ln>
        </p:spPr>
      </p:cxnSp>
      <p:sp>
        <p:nvSpPr>
          <p:cNvPr id="3104" name="Google Shape;3104;p224"/>
          <p:cNvSpPr/>
          <p:nvPr/>
        </p:nvSpPr>
        <p:spPr>
          <a:xfrm>
            <a:off x="2306425" y="4635047"/>
            <a:ext cx="346200" cy="171300"/>
          </a:xfrm>
          <a:prstGeom prst="rtTriangle">
            <a:avLst/>
          </a:pr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24"/>
          <p:cNvSpPr/>
          <p:nvPr/>
        </p:nvSpPr>
        <p:spPr>
          <a:xfrm rot="10800000">
            <a:off x="1054124" y="1661408"/>
            <a:ext cx="344100" cy="178800"/>
          </a:xfrm>
          <a:prstGeom prst="rtTriangle">
            <a:avLst/>
          </a:pr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24"/>
          <p:cNvSpPr/>
          <p:nvPr/>
        </p:nvSpPr>
        <p:spPr>
          <a:xfrm rot="5400000">
            <a:off x="101873" y="2601917"/>
            <a:ext cx="3145090" cy="1263989"/>
          </a:xfrm>
          <a:prstGeom prst="flowChartInputOutput">
            <a:avLst/>
          </a:prstGeom>
          <a:solidFill>
            <a:srgbClr val="EAD1D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07" name="Google Shape;3107;p224"/>
          <p:cNvCxnSpPr/>
          <p:nvPr/>
        </p:nvCxnSpPr>
        <p:spPr>
          <a:xfrm rot="10800000">
            <a:off x="1581628" y="1604559"/>
            <a:ext cx="1201200" cy="606000"/>
          </a:xfrm>
          <a:prstGeom prst="straightConnector1">
            <a:avLst/>
          </a:prstGeom>
          <a:noFill/>
          <a:ln cap="flat" cmpd="sng" w="28575">
            <a:solidFill>
              <a:srgbClr val="666666"/>
            </a:solidFill>
            <a:prstDash val="solid"/>
            <a:round/>
            <a:headEnd len="med" w="med" type="diamond"/>
            <a:tailEnd len="med" w="med" type="diamond"/>
          </a:ln>
        </p:spPr>
      </p:cxnSp>
      <p:sp>
        <p:nvSpPr>
          <p:cNvPr id="3108" name="Google Shape;3108;p224"/>
          <p:cNvSpPr txBox="1"/>
          <p:nvPr/>
        </p:nvSpPr>
        <p:spPr>
          <a:xfrm>
            <a:off x="2156501" y="1181500"/>
            <a:ext cx="1397100" cy="33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 of filters</a:t>
            </a:r>
            <a:endParaRPr sz="2000">
              <a:latin typeface="Montserrat"/>
              <a:ea typeface="Montserrat"/>
              <a:cs typeface="Montserrat"/>
              <a:sym typeface="Montserrat"/>
            </a:endParaRPr>
          </a:p>
        </p:txBody>
      </p:sp>
      <p:cxnSp>
        <p:nvCxnSpPr>
          <p:cNvPr id="3109" name="Google Shape;3109;p224"/>
          <p:cNvCxnSpPr/>
          <p:nvPr/>
        </p:nvCxnSpPr>
        <p:spPr>
          <a:xfrm>
            <a:off x="1053075" y="1661386"/>
            <a:ext cx="346200" cy="0"/>
          </a:xfrm>
          <a:prstGeom prst="straightConnector1">
            <a:avLst/>
          </a:prstGeom>
          <a:noFill/>
          <a:ln cap="flat" cmpd="sng" w="19050">
            <a:solidFill>
              <a:schemeClr val="dk2"/>
            </a:solidFill>
            <a:prstDash val="solid"/>
            <a:round/>
            <a:headEnd len="med" w="med" type="none"/>
            <a:tailEnd len="med" w="med" type="none"/>
          </a:ln>
        </p:spPr>
      </p:cxnSp>
      <p:cxnSp>
        <p:nvCxnSpPr>
          <p:cNvPr id="3110" name="Google Shape;3110;p224"/>
          <p:cNvCxnSpPr/>
          <p:nvPr/>
        </p:nvCxnSpPr>
        <p:spPr>
          <a:xfrm>
            <a:off x="2306425" y="4801386"/>
            <a:ext cx="346200" cy="0"/>
          </a:xfrm>
          <a:prstGeom prst="straightConnector1">
            <a:avLst/>
          </a:prstGeom>
          <a:noFill/>
          <a:ln cap="flat" cmpd="sng" w="19050">
            <a:solidFill>
              <a:schemeClr val="dk2"/>
            </a:solidFill>
            <a:prstDash val="solid"/>
            <a:round/>
            <a:headEnd len="med" w="med" type="none"/>
            <a:tailEnd len="med" w="med" type="none"/>
          </a:ln>
        </p:spPr>
      </p:cxnSp>
      <p:cxnSp>
        <p:nvCxnSpPr>
          <p:cNvPr id="3111" name="Google Shape;3111;p224"/>
          <p:cNvCxnSpPr>
            <a:stCxn id="3105" idx="2"/>
          </p:cNvCxnSpPr>
          <p:nvPr/>
        </p:nvCxnSpPr>
        <p:spPr>
          <a:xfrm>
            <a:off x="1398224" y="1661408"/>
            <a:ext cx="1246200" cy="634800"/>
          </a:xfrm>
          <a:prstGeom prst="straightConnector1">
            <a:avLst/>
          </a:prstGeom>
          <a:noFill/>
          <a:ln cap="flat" cmpd="sng" w="19050">
            <a:solidFill>
              <a:schemeClr val="dk2"/>
            </a:solidFill>
            <a:prstDash val="solid"/>
            <a:round/>
            <a:headEnd len="med" w="med" type="none"/>
            <a:tailEnd len="med" w="med" type="none"/>
          </a:ln>
        </p:spPr>
      </p:cxnSp>
      <p:cxnSp>
        <p:nvCxnSpPr>
          <p:cNvPr id="3112" name="Google Shape;3112;p224"/>
          <p:cNvCxnSpPr/>
          <p:nvPr/>
        </p:nvCxnSpPr>
        <p:spPr>
          <a:xfrm>
            <a:off x="2649375" y="2295375"/>
            <a:ext cx="3300" cy="2505000"/>
          </a:xfrm>
          <a:prstGeom prst="straightConnector1">
            <a:avLst/>
          </a:prstGeom>
          <a:noFill/>
          <a:ln cap="flat" cmpd="sng" w="19050">
            <a:solidFill>
              <a:schemeClr val="dk2"/>
            </a:solidFill>
            <a:prstDash val="solid"/>
            <a:round/>
            <a:headEnd len="med" w="med" type="none"/>
            <a:tailEnd len="med" w="med" type="none"/>
          </a:ln>
        </p:spPr>
      </p:cxnSp>
      <p:sp>
        <p:nvSpPr>
          <p:cNvPr id="3113" name="Google Shape;3113;p224"/>
          <p:cNvSpPr/>
          <p:nvPr/>
        </p:nvSpPr>
        <p:spPr>
          <a:xfrm flipH="1">
            <a:off x="3800952" y="4114174"/>
            <a:ext cx="451200" cy="510900"/>
          </a:xfrm>
          <a:prstGeom prst="cube">
            <a:avLst>
              <a:gd fmla="val 25000" name="adj"/>
            </a:avLst>
          </a:prstGeom>
          <a:solidFill>
            <a:srgbClr val="F9CB9C"/>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24"/>
          <p:cNvSpPr/>
          <p:nvPr/>
        </p:nvSpPr>
        <p:spPr>
          <a:xfrm rot="5400000">
            <a:off x="1519267" y="4014213"/>
            <a:ext cx="1122975" cy="451325"/>
          </a:xfrm>
          <a:prstGeom prst="flowChartInputOutput">
            <a:avLst/>
          </a:prstGeom>
          <a:solidFill>
            <a:srgbClr val="F9CB9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24"/>
          <p:cNvSpPr txBox="1"/>
          <p:nvPr/>
        </p:nvSpPr>
        <p:spPr>
          <a:xfrm>
            <a:off x="1501025" y="3866675"/>
            <a:ext cx="14946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h</a:t>
            </a:r>
            <a:endParaRPr sz="2000">
              <a:latin typeface="Montserrat"/>
              <a:ea typeface="Montserrat"/>
              <a:cs typeface="Montserrat"/>
              <a:sym typeface="Montserrat"/>
            </a:endParaRPr>
          </a:p>
        </p:txBody>
      </p:sp>
      <p:sp>
        <p:nvSpPr>
          <p:cNvPr id="3116" name="Google Shape;3116;p224"/>
          <p:cNvSpPr txBox="1"/>
          <p:nvPr/>
        </p:nvSpPr>
        <p:spPr>
          <a:xfrm>
            <a:off x="1752450" y="4507888"/>
            <a:ext cx="4512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w</a:t>
            </a:r>
            <a:endParaRPr sz="2000">
              <a:latin typeface="Montserrat"/>
              <a:ea typeface="Montserrat"/>
              <a:cs typeface="Montserrat"/>
              <a:sym typeface="Montserrat"/>
            </a:endParaRPr>
          </a:p>
        </p:txBody>
      </p:sp>
      <p:sp>
        <p:nvSpPr>
          <p:cNvPr id="3117" name="Google Shape;3117;p224"/>
          <p:cNvSpPr/>
          <p:nvPr/>
        </p:nvSpPr>
        <p:spPr>
          <a:xfrm>
            <a:off x="2307475" y="3898675"/>
            <a:ext cx="344100" cy="902700"/>
          </a:xfrm>
          <a:prstGeom prst="rect">
            <a:avLst/>
          </a:prstGeom>
          <a:solidFill>
            <a:srgbClr val="F9CB9C"/>
          </a:solid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18" name="Google Shape;3118;p224"/>
          <p:cNvCxnSpPr/>
          <p:nvPr/>
        </p:nvCxnSpPr>
        <p:spPr>
          <a:xfrm>
            <a:off x="1855100" y="3678411"/>
            <a:ext cx="346200" cy="0"/>
          </a:xfrm>
          <a:prstGeom prst="straightConnector1">
            <a:avLst/>
          </a:prstGeom>
          <a:noFill/>
          <a:ln cap="flat" cmpd="sng" w="19050">
            <a:solidFill>
              <a:schemeClr val="dk2"/>
            </a:solidFill>
            <a:prstDash val="dash"/>
            <a:round/>
            <a:headEnd len="med" w="med" type="none"/>
            <a:tailEnd len="med" w="med" type="none"/>
          </a:ln>
        </p:spPr>
      </p:cxnSp>
      <p:cxnSp>
        <p:nvCxnSpPr>
          <p:cNvPr id="3119" name="Google Shape;3119;p224"/>
          <p:cNvCxnSpPr/>
          <p:nvPr/>
        </p:nvCxnSpPr>
        <p:spPr>
          <a:xfrm>
            <a:off x="2203650" y="3668450"/>
            <a:ext cx="450600" cy="225300"/>
          </a:xfrm>
          <a:prstGeom prst="straightConnector1">
            <a:avLst/>
          </a:prstGeom>
          <a:noFill/>
          <a:ln cap="flat" cmpd="sng" w="19050">
            <a:solidFill>
              <a:schemeClr val="dk2"/>
            </a:solidFill>
            <a:prstDash val="dash"/>
            <a:round/>
            <a:headEnd len="med" w="med" type="none"/>
            <a:tailEnd len="med" w="med" type="none"/>
          </a:ln>
        </p:spPr>
      </p:cxnSp>
      <p:sp>
        <p:nvSpPr>
          <p:cNvPr id="3120" name="Google Shape;3120;p224"/>
          <p:cNvSpPr txBox="1"/>
          <p:nvPr/>
        </p:nvSpPr>
        <p:spPr>
          <a:xfrm>
            <a:off x="2306425" y="4665313"/>
            <a:ext cx="451200" cy="3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c</a:t>
            </a:r>
            <a:endParaRPr sz="2000">
              <a:latin typeface="Montserrat"/>
              <a:ea typeface="Montserrat"/>
              <a:cs typeface="Montserrat"/>
              <a:sym typeface="Montserrat"/>
            </a:endParaRPr>
          </a:p>
        </p:txBody>
      </p:sp>
    </p:spTree>
  </p:cSld>
  <p:clrMapOvr>
    <a:masterClrMapping/>
  </p:clrMapOvr>
</p:sld>
</file>

<file path=ppt/slides/slide2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4" name="Shape 3124"/>
        <p:cNvGrpSpPr/>
        <p:nvPr/>
      </p:nvGrpSpPr>
      <p:grpSpPr>
        <a:xfrm>
          <a:off x="0" y="0"/>
          <a:ext cx="0" cy="0"/>
          <a:chOff x="0" y="0"/>
          <a:chExt cx="0" cy="0"/>
        </a:xfrm>
      </p:grpSpPr>
      <p:sp>
        <p:nvSpPr>
          <p:cNvPr id="3125" name="Google Shape;3125;p2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126" name="Google Shape;3126;p225"/>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Filters are commonly visualized with grids</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127" name="Google Shape;3127;p2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128" name="Google Shape;3128;p2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3129" name="Google Shape;3129;p225"/>
          <p:cNvGraphicFramePr/>
          <p:nvPr/>
        </p:nvGraphicFramePr>
        <p:xfrm>
          <a:off x="55350" y="1891500"/>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bl>
          </a:graphicData>
        </a:graphic>
      </p:graphicFrame>
    </p:spTree>
  </p:cSld>
  <p:clrMapOvr>
    <a:masterClrMapping/>
  </p:clrMapOvr>
</p:sld>
</file>

<file path=ppt/slides/slide2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3" name="Shape 3133"/>
        <p:cNvGrpSpPr/>
        <p:nvPr/>
      </p:nvGrpSpPr>
      <p:grpSpPr>
        <a:xfrm>
          <a:off x="0" y="0"/>
          <a:ext cx="0" cy="0"/>
          <a:chOff x="0" y="0"/>
          <a:chExt cx="0" cy="0"/>
        </a:xfrm>
      </p:grpSpPr>
      <p:sp>
        <p:nvSpPr>
          <p:cNvPr id="3134" name="Google Shape;3134;p2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135" name="Google Shape;3135;p226"/>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Filters are commonly visualized with grids</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136" name="Google Shape;3136;p2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137" name="Google Shape;3137;p2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3138" name="Google Shape;3138;p226"/>
          <p:cNvGraphicFramePr/>
          <p:nvPr/>
        </p:nvGraphicFramePr>
        <p:xfrm>
          <a:off x="55350" y="1891500"/>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bl>
          </a:graphicData>
        </a:graphic>
      </p:graphicFrame>
      <p:graphicFrame>
        <p:nvGraphicFramePr>
          <p:cNvPr id="3139" name="Google Shape;3139;p226"/>
          <p:cNvGraphicFramePr/>
          <p:nvPr/>
        </p:nvGraphicFramePr>
        <p:xfrm>
          <a:off x="3200175" y="2711625"/>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3140" name="Google Shape;3140;p226"/>
          <p:cNvSpPr txBox="1"/>
          <p:nvPr/>
        </p:nvSpPr>
        <p:spPr>
          <a:xfrm>
            <a:off x="3118350" y="4034075"/>
            <a:ext cx="13122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a:ea typeface="Montserrat"/>
                <a:cs typeface="Montserrat"/>
                <a:sym typeface="Montserrat"/>
              </a:rPr>
              <a:t>3 by 3 Filter  </a:t>
            </a:r>
            <a:endParaRPr sz="1200">
              <a:latin typeface="Montserrat"/>
              <a:ea typeface="Montserrat"/>
              <a:cs typeface="Montserrat"/>
              <a:sym typeface="Montserrat"/>
            </a:endParaRPr>
          </a:p>
        </p:txBody>
      </p:sp>
    </p:spTree>
  </p:cSld>
  <p:clrMapOvr>
    <a:masterClrMapping/>
  </p:clrMapOvr>
</p:sld>
</file>

<file path=ppt/slides/slide2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4" name="Shape 3144"/>
        <p:cNvGrpSpPr/>
        <p:nvPr/>
      </p:nvGrpSpPr>
      <p:grpSpPr>
        <a:xfrm>
          <a:off x="0" y="0"/>
          <a:ext cx="0" cy="0"/>
          <a:chOff x="0" y="0"/>
          <a:chExt cx="0" cy="0"/>
        </a:xfrm>
      </p:grpSpPr>
      <p:sp>
        <p:nvSpPr>
          <p:cNvPr id="3145" name="Google Shape;3145;p2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146" name="Google Shape;3146;p227"/>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Filters are commonly visualized with grids</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147" name="Google Shape;3147;p2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148" name="Google Shape;3148;p2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3149" name="Google Shape;3149;p227"/>
          <p:cNvGraphicFramePr/>
          <p:nvPr/>
        </p:nvGraphicFramePr>
        <p:xfrm>
          <a:off x="55350" y="1891500"/>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bl>
          </a:graphicData>
        </a:graphic>
      </p:graphicFrame>
      <p:sp>
        <p:nvSpPr>
          <p:cNvPr id="3150" name="Google Shape;3150;p227"/>
          <p:cNvSpPr/>
          <p:nvPr/>
        </p:nvSpPr>
        <p:spPr>
          <a:xfrm>
            <a:off x="58275" y="1890500"/>
            <a:ext cx="1148700" cy="1177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1" name="Google Shape;3151;p227"/>
          <p:cNvCxnSpPr/>
          <p:nvPr/>
        </p:nvCxnSpPr>
        <p:spPr>
          <a:xfrm>
            <a:off x="1185150" y="1885500"/>
            <a:ext cx="3170100" cy="831300"/>
          </a:xfrm>
          <a:prstGeom prst="straightConnector1">
            <a:avLst/>
          </a:prstGeom>
          <a:noFill/>
          <a:ln cap="flat" cmpd="sng" w="19050">
            <a:solidFill>
              <a:srgbClr val="EA9999"/>
            </a:solidFill>
            <a:prstDash val="dash"/>
            <a:round/>
            <a:headEnd len="med" w="med" type="none"/>
            <a:tailEnd len="med" w="med" type="none"/>
          </a:ln>
        </p:spPr>
      </p:cxnSp>
      <p:sp>
        <p:nvSpPr>
          <p:cNvPr id="3152" name="Google Shape;3152;p227"/>
          <p:cNvSpPr txBox="1"/>
          <p:nvPr/>
        </p:nvSpPr>
        <p:spPr>
          <a:xfrm>
            <a:off x="3118350" y="4034075"/>
            <a:ext cx="13122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a:ea typeface="Montserrat"/>
                <a:cs typeface="Montserrat"/>
                <a:sym typeface="Montserrat"/>
              </a:rPr>
              <a:t>3 by 3 Filter  </a:t>
            </a:r>
            <a:endParaRPr sz="1200">
              <a:latin typeface="Montserrat"/>
              <a:ea typeface="Montserrat"/>
              <a:cs typeface="Montserrat"/>
              <a:sym typeface="Montserrat"/>
            </a:endParaRPr>
          </a:p>
        </p:txBody>
      </p:sp>
      <p:cxnSp>
        <p:nvCxnSpPr>
          <p:cNvPr id="3153" name="Google Shape;3153;p227"/>
          <p:cNvCxnSpPr/>
          <p:nvPr/>
        </p:nvCxnSpPr>
        <p:spPr>
          <a:xfrm>
            <a:off x="55350" y="1885500"/>
            <a:ext cx="3143100" cy="836400"/>
          </a:xfrm>
          <a:prstGeom prst="straightConnector1">
            <a:avLst/>
          </a:prstGeom>
          <a:noFill/>
          <a:ln cap="flat" cmpd="sng" w="19050">
            <a:solidFill>
              <a:srgbClr val="EA9999"/>
            </a:solidFill>
            <a:prstDash val="dash"/>
            <a:round/>
            <a:headEnd len="med" w="med" type="none"/>
            <a:tailEnd len="med" w="med" type="none"/>
          </a:ln>
        </p:spPr>
      </p:cxnSp>
      <p:cxnSp>
        <p:nvCxnSpPr>
          <p:cNvPr id="3154" name="Google Shape;3154;p227"/>
          <p:cNvCxnSpPr/>
          <p:nvPr/>
        </p:nvCxnSpPr>
        <p:spPr>
          <a:xfrm>
            <a:off x="82550" y="3067700"/>
            <a:ext cx="3115800" cy="826200"/>
          </a:xfrm>
          <a:prstGeom prst="straightConnector1">
            <a:avLst/>
          </a:prstGeom>
          <a:noFill/>
          <a:ln cap="flat" cmpd="sng" w="19050">
            <a:solidFill>
              <a:srgbClr val="EA9999"/>
            </a:solidFill>
            <a:prstDash val="dash"/>
            <a:round/>
            <a:headEnd len="med" w="med" type="none"/>
            <a:tailEnd len="med" w="med" type="none"/>
          </a:ln>
        </p:spPr>
      </p:cxnSp>
      <p:cxnSp>
        <p:nvCxnSpPr>
          <p:cNvPr id="3155" name="Google Shape;3155;p227"/>
          <p:cNvCxnSpPr/>
          <p:nvPr/>
        </p:nvCxnSpPr>
        <p:spPr>
          <a:xfrm>
            <a:off x="1206975" y="3067700"/>
            <a:ext cx="1991400" cy="520500"/>
          </a:xfrm>
          <a:prstGeom prst="straightConnector1">
            <a:avLst/>
          </a:prstGeom>
          <a:noFill/>
          <a:ln cap="flat" cmpd="sng" w="19050">
            <a:solidFill>
              <a:srgbClr val="EA9999"/>
            </a:solidFill>
            <a:prstDash val="dash"/>
            <a:round/>
            <a:headEnd len="med" w="med" type="none"/>
            <a:tailEnd len="med" w="med" type="none"/>
          </a:ln>
        </p:spPr>
      </p:cxnSp>
      <p:graphicFrame>
        <p:nvGraphicFramePr>
          <p:cNvPr id="3156" name="Google Shape;3156;p227"/>
          <p:cNvGraphicFramePr/>
          <p:nvPr/>
        </p:nvGraphicFramePr>
        <p:xfrm>
          <a:off x="3200175" y="2711625"/>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bl>
          </a:graphicData>
        </a:graphic>
      </p:graphicFrame>
    </p:spTree>
  </p:cSld>
  <p:clrMapOvr>
    <a:masterClrMapping/>
  </p:clrMapOvr>
</p:sld>
</file>

<file path=ppt/slides/slide2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0" name="Shape 3160"/>
        <p:cNvGrpSpPr/>
        <p:nvPr/>
      </p:nvGrpSpPr>
      <p:grpSpPr>
        <a:xfrm>
          <a:off x="0" y="0"/>
          <a:ext cx="0" cy="0"/>
          <a:chOff x="0" y="0"/>
          <a:chExt cx="0" cy="0"/>
        </a:xfrm>
      </p:grpSpPr>
      <p:sp>
        <p:nvSpPr>
          <p:cNvPr id="3161" name="Google Shape;3161;p2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162" name="Google Shape;3162;p228"/>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Filters are commonly visualized with grids</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163" name="Google Shape;3163;p2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164" name="Google Shape;3164;p2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3165" name="Google Shape;3165;p228"/>
          <p:cNvGraphicFramePr/>
          <p:nvPr/>
        </p:nvGraphicFramePr>
        <p:xfrm>
          <a:off x="55350" y="1891500"/>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bl>
          </a:graphicData>
        </a:graphic>
      </p:graphicFrame>
      <p:sp>
        <p:nvSpPr>
          <p:cNvPr id="3166" name="Google Shape;3166;p228"/>
          <p:cNvSpPr/>
          <p:nvPr/>
        </p:nvSpPr>
        <p:spPr>
          <a:xfrm>
            <a:off x="58275" y="1890500"/>
            <a:ext cx="1148700" cy="1177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67" name="Google Shape;3167;p228"/>
          <p:cNvCxnSpPr/>
          <p:nvPr/>
        </p:nvCxnSpPr>
        <p:spPr>
          <a:xfrm>
            <a:off x="1185150" y="1885500"/>
            <a:ext cx="3170100" cy="831300"/>
          </a:xfrm>
          <a:prstGeom prst="straightConnector1">
            <a:avLst/>
          </a:prstGeom>
          <a:noFill/>
          <a:ln cap="flat" cmpd="sng" w="19050">
            <a:solidFill>
              <a:srgbClr val="EA9999"/>
            </a:solidFill>
            <a:prstDash val="dash"/>
            <a:round/>
            <a:headEnd len="med" w="med" type="none"/>
            <a:tailEnd len="med" w="med" type="none"/>
          </a:ln>
        </p:spPr>
      </p:cxnSp>
      <p:graphicFrame>
        <p:nvGraphicFramePr>
          <p:cNvPr id="3168" name="Google Shape;3168;p228"/>
          <p:cNvGraphicFramePr/>
          <p:nvPr/>
        </p:nvGraphicFramePr>
        <p:xfrm>
          <a:off x="3200175" y="2711625"/>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bl>
          </a:graphicData>
        </a:graphic>
      </p:graphicFrame>
      <p:sp>
        <p:nvSpPr>
          <p:cNvPr id="3169" name="Google Shape;3169;p228"/>
          <p:cNvSpPr txBox="1"/>
          <p:nvPr/>
        </p:nvSpPr>
        <p:spPr>
          <a:xfrm>
            <a:off x="3118350" y="4034075"/>
            <a:ext cx="13122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a:ea typeface="Montserrat"/>
                <a:cs typeface="Montserrat"/>
                <a:sym typeface="Montserrat"/>
              </a:rPr>
              <a:t>3 by 3 Filter  </a:t>
            </a:r>
            <a:endParaRPr sz="1200">
              <a:latin typeface="Montserrat"/>
              <a:ea typeface="Montserrat"/>
              <a:cs typeface="Montserrat"/>
              <a:sym typeface="Montserrat"/>
            </a:endParaRPr>
          </a:p>
        </p:txBody>
      </p:sp>
      <p:cxnSp>
        <p:nvCxnSpPr>
          <p:cNvPr id="3170" name="Google Shape;3170;p228"/>
          <p:cNvCxnSpPr/>
          <p:nvPr/>
        </p:nvCxnSpPr>
        <p:spPr>
          <a:xfrm>
            <a:off x="55350" y="1885500"/>
            <a:ext cx="3143100" cy="836400"/>
          </a:xfrm>
          <a:prstGeom prst="straightConnector1">
            <a:avLst/>
          </a:prstGeom>
          <a:noFill/>
          <a:ln cap="flat" cmpd="sng" w="19050">
            <a:solidFill>
              <a:srgbClr val="EA9999"/>
            </a:solidFill>
            <a:prstDash val="dash"/>
            <a:round/>
            <a:headEnd len="med" w="med" type="none"/>
            <a:tailEnd len="med" w="med" type="none"/>
          </a:ln>
        </p:spPr>
      </p:cxnSp>
      <p:cxnSp>
        <p:nvCxnSpPr>
          <p:cNvPr id="3171" name="Google Shape;3171;p228"/>
          <p:cNvCxnSpPr/>
          <p:nvPr/>
        </p:nvCxnSpPr>
        <p:spPr>
          <a:xfrm>
            <a:off x="82550" y="3067700"/>
            <a:ext cx="3115800" cy="826200"/>
          </a:xfrm>
          <a:prstGeom prst="straightConnector1">
            <a:avLst/>
          </a:prstGeom>
          <a:noFill/>
          <a:ln cap="flat" cmpd="sng" w="19050">
            <a:solidFill>
              <a:srgbClr val="EA9999"/>
            </a:solidFill>
            <a:prstDash val="dash"/>
            <a:round/>
            <a:headEnd len="med" w="med" type="none"/>
            <a:tailEnd len="med" w="med" type="none"/>
          </a:ln>
        </p:spPr>
      </p:cxnSp>
      <p:cxnSp>
        <p:nvCxnSpPr>
          <p:cNvPr id="3172" name="Google Shape;3172;p228"/>
          <p:cNvCxnSpPr/>
          <p:nvPr/>
        </p:nvCxnSpPr>
        <p:spPr>
          <a:xfrm>
            <a:off x="1206975" y="3067700"/>
            <a:ext cx="1991400" cy="520500"/>
          </a:xfrm>
          <a:prstGeom prst="straightConnector1">
            <a:avLst/>
          </a:prstGeom>
          <a:noFill/>
          <a:ln cap="flat" cmpd="sng" w="19050">
            <a:solidFill>
              <a:srgbClr val="EA9999"/>
            </a:solidFill>
            <a:prstDash val="dash"/>
            <a:round/>
            <a:headEnd len="med" w="med" type="none"/>
            <a:tailEnd len="med" w="med" type="none"/>
          </a:ln>
        </p:spPr>
      </p:cxnSp>
      <p:cxnSp>
        <p:nvCxnSpPr>
          <p:cNvPr id="3173" name="Google Shape;3173;p228"/>
          <p:cNvCxnSpPr/>
          <p:nvPr/>
        </p:nvCxnSpPr>
        <p:spPr>
          <a:xfrm flipH="1">
            <a:off x="4430550" y="3242775"/>
            <a:ext cx="492600" cy="1200"/>
          </a:xfrm>
          <a:prstGeom prst="straightConnector1">
            <a:avLst/>
          </a:prstGeom>
          <a:noFill/>
          <a:ln cap="flat" cmpd="sng" w="38100">
            <a:solidFill>
              <a:schemeClr val="dk2"/>
            </a:solidFill>
            <a:prstDash val="solid"/>
            <a:round/>
            <a:headEnd len="med" w="med" type="triangle"/>
            <a:tailEnd len="med" w="med" type="none"/>
          </a:ln>
        </p:spPr>
      </p:cxnSp>
      <p:graphicFrame>
        <p:nvGraphicFramePr>
          <p:cNvPr id="3174" name="Google Shape;3174;p228"/>
          <p:cNvGraphicFramePr/>
          <p:nvPr/>
        </p:nvGraphicFramePr>
        <p:xfrm>
          <a:off x="4937525" y="2739350"/>
          <a:ext cx="3000000" cy="3000000"/>
        </p:xfrm>
        <a:graphic>
          <a:graphicData uri="http://schemas.openxmlformats.org/drawingml/2006/table">
            <a:tbl>
              <a:tblPr>
                <a:noFill/>
                <a:tableStyleId>{D0065D98-05BB-46B3-81D8-F95FA9E1DD92}</a:tableStyleId>
              </a:tblPr>
              <a:tblGrid>
                <a:gridCol w="483000"/>
                <a:gridCol w="488050"/>
                <a:gridCol w="508050"/>
              </a:tblGrid>
              <a:tr h="363125">
                <a:tc>
                  <a:txBody>
                    <a:bodyPr/>
                    <a:lstStyle/>
                    <a:p>
                      <a:pPr indent="0" lvl="0" marL="0" rtl="0" algn="ctr">
                        <a:spcBef>
                          <a:spcPts val="0"/>
                        </a:spcBef>
                        <a:spcAft>
                          <a:spcPts val="0"/>
                        </a:spcAft>
                        <a:buNone/>
                      </a:pPr>
                      <a:r>
                        <a:rPr lang="en" sz="1200"/>
                        <a:t>0</a:t>
                      </a:r>
                      <a:r>
                        <a:rPr lang="en" sz="1200">
                          <a:solidFill>
                            <a:srgbClr val="222222"/>
                          </a:solidFill>
                          <a:highlight>
                            <a:srgbClr val="FFFFFF"/>
                          </a:highlight>
                        </a:rPr>
                        <a:t>×</a:t>
                      </a:r>
                      <a:r>
                        <a:rPr lang="en" sz="1200">
                          <a:solidFill>
                            <a:srgbClr val="990000"/>
                          </a:solidFill>
                          <a:highlight>
                            <a:srgbClr val="FFFFFF"/>
                          </a:highlight>
                        </a:rPr>
                        <a:t>0</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0</a:t>
                      </a:r>
                      <a:r>
                        <a:rPr lang="en" sz="1200">
                          <a:solidFill>
                            <a:srgbClr val="222222"/>
                          </a:solidFill>
                          <a:highlight>
                            <a:srgbClr val="FFFFFF"/>
                          </a:highlight>
                          <a:latin typeface="Roboto"/>
                          <a:ea typeface="Roboto"/>
                          <a:cs typeface="Roboto"/>
                          <a:sym typeface="Roboto"/>
                        </a:rPr>
                        <a:t>×</a:t>
                      </a:r>
                      <a:r>
                        <a:rPr lang="en" sz="1200">
                          <a:solidFill>
                            <a:srgbClr val="990000"/>
                          </a:solidFill>
                          <a:highlight>
                            <a:srgbClr val="FFFFFF"/>
                          </a:highlight>
                          <a:latin typeface="Roboto"/>
                          <a:ea typeface="Roboto"/>
                          <a:cs typeface="Roboto"/>
                          <a:sym typeface="Roboto"/>
                        </a:rPr>
                        <a:t>0</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0</a:t>
                      </a:r>
                      <a:r>
                        <a:rPr lang="en" sz="1200">
                          <a:solidFill>
                            <a:srgbClr val="222222"/>
                          </a:solidFill>
                          <a:highlight>
                            <a:srgbClr val="FFFFFF"/>
                          </a:highlight>
                          <a:latin typeface="Roboto"/>
                          <a:ea typeface="Roboto"/>
                          <a:cs typeface="Roboto"/>
                          <a:sym typeface="Roboto"/>
                        </a:rPr>
                        <a:t>×</a:t>
                      </a:r>
                      <a:r>
                        <a:rPr lang="en" sz="1200">
                          <a:solidFill>
                            <a:srgbClr val="990000"/>
                          </a:solidFill>
                          <a:highlight>
                            <a:srgbClr val="FFFFFF"/>
                          </a:highlight>
                          <a:latin typeface="Roboto"/>
                          <a:ea typeface="Roboto"/>
                          <a:cs typeface="Roboto"/>
                          <a:sym typeface="Roboto"/>
                        </a:rPr>
                        <a:t>0</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sz="1200"/>
                        <a:t>0</a:t>
                      </a:r>
                      <a:r>
                        <a:rPr lang="en" sz="1200">
                          <a:solidFill>
                            <a:srgbClr val="222222"/>
                          </a:solidFill>
                          <a:highlight>
                            <a:srgbClr val="FFFFFF"/>
                          </a:highlight>
                          <a:latin typeface="Roboto"/>
                          <a:ea typeface="Roboto"/>
                          <a:cs typeface="Roboto"/>
                          <a:sym typeface="Roboto"/>
                        </a:rPr>
                        <a:t>×</a:t>
                      </a:r>
                      <a:r>
                        <a:rPr lang="en" sz="1200">
                          <a:solidFill>
                            <a:srgbClr val="990000"/>
                          </a:solidFill>
                          <a:highlight>
                            <a:srgbClr val="FFFFFF"/>
                          </a:highlight>
                          <a:latin typeface="Roboto"/>
                          <a:ea typeface="Roboto"/>
                          <a:cs typeface="Roboto"/>
                          <a:sym typeface="Roboto"/>
                        </a:rPr>
                        <a:t>0</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1</a:t>
                      </a:r>
                      <a:r>
                        <a:rPr lang="en" sz="1200">
                          <a:solidFill>
                            <a:srgbClr val="222222"/>
                          </a:solidFill>
                          <a:highlight>
                            <a:srgbClr val="FFFFFF"/>
                          </a:highlight>
                          <a:latin typeface="Roboto"/>
                          <a:ea typeface="Roboto"/>
                          <a:cs typeface="Roboto"/>
                          <a:sym typeface="Roboto"/>
                        </a:rPr>
                        <a:t>×</a:t>
                      </a:r>
                      <a:r>
                        <a:rPr lang="en" sz="1200">
                          <a:solidFill>
                            <a:srgbClr val="990000"/>
                          </a:solidFill>
                        </a:rPr>
                        <a:t>-1</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1</a:t>
                      </a:r>
                      <a:r>
                        <a:rPr lang="en" sz="1200">
                          <a:solidFill>
                            <a:srgbClr val="222222"/>
                          </a:solidFill>
                          <a:highlight>
                            <a:srgbClr val="FFFFFF"/>
                          </a:highlight>
                          <a:latin typeface="Roboto"/>
                          <a:ea typeface="Roboto"/>
                          <a:cs typeface="Roboto"/>
                          <a:sym typeface="Roboto"/>
                        </a:rPr>
                        <a:t>×</a:t>
                      </a:r>
                      <a:r>
                        <a:rPr lang="en" sz="1200">
                          <a:solidFill>
                            <a:srgbClr val="990000"/>
                          </a:solidFill>
                        </a:rPr>
                        <a:t>1</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sz="1200"/>
                        <a:t>0</a:t>
                      </a:r>
                      <a:r>
                        <a:rPr lang="en" sz="1200">
                          <a:solidFill>
                            <a:srgbClr val="222222"/>
                          </a:solidFill>
                          <a:highlight>
                            <a:srgbClr val="FFFFFF"/>
                          </a:highlight>
                          <a:latin typeface="Roboto"/>
                          <a:ea typeface="Roboto"/>
                          <a:cs typeface="Roboto"/>
                          <a:sym typeface="Roboto"/>
                        </a:rPr>
                        <a:t>×</a:t>
                      </a:r>
                      <a:r>
                        <a:rPr lang="en" sz="1200">
                          <a:solidFill>
                            <a:srgbClr val="990000"/>
                          </a:solidFill>
                          <a:highlight>
                            <a:srgbClr val="FFFFFF"/>
                          </a:highlight>
                          <a:latin typeface="Roboto"/>
                          <a:ea typeface="Roboto"/>
                          <a:cs typeface="Roboto"/>
                          <a:sym typeface="Roboto"/>
                        </a:rPr>
                        <a:t>0</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1</a:t>
                      </a:r>
                      <a:r>
                        <a:rPr lang="en" sz="1200">
                          <a:solidFill>
                            <a:srgbClr val="222222"/>
                          </a:solidFill>
                          <a:highlight>
                            <a:srgbClr val="FFFFFF"/>
                          </a:highlight>
                          <a:latin typeface="Roboto"/>
                          <a:ea typeface="Roboto"/>
                          <a:cs typeface="Roboto"/>
                          <a:sym typeface="Roboto"/>
                        </a:rPr>
                        <a:t>×</a:t>
                      </a:r>
                      <a:r>
                        <a:rPr lang="en" sz="1200">
                          <a:solidFill>
                            <a:srgbClr val="990000"/>
                          </a:solidFill>
                        </a:rPr>
                        <a:t>1</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1</a:t>
                      </a:r>
                      <a:r>
                        <a:rPr lang="en" sz="1200">
                          <a:solidFill>
                            <a:srgbClr val="222222"/>
                          </a:solidFill>
                          <a:highlight>
                            <a:srgbClr val="FFFFFF"/>
                          </a:highlight>
                          <a:latin typeface="Roboto"/>
                          <a:ea typeface="Roboto"/>
                          <a:cs typeface="Roboto"/>
                          <a:sym typeface="Roboto"/>
                        </a:rPr>
                        <a:t>×</a:t>
                      </a:r>
                      <a:r>
                        <a:rPr lang="en" sz="1200">
                          <a:solidFill>
                            <a:srgbClr val="990000"/>
                          </a:solidFill>
                        </a:rPr>
                        <a:t>-1</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3175" name="Google Shape;3175;p228"/>
          <p:cNvSpPr txBox="1"/>
          <p:nvPr/>
        </p:nvSpPr>
        <p:spPr>
          <a:xfrm>
            <a:off x="4988600" y="4034075"/>
            <a:ext cx="13122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a:ea typeface="Montserrat"/>
                <a:cs typeface="Montserrat"/>
                <a:sym typeface="Montserrat"/>
              </a:rPr>
              <a:t>Multiply by filter weights</a:t>
            </a:r>
            <a:endParaRPr sz="1200">
              <a:latin typeface="Montserrat"/>
              <a:ea typeface="Montserrat"/>
              <a:cs typeface="Montserrat"/>
              <a:sym typeface="Montserrat"/>
            </a:endParaRPr>
          </a:p>
        </p:txBody>
      </p:sp>
    </p:spTree>
  </p:cSld>
  <p:clrMapOvr>
    <a:masterClrMapping/>
  </p:clrMapOvr>
</p:sld>
</file>

<file path=ppt/slides/slide2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9" name="Shape 3179"/>
        <p:cNvGrpSpPr/>
        <p:nvPr/>
      </p:nvGrpSpPr>
      <p:grpSpPr>
        <a:xfrm>
          <a:off x="0" y="0"/>
          <a:ext cx="0" cy="0"/>
          <a:chOff x="0" y="0"/>
          <a:chExt cx="0" cy="0"/>
        </a:xfrm>
      </p:grpSpPr>
      <p:sp>
        <p:nvSpPr>
          <p:cNvPr id="3180" name="Google Shape;3180;p2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181" name="Google Shape;3181;p229"/>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Filters are commonly visualized with grids</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182" name="Google Shape;3182;p2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183" name="Google Shape;3183;p2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3184" name="Google Shape;3184;p229"/>
          <p:cNvGraphicFramePr/>
          <p:nvPr/>
        </p:nvGraphicFramePr>
        <p:xfrm>
          <a:off x="55350" y="1891500"/>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bl>
          </a:graphicData>
        </a:graphic>
      </p:graphicFrame>
      <p:sp>
        <p:nvSpPr>
          <p:cNvPr id="3185" name="Google Shape;3185;p229"/>
          <p:cNvSpPr/>
          <p:nvPr/>
        </p:nvSpPr>
        <p:spPr>
          <a:xfrm>
            <a:off x="58275" y="1890500"/>
            <a:ext cx="1148700" cy="1177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86" name="Google Shape;3186;p229"/>
          <p:cNvCxnSpPr/>
          <p:nvPr/>
        </p:nvCxnSpPr>
        <p:spPr>
          <a:xfrm>
            <a:off x="1185150" y="1885500"/>
            <a:ext cx="3170100" cy="831300"/>
          </a:xfrm>
          <a:prstGeom prst="straightConnector1">
            <a:avLst/>
          </a:prstGeom>
          <a:noFill/>
          <a:ln cap="flat" cmpd="sng" w="19050">
            <a:solidFill>
              <a:srgbClr val="EA9999"/>
            </a:solidFill>
            <a:prstDash val="dash"/>
            <a:round/>
            <a:headEnd len="med" w="med" type="none"/>
            <a:tailEnd len="med" w="med" type="none"/>
          </a:ln>
        </p:spPr>
      </p:cxnSp>
      <p:graphicFrame>
        <p:nvGraphicFramePr>
          <p:cNvPr id="3187" name="Google Shape;3187;p229"/>
          <p:cNvGraphicFramePr/>
          <p:nvPr/>
        </p:nvGraphicFramePr>
        <p:xfrm>
          <a:off x="3200175" y="2711625"/>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bl>
          </a:graphicData>
        </a:graphic>
      </p:graphicFrame>
      <p:sp>
        <p:nvSpPr>
          <p:cNvPr id="3188" name="Google Shape;3188;p229"/>
          <p:cNvSpPr txBox="1"/>
          <p:nvPr/>
        </p:nvSpPr>
        <p:spPr>
          <a:xfrm>
            <a:off x="3118350" y="4034075"/>
            <a:ext cx="13122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a:ea typeface="Montserrat"/>
                <a:cs typeface="Montserrat"/>
                <a:sym typeface="Montserrat"/>
              </a:rPr>
              <a:t>3 by 3 Filter  </a:t>
            </a:r>
            <a:endParaRPr sz="1200">
              <a:latin typeface="Montserrat"/>
              <a:ea typeface="Montserrat"/>
              <a:cs typeface="Montserrat"/>
              <a:sym typeface="Montserrat"/>
            </a:endParaRPr>
          </a:p>
        </p:txBody>
      </p:sp>
      <p:cxnSp>
        <p:nvCxnSpPr>
          <p:cNvPr id="3189" name="Google Shape;3189;p229"/>
          <p:cNvCxnSpPr/>
          <p:nvPr/>
        </p:nvCxnSpPr>
        <p:spPr>
          <a:xfrm>
            <a:off x="55350" y="1885500"/>
            <a:ext cx="3143100" cy="836400"/>
          </a:xfrm>
          <a:prstGeom prst="straightConnector1">
            <a:avLst/>
          </a:prstGeom>
          <a:noFill/>
          <a:ln cap="flat" cmpd="sng" w="19050">
            <a:solidFill>
              <a:srgbClr val="EA9999"/>
            </a:solidFill>
            <a:prstDash val="dash"/>
            <a:round/>
            <a:headEnd len="med" w="med" type="none"/>
            <a:tailEnd len="med" w="med" type="none"/>
          </a:ln>
        </p:spPr>
      </p:cxnSp>
      <p:cxnSp>
        <p:nvCxnSpPr>
          <p:cNvPr id="3190" name="Google Shape;3190;p229"/>
          <p:cNvCxnSpPr/>
          <p:nvPr/>
        </p:nvCxnSpPr>
        <p:spPr>
          <a:xfrm>
            <a:off x="82550" y="3067700"/>
            <a:ext cx="3115800" cy="826200"/>
          </a:xfrm>
          <a:prstGeom prst="straightConnector1">
            <a:avLst/>
          </a:prstGeom>
          <a:noFill/>
          <a:ln cap="flat" cmpd="sng" w="19050">
            <a:solidFill>
              <a:srgbClr val="EA9999"/>
            </a:solidFill>
            <a:prstDash val="dash"/>
            <a:round/>
            <a:headEnd len="med" w="med" type="none"/>
            <a:tailEnd len="med" w="med" type="none"/>
          </a:ln>
        </p:spPr>
      </p:cxnSp>
      <p:cxnSp>
        <p:nvCxnSpPr>
          <p:cNvPr id="3191" name="Google Shape;3191;p229"/>
          <p:cNvCxnSpPr/>
          <p:nvPr/>
        </p:nvCxnSpPr>
        <p:spPr>
          <a:xfrm>
            <a:off x="1206975" y="3067700"/>
            <a:ext cx="1991400" cy="520500"/>
          </a:xfrm>
          <a:prstGeom prst="straightConnector1">
            <a:avLst/>
          </a:prstGeom>
          <a:noFill/>
          <a:ln cap="flat" cmpd="sng" w="19050">
            <a:solidFill>
              <a:srgbClr val="EA9999"/>
            </a:solidFill>
            <a:prstDash val="dash"/>
            <a:round/>
            <a:headEnd len="med" w="med" type="none"/>
            <a:tailEnd len="med" w="med" type="none"/>
          </a:ln>
        </p:spPr>
      </p:cxnSp>
      <p:cxnSp>
        <p:nvCxnSpPr>
          <p:cNvPr id="3192" name="Google Shape;3192;p229"/>
          <p:cNvCxnSpPr/>
          <p:nvPr/>
        </p:nvCxnSpPr>
        <p:spPr>
          <a:xfrm flipH="1">
            <a:off x="4430550" y="3242775"/>
            <a:ext cx="492600" cy="1200"/>
          </a:xfrm>
          <a:prstGeom prst="straightConnector1">
            <a:avLst/>
          </a:prstGeom>
          <a:noFill/>
          <a:ln cap="flat" cmpd="sng" w="38100">
            <a:solidFill>
              <a:schemeClr val="dk2"/>
            </a:solidFill>
            <a:prstDash val="solid"/>
            <a:round/>
            <a:headEnd len="med" w="med" type="triangle"/>
            <a:tailEnd len="med" w="med" type="none"/>
          </a:ln>
        </p:spPr>
      </p:cxnSp>
      <p:graphicFrame>
        <p:nvGraphicFramePr>
          <p:cNvPr id="3193" name="Google Shape;3193;p229"/>
          <p:cNvGraphicFramePr/>
          <p:nvPr/>
        </p:nvGraphicFramePr>
        <p:xfrm>
          <a:off x="4937525" y="2739350"/>
          <a:ext cx="3000000" cy="3000000"/>
        </p:xfrm>
        <a:graphic>
          <a:graphicData uri="http://schemas.openxmlformats.org/drawingml/2006/table">
            <a:tbl>
              <a:tblPr>
                <a:noFill/>
                <a:tableStyleId>{D0065D98-05BB-46B3-81D8-F95FA9E1DD92}</a:tableStyleId>
              </a:tblPr>
              <a:tblGrid>
                <a:gridCol w="483000"/>
                <a:gridCol w="488050"/>
                <a:gridCol w="508050"/>
              </a:tblGrid>
              <a:tr h="363125">
                <a:tc>
                  <a:txBody>
                    <a:bodyPr/>
                    <a:lstStyle/>
                    <a:p>
                      <a:pPr indent="0" lvl="0" marL="0" rtl="0" algn="ctr">
                        <a:spcBef>
                          <a:spcPts val="0"/>
                        </a:spcBef>
                        <a:spcAft>
                          <a:spcPts val="0"/>
                        </a:spcAft>
                        <a:buNone/>
                      </a:pPr>
                      <a:r>
                        <a:rPr lang="en" sz="1200"/>
                        <a:t>0</a:t>
                      </a:r>
                      <a:r>
                        <a:rPr lang="en" sz="1200">
                          <a:solidFill>
                            <a:srgbClr val="222222"/>
                          </a:solidFill>
                          <a:highlight>
                            <a:srgbClr val="FFFFFF"/>
                          </a:highlight>
                        </a:rPr>
                        <a:t>×</a:t>
                      </a:r>
                      <a:r>
                        <a:rPr lang="en" sz="1200">
                          <a:solidFill>
                            <a:srgbClr val="990000"/>
                          </a:solidFill>
                          <a:highlight>
                            <a:srgbClr val="FFFFFF"/>
                          </a:highlight>
                        </a:rPr>
                        <a:t>0</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0</a:t>
                      </a:r>
                      <a:r>
                        <a:rPr lang="en" sz="1200">
                          <a:solidFill>
                            <a:srgbClr val="222222"/>
                          </a:solidFill>
                          <a:highlight>
                            <a:srgbClr val="FFFFFF"/>
                          </a:highlight>
                          <a:latin typeface="Roboto"/>
                          <a:ea typeface="Roboto"/>
                          <a:cs typeface="Roboto"/>
                          <a:sym typeface="Roboto"/>
                        </a:rPr>
                        <a:t>×</a:t>
                      </a:r>
                      <a:r>
                        <a:rPr lang="en" sz="1200">
                          <a:solidFill>
                            <a:srgbClr val="990000"/>
                          </a:solidFill>
                          <a:highlight>
                            <a:srgbClr val="FFFFFF"/>
                          </a:highlight>
                          <a:latin typeface="Roboto"/>
                          <a:ea typeface="Roboto"/>
                          <a:cs typeface="Roboto"/>
                          <a:sym typeface="Roboto"/>
                        </a:rPr>
                        <a:t>0</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0</a:t>
                      </a:r>
                      <a:r>
                        <a:rPr lang="en" sz="1200">
                          <a:solidFill>
                            <a:srgbClr val="222222"/>
                          </a:solidFill>
                          <a:highlight>
                            <a:srgbClr val="FFFFFF"/>
                          </a:highlight>
                          <a:latin typeface="Roboto"/>
                          <a:ea typeface="Roboto"/>
                          <a:cs typeface="Roboto"/>
                          <a:sym typeface="Roboto"/>
                        </a:rPr>
                        <a:t>×</a:t>
                      </a:r>
                      <a:r>
                        <a:rPr lang="en" sz="1200">
                          <a:solidFill>
                            <a:srgbClr val="990000"/>
                          </a:solidFill>
                          <a:highlight>
                            <a:srgbClr val="FFFFFF"/>
                          </a:highlight>
                          <a:latin typeface="Roboto"/>
                          <a:ea typeface="Roboto"/>
                          <a:cs typeface="Roboto"/>
                          <a:sym typeface="Roboto"/>
                        </a:rPr>
                        <a:t>0</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sz="1200"/>
                        <a:t>0</a:t>
                      </a:r>
                      <a:r>
                        <a:rPr lang="en" sz="1200">
                          <a:solidFill>
                            <a:srgbClr val="222222"/>
                          </a:solidFill>
                          <a:highlight>
                            <a:srgbClr val="FFFFFF"/>
                          </a:highlight>
                          <a:latin typeface="Roboto"/>
                          <a:ea typeface="Roboto"/>
                          <a:cs typeface="Roboto"/>
                          <a:sym typeface="Roboto"/>
                        </a:rPr>
                        <a:t>×</a:t>
                      </a:r>
                      <a:r>
                        <a:rPr lang="en" sz="1200">
                          <a:solidFill>
                            <a:srgbClr val="990000"/>
                          </a:solidFill>
                          <a:highlight>
                            <a:srgbClr val="FFFFFF"/>
                          </a:highlight>
                          <a:latin typeface="Roboto"/>
                          <a:ea typeface="Roboto"/>
                          <a:cs typeface="Roboto"/>
                          <a:sym typeface="Roboto"/>
                        </a:rPr>
                        <a:t>0</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1</a:t>
                      </a:r>
                      <a:r>
                        <a:rPr lang="en" sz="1200">
                          <a:solidFill>
                            <a:srgbClr val="222222"/>
                          </a:solidFill>
                          <a:highlight>
                            <a:srgbClr val="FFFFFF"/>
                          </a:highlight>
                          <a:latin typeface="Roboto"/>
                          <a:ea typeface="Roboto"/>
                          <a:cs typeface="Roboto"/>
                          <a:sym typeface="Roboto"/>
                        </a:rPr>
                        <a:t>×</a:t>
                      </a:r>
                      <a:r>
                        <a:rPr lang="en" sz="1200">
                          <a:solidFill>
                            <a:srgbClr val="990000"/>
                          </a:solidFill>
                        </a:rPr>
                        <a:t>-1</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1</a:t>
                      </a:r>
                      <a:r>
                        <a:rPr lang="en" sz="1200">
                          <a:solidFill>
                            <a:srgbClr val="222222"/>
                          </a:solidFill>
                          <a:highlight>
                            <a:srgbClr val="FFFFFF"/>
                          </a:highlight>
                          <a:latin typeface="Roboto"/>
                          <a:ea typeface="Roboto"/>
                          <a:cs typeface="Roboto"/>
                          <a:sym typeface="Roboto"/>
                        </a:rPr>
                        <a:t>×</a:t>
                      </a:r>
                      <a:r>
                        <a:rPr lang="en" sz="1200">
                          <a:solidFill>
                            <a:srgbClr val="990000"/>
                          </a:solidFill>
                        </a:rPr>
                        <a:t>1</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sz="1200"/>
                        <a:t>0</a:t>
                      </a:r>
                      <a:r>
                        <a:rPr lang="en" sz="1200">
                          <a:solidFill>
                            <a:srgbClr val="222222"/>
                          </a:solidFill>
                          <a:highlight>
                            <a:srgbClr val="FFFFFF"/>
                          </a:highlight>
                          <a:latin typeface="Roboto"/>
                          <a:ea typeface="Roboto"/>
                          <a:cs typeface="Roboto"/>
                          <a:sym typeface="Roboto"/>
                        </a:rPr>
                        <a:t>×</a:t>
                      </a:r>
                      <a:r>
                        <a:rPr lang="en" sz="1200">
                          <a:solidFill>
                            <a:srgbClr val="990000"/>
                          </a:solidFill>
                          <a:highlight>
                            <a:srgbClr val="FFFFFF"/>
                          </a:highlight>
                          <a:latin typeface="Roboto"/>
                          <a:ea typeface="Roboto"/>
                          <a:cs typeface="Roboto"/>
                          <a:sym typeface="Roboto"/>
                        </a:rPr>
                        <a:t>0</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1</a:t>
                      </a:r>
                      <a:r>
                        <a:rPr lang="en" sz="1200">
                          <a:solidFill>
                            <a:srgbClr val="222222"/>
                          </a:solidFill>
                          <a:highlight>
                            <a:srgbClr val="FFFFFF"/>
                          </a:highlight>
                          <a:latin typeface="Roboto"/>
                          <a:ea typeface="Roboto"/>
                          <a:cs typeface="Roboto"/>
                          <a:sym typeface="Roboto"/>
                        </a:rPr>
                        <a:t>×</a:t>
                      </a:r>
                      <a:r>
                        <a:rPr lang="en" sz="1200">
                          <a:solidFill>
                            <a:srgbClr val="990000"/>
                          </a:solidFill>
                        </a:rPr>
                        <a:t>1</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t>1</a:t>
                      </a:r>
                      <a:r>
                        <a:rPr lang="en" sz="1200">
                          <a:solidFill>
                            <a:srgbClr val="222222"/>
                          </a:solidFill>
                          <a:highlight>
                            <a:srgbClr val="FFFFFF"/>
                          </a:highlight>
                          <a:latin typeface="Roboto"/>
                          <a:ea typeface="Roboto"/>
                          <a:cs typeface="Roboto"/>
                          <a:sym typeface="Roboto"/>
                        </a:rPr>
                        <a:t>×</a:t>
                      </a:r>
                      <a:r>
                        <a:rPr lang="en" sz="1200">
                          <a:solidFill>
                            <a:srgbClr val="990000"/>
                          </a:solidFill>
                        </a:rPr>
                        <a:t>-1</a:t>
                      </a:r>
                      <a:endParaRPr sz="1200">
                        <a:solidFill>
                          <a:srgbClr val="990000"/>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cxnSp>
        <p:nvCxnSpPr>
          <p:cNvPr id="3194" name="Google Shape;3194;p229"/>
          <p:cNvCxnSpPr/>
          <p:nvPr/>
        </p:nvCxnSpPr>
        <p:spPr>
          <a:xfrm flipH="1">
            <a:off x="6464725" y="3242775"/>
            <a:ext cx="492600" cy="1200"/>
          </a:xfrm>
          <a:prstGeom prst="straightConnector1">
            <a:avLst/>
          </a:prstGeom>
          <a:noFill/>
          <a:ln cap="flat" cmpd="sng" w="38100">
            <a:solidFill>
              <a:schemeClr val="dk2"/>
            </a:solidFill>
            <a:prstDash val="solid"/>
            <a:round/>
            <a:headEnd len="med" w="med" type="triangle"/>
            <a:tailEnd len="med" w="med" type="none"/>
          </a:ln>
        </p:spPr>
      </p:cxnSp>
      <p:graphicFrame>
        <p:nvGraphicFramePr>
          <p:cNvPr id="3195" name="Google Shape;3195;p229"/>
          <p:cNvGraphicFramePr/>
          <p:nvPr/>
        </p:nvGraphicFramePr>
        <p:xfrm>
          <a:off x="7005425" y="2711625"/>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3196" name="Google Shape;3196;p229"/>
          <p:cNvSpPr txBox="1"/>
          <p:nvPr/>
        </p:nvSpPr>
        <p:spPr>
          <a:xfrm>
            <a:off x="4988600" y="4034075"/>
            <a:ext cx="13122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a:ea typeface="Montserrat"/>
                <a:cs typeface="Montserrat"/>
                <a:sym typeface="Montserrat"/>
              </a:rPr>
              <a:t>Multiply by filter weights</a:t>
            </a:r>
            <a:endParaRPr sz="1200">
              <a:latin typeface="Montserrat"/>
              <a:ea typeface="Montserrat"/>
              <a:cs typeface="Montserrat"/>
              <a:sym typeface="Montserrat"/>
            </a:endParaRPr>
          </a:p>
        </p:txBody>
      </p:sp>
      <p:sp>
        <p:nvSpPr>
          <p:cNvPr id="3197" name="Google Shape;3197;p229"/>
          <p:cNvSpPr txBox="1"/>
          <p:nvPr/>
        </p:nvSpPr>
        <p:spPr>
          <a:xfrm>
            <a:off x="6923600" y="4096325"/>
            <a:ext cx="13122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a:ea typeface="Montserrat"/>
                <a:cs typeface="Montserrat"/>
                <a:sym typeface="Montserrat"/>
              </a:rPr>
              <a:t>Sum the Result</a:t>
            </a:r>
            <a:endParaRPr sz="1200">
              <a:latin typeface="Montserrat"/>
              <a:ea typeface="Montserrat"/>
              <a:cs typeface="Montserrat"/>
              <a:sym typeface="Montserrat"/>
            </a:endParaRPr>
          </a:p>
        </p:txBody>
      </p:sp>
      <p:sp>
        <p:nvSpPr>
          <p:cNvPr id="3198" name="Google Shape;3198;p229"/>
          <p:cNvSpPr txBox="1"/>
          <p:nvPr/>
        </p:nvSpPr>
        <p:spPr>
          <a:xfrm>
            <a:off x="8649300" y="2980425"/>
            <a:ext cx="4557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latin typeface="Montserrat"/>
                <a:ea typeface="Montserrat"/>
                <a:cs typeface="Montserrat"/>
                <a:sym typeface="Montserrat"/>
              </a:rPr>
              <a:t>0</a:t>
            </a:r>
            <a:endParaRPr sz="2500">
              <a:latin typeface="Montserrat"/>
              <a:ea typeface="Montserrat"/>
              <a:cs typeface="Montserrat"/>
              <a:sym typeface="Montserrat"/>
            </a:endParaRPr>
          </a:p>
        </p:txBody>
      </p:sp>
      <p:cxnSp>
        <p:nvCxnSpPr>
          <p:cNvPr id="3199" name="Google Shape;3199;p229"/>
          <p:cNvCxnSpPr/>
          <p:nvPr/>
        </p:nvCxnSpPr>
        <p:spPr>
          <a:xfrm flipH="1">
            <a:off x="8189725" y="3242775"/>
            <a:ext cx="492600" cy="1200"/>
          </a:xfrm>
          <a:prstGeom prst="straightConnector1">
            <a:avLst/>
          </a:prstGeom>
          <a:noFill/>
          <a:ln cap="flat" cmpd="sng" w="38100">
            <a:solidFill>
              <a:schemeClr val="dk2"/>
            </a:solidFill>
            <a:prstDash val="solid"/>
            <a:round/>
            <a:headEnd len="med" w="med" type="triangle"/>
            <a:tailEnd len="med" w="med" type="none"/>
          </a:ln>
        </p:spPr>
      </p:cxnSp>
    </p:spTree>
  </p:cSld>
  <p:clrMapOvr>
    <a:masterClrMapping/>
  </p:clrMapOvr>
</p:sld>
</file>

<file path=ppt/slides/slide2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3" name="Shape 3203"/>
        <p:cNvGrpSpPr/>
        <p:nvPr/>
      </p:nvGrpSpPr>
      <p:grpSpPr>
        <a:xfrm>
          <a:off x="0" y="0"/>
          <a:ext cx="0" cy="0"/>
          <a:chOff x="0" y="0"/>
          <a:chExt cx="0" cy="0"/>
        </a:xfrm>
      </p:grpSpPr>
      <p:sp>
        <p:nvSpPr>
          <p:cNvPr id="3204" name="Google Shape;3204;p2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205" name="Google Shape;3205;p230"/>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Stride Distance of 1 Example</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206" name="Google Shape;3206;p2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207" name="Google Shape;3207;p2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3208" name="Google Shape;3208;p230"/>
          <p:cNvGraphicFramePr/>
          <p:nvPr/>
        </p:nvGraphicFramePr>
        <p:xfrm>
          <a:off x="893550" y="1891500"/>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bl>
          </a:graphicData>
        </a:graphic>
      </p:graphicFrame>
      <p:sp>
        <p:nvSpPr>
          <p:cNvPr id="3209" name="Google Shape;3209;p230"/>
          <p:cNvSpPr/>
          <p:nvPr/>
        </p:nvSpPr>
        <p:spPr>
          <a:xfrm>
            <a:off x="1277100" y="1896500"/>
            <a:ext cx="1148700" cy="1177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10" name="Google Shape;3210;p230"/>
          <p:cNvCxnSpPr/>
          <p:nvPr/>
        </p:nvCxnSpPr>
        <p:spPr>
          <a:xfrm>
            <a:off x="2403975" y="1891500"/>
            <a:ext cx="3170100" cy="831300"/>
          </a:xfrm>
          <a:prstGeom prst="straightConnector1">
            <a:avLst/>
          </a:prstGeom>
          <a:noFill/>
          <a:ln cap="flat" cmpd="sng" w="19050">
            <a:solidFill>
              <a:srgbClr val="EA9999"/>
            </a:solidFill>
            <a:prstDash val="dash"/>
            <a:round/>
            <a:headEnd len="med" w="med" type="none"/>
            <a:tailEnd len="med" w="med" type="none"/>
          </a:ln>
        </p:spPr>
      </p:cxnSp>
      <p:graphicFrame>
        <p:nvGraphicFramePr>
          <p:cNvPr id="3211" name="Google Shape;3211;p230"/>
          <p:cNvGraphicFramePr/>
          <p:nvPr/>
        </p:nvGraphicFramePr>
        <p:xfrm>
          <a:off x="4419000" y="2717625"/>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bl>
          </a:graphicData>
        </a:graphic>
      </p:graphicFrame>
      <p:sp>
        <p:nvSpPr>
          <p:cNvPr id="3212" name="Google Shape;3212;p230"/>
          <p:cNvSpPr txBox="1"/>
          <p:nvPr/>
        </p:nvSpPr>
        <p:spPr>
          <a:xfrm>
            <a:off x="4372225" y="3989000"/>
            <a:ext cx="13122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a:ea typeface="Montserrat"/>
                <a:cs typeface="Montserrat"/>
                <a:sym typeface="Montserrat"/>
              </a:rPr>
              <a:t>3 by 3 Filter  </a:t>
            </a:r>
            <a:endParaRPr sz="1200">
              <a:latin typeface="Montserrat"/>
              <a:ea typeface="Montserrat"/>
              <a:cs typeface="Montserrat"/>
              <a:sym typeface="Montserrat"/>
            </a:endParaRPr>
          </a:p>
        </p:txBody>
      </p:sp>
      <p:cxnSp>
        <p:nvCxnSpPr>
          <p:cNvPr id="3213" name="Google Shape;3213;p230"/>
          <p:cNvCxnSpPr/>
          <p:nvPr/>
        </p:nvCxnSpPr>
        <p:spPr>
          <a:xfrm>
            <a:off x="1274175" y="1891500"/>
            <a:ext cx="3143100" cy="836400"/>
          </a:xfrm>
          <a:prstGeom prst="straightConnector1">
            <a:avLst/>
          </a:prstGeom>
          <a:noFill/>
          <a:ln cap="flat" cmpd="sng" w="19050">
            <a:solidFill>
              <a:srgbClr val="EA9999"/>
            </a:solidFill>
            <a:prstDash val="dash"/>
            <a:round/>
            <a:headEnd len="med" w="med" type="none"/>
            <a:tailEnd len="med" w="med" type="none"/>
          </a:ln>
        </p:spPr>
      </p:cxnSp>
      <p:cxnSp>
        <p:nvCxnSpPr>
          <p:cNvPr id="3214" name="Google Shape;3214;p230"/>
          <p:cNvCxnSpPr/>
          <p:nvPr/>
        </p:nvCxnSpPr>
        <p:spPr>
          <a:xfrm>
            <a:off x="1301375" y="3073700"/>
            <a:ext cx="3115800" cy="826200"/>
          </a:xfrm>
          <a:prstGeom prst="straightConnector1">
            <a:avLst/>
          </a:prstGeom>
          <a:noFill/>
          <a:ln cap="flat" cmpd="sng" w="19050">
            <a:solidFill>
              <a:srgbClr val="EA9999"/>
            </a:solidFill>
            <a:prstDash val="dash"/>
            <a:round/>
            <a:headEnd len="med" w="med" type="none"/>
            <a:tailEnd len="med" w="med" type="none"/>
          </a:ln>
        </p:spPr>
      </p:cxnSp>
      <p:cxnSp>
        <p:nvCxnSpPr>
          <p:cNvPr id="3215" name="Google Shape;3215;p230"/>
          <p:cNvCxnSpPr/>
          <p:nvPr/>
        </p:nvCxnSpPr>
        <p:spPr>
          <a:xfrm>
            <a:off x="2425800" y="3073700"/>
            <a:ext cx="1991400" cy="520500"/>
          </a:xfrm>
          <a:prstGeom prst="straightConnector1">
            <a:avLst/>
          </a:prstGeom>
          <a:noFill/>
          <a:ln cap="flat" cmpd="sng" w="19050">
            <a:solidFill>
              <a:srgbClr val="EA9999"/>
            </a:solidFill>
            <a:prstDash val="dash"/>
            <a:round/>
            <a:headEnd len="med" w="med" type="none"/>
            <a:tailEnd len="med" w="med" type="none"/>
          </a:ln>
        </p:spPr>
      </p:cxnSp>
      <p:cxnSp>
        <p:nvCxnSpPr>
          <p:cNvPr id="3216" name="Google Shape;3216;p230"/>
          <p:cNvCxnSpPr/>
          <p:nvPr/>
        </p:nvCxnSpPr>
        <p:spPr>
          <a:xfrm>
            <a:off x="891475" y="1800350"/>
            <a:ext cx="375600" cy="0"/>
          </a:xfrm>
          <a:prstGeom prst="straightConnector1">
            <a:avLst/>
          </a:prstGeom>
          <a:noFill/>
          <a:ln cap="flat" cmpd="sng" w="19050">
            <a:solidFill>
              <a:srgbClr val="FF0000"/>
            </a:solidFill>
            <a:prstDash val="solid"/>
            <a:round/>
            <a:headEnd len="med" w="med" type="none"/>
            <a:tailEnd len="med" w="med" type="triangle"/>
          </a:ln>
        </p:spPr>
      </p:cxnSp>
    </p:spTree>
  </p:cSld>
  <p:clrMapOvr>
    <a:masterClrMapping/>
  </p:clrMapOvr>
</p:sld>
</file>

<file path=ppt/slides/slide2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0" name="Shape 3220"/>
        <p:cNvGrpSpPr/>
        <p:nvPr/>
      </p:nvGrpSpPr>
      <p:grpSpPr>
        <a:xfrm>
          <a:off x="0" y="0"/>
          <a:ext cx="0" cy="0"/>
          <a:chOff x="0" y="0"/>
          <a:chExt cx="0" cy="0"/>
        </a:xfrm>
      </p:grpSpPr>
      <p:sp>
        <p:nvSpPr>
          <p:cNvPr id="3221" name="Google Shape;3221;p2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222" name="Google Shape;3222;p231"/>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Stride Distance of 2 Example</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223" name="Google Shape;3223;p2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224" name="Google Shape;3224;p2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3225" name="Google Shape;3225;p231"/>
          <p:cNvGraphicFramePr/>
          <p:nvPr/>
        </p:nvGraphicFramePr>
        <p:xfrm>
          <a:off x="893550" y="1891500"/>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bl>
          </a:graphicData>
        </a:graphic>
      </p:graphicFrame>
      <p:sp>
        <p:nvSpPr>
          <p:cNvPr id="3226" name="Google Shape;3226;p231"/>
          <p:cNvSpPr/>
          <p:nvPr/>
        </p:nvSpPr>
        <p:spPr>
          <a:xfrm>
            <a:off x="1652700" y="1896500"/>
            <a:ext cx="1148700" cy="1177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27" name="Google Shape;3227;p231"/>
          <p:cNvCxnSpPr/>
          <p:nvPr/>
        </p:nvCxnSpPr>
        <p:spPr>
          <a:xfrm>
            <a:off x="2779575" y="1891500"/>
            <a:ext cx="3170100" cy="831300"/>
          </a:xfrm>
          <a:prstGeom prst="straightConnector1">
            <a:avLst/>
          </a:prstGeom>
          <a:noFill/>
          <a:ln cap="flat" cmpd="sng" w="19050">
            <a:solidFill>
              <a:srgbClr val="EA9999"/>
            </a:solidFill>
            <a:prstDash val="dash"/>
            <a:round/>
            <a:headEnd len="med" w="med" type="none"/>
            <a:tailEnd len="med" w="med" type="none"/>
          </a:ln>
        </p:spPr>
      </p:cxnSp>
      <p:graphicFrame>
        <p:nvGraphicFramePr>
          <p:cNvPr id="3228" name="Google Shape;3228;p231"/>
          <p:cNvGraphicFramePr/>
          <p:nvPr/>
        </p:nvGraphicFramePr>
        <p:xfrm>
          <a:off x="4794600" y="2717625"/>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r h="363125">
                <a:tc>
                  <a:txBody>
                    <a:bodyPr/>
                    <a:lstStyle/>
                    <a:p>
                      <a:pPr indent="0" lvl="0" marL="0" rtl="0" algn="ctr">
                        <a:spcBef>
                          <a:spcPts val="0"/>
                        </a:spcBef>
                        <a:spcAft>
                          <a:spcPts val="0"/>
                        </a:spcAft>
                        <a:buNone/>
                      </a:pPr>
                      <a:r>
                        <a:rPr lang="en"/>
                        <a:t>0</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c>
                  <a:txBody>
                    <a:bodyPr/>
                    <a:lstStyle/>
                    <a:p>
                      <a:pPr indent="0" lvl="0" marL="0" rtl="0" algn="ctr">
                        <a:spcBef>
                          <a:spcPts val="0"/>
                        </a:spcBef>
                        <a:spcAft>
                          <a:spcPts val="0"/>
                        </a:spcAft>
                        <a:buNone/>
                      </a:pPr>
                      <a:r>
                        <a:rPr lang="en"/>
                        <a:t>-1</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tcPr>
                </a:tc>
              </a:tr>
            </a:tbl>
          </a:graphicData>
        </a:graphic>
      </p:graphicFrame>
      <p:sp>
        <p:nvSpPr>
          <p:cNvPr id="3229" name="Google Shape;3229;p231"/>
          <p:cNvSpPr txBox="1"/>
          <p:nvPr/>
        </p:nvSpPr>
        <p:spPr>
          <a:xfrm>
            <a:off x="4712775" y="3940000"/>
            <a:ext cx="13122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a:ea typeface="Montserrat"/>
                <a:cs typeface="Montserrat"/>
                <a:sym typeface="Montserrat"/>
              </a:rPr>
              <a:t>3 by 3 Filter  </a:t>
            </a:r>
            <a:endParaRPr sz="1200">
              <a:latin typeface="Montserrat"/>
              <a:ea typeface="Montserrat"/>
              <a:cs typeface="Montserrat"/>
              <a:sym typeface="Montserrat"/>
            </a:endParaRPr>
          </a:p>
        </p:txBody>
      </p:sp>
      <p:cxnSp>
        <p:nvCxnSpPr>
          <p:cNvPr id="3230" name="Google Shape;3230;p231"/>
          <p:cNvCxnSpPr/>
          <p:nvPr/>
        </p:nvCxnSpPr>
        <p:spPr>
          <a:xfrm>
            <a:off x="1649775" y="1891500"/>
            <a:ext cx="3143100" cy="836400"/>
          </a:xfrm>
          <a:prstGeom prst="straightConnector1">
            <a:avLst/>
          </a:prstGeom>
          <a:noFill/>
          <a:ln cap="flat" cmpd="sng" w="19050">
            <a:solidFill>
              <a:srgbClr val="EA9999"/>
            </a:solidFill>
            <a:prstDash val="dash"/>
            <a:round/>
            <a:headEnd len="med" w="med" type="none"/>
            <a:tailEnd len="med" w="med" type="none"/>
          </a:ln>
        </p:spPr>
      </p:cxnSp>
      <p:cxnSp>
        <p:nvCxnSpPr>
          <p:cNvPr id="3231" name="Google Shape;3231;p231"/>
          <p:cNvCxnSpPr/>
          <p:nvPr/>
        </p:nvCxnSpPr>
        <p:spPr>
          <a:xfrm>
            <a:off x="1676975" y="3073700"/>
            <a:ext cx="3115800" cy="826200"/>
          </a:xfrm>
          <a:prstGeom prst="straightConnector1">
            <a:avLst/>
          </a:prstGeom>
          <a:noFill/>
          <a:ln cap="flat" cmpd="sng" w="19050">
            <a:solidFill>
              <a:srgbClr val="EA9999"/>
            </a:solidFill>
            <a:prstDash val="dash"/>
            <a:round/>
            <a:headEnd len="med" w="med" type="none"/>
            <a:tailEnd len="med" w="med" type="none"/>
          </a:ln>
        </p:spPr>
      </p:cxnSp>
      <p:cxnSp>
        <p:nvCxnSpPr>
          <p:cNvPr id="3232" name="Google Shape;3232;p231"/>
          <p:cNvCxnSpPr/>
          <p:nvPr/>
        </p:nvCxnSpPr>
        <p:spPr>
          <a:xfrm>
            <a:off x="2801400" y="3073700"/>
            <a:ext cx="1991400" cy="520500"/>
          </a:xfrm>
          <a:prstGeom prst="straightConnector1">
            <a:avLst/>
          </a:prstGeom>
          <a:noFill/>
          <a:ln cap="flat" cmpd="sng" w="19050">
            <a:solidFill>
              <a:srgbClr val="EA9999"/>
            </a:solidFill>
            <a:prstDash val="dash"/>
            <a:round/>
            <a:headEnd len="med" w="med" type="none"/>
            <a:tailEnd len="med" w="med" type="none"/>
          </a:ln>
        </p:spPr>
      </p:cxnSp>
      <p:cxnSp>
        <p:nvCxnSpPr>
          <p:cNvPr id="3233" name="Google Shape;3233;p231"/>
          <p:cNvCxnSpPr/>
          <p:nvPr/>
        </p:nvCxnSpPr>
        <p:spPr>
          <a:xfrm>
            <a:off x="891475" y="1800350"/>
            <a:ext cx="751200" cy="0"/>
          </a:xfrm>
          <a:prstGeom prst="straightConnector1">
            <a:avLst/>
          </a:prstGeom>
          <a:noFill/>
          <a:ln cap="flat" cmpd="sng" w="19050">
            <a:solidFill>
              <a:srgbClr val="FF0000"/>
            </a:solidFill>
            <a:prstDash val="solid"/>
            <a:round/>
            <a:headEnd len="med" w="med" type="none"/>
            <a:tailEnd len="med" w="med" type="triangle"/>
          </a:ln>
        </p:spPr>
      </p:cxnSp>
    </p:spTree>
  </p:cSld>
  <p:clrMapOvr>
    <a:masterClrMapping/>
  </p:clrMapOvr>
</p:sld>
</file>

<file path=ppt/slides/slide2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7" name="Shape 3237"/>
        <p:cNvGrpSpPr/>
        <p:nvPr/>
      </p:nvGrpSpPr>
      <p:grpSpPr>
        <a:xfrm>
          <a:off x="0" y="0"/>
          <a:ext cx="0" cy="0"/>
          <a:chOff x="0" y="0"/>
          <a:chExt cx="0" cy="0"/>
        </a:xfrm>
      </p:grpSpPr>
      <p:sp>
        <p:nvSpPr>
          <p:cNvPr id="3238" name="Google Shape;3238;p2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239" name="Google Shape;3239;p232"/>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Representation of Multiple Filters</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240" name="Google Shape;3240;p2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241" name="Google Shape;3241;p2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3242" name="Google Shape;3242;p232"/>
          <p:cNvGraphicFramePr/>
          <p:nvPr/>
        </p:nvGraphicFramePr>
        <p:xfrm>
          <a:off x="893550" y="1891500"/>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63125">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
                        <a:t>0</a:t>
                      </a:r>
                      <a:endParaRPr/>
                    </a:p>
                  </a:txBody>
                  <a:tcPr marT="91425" marB="91425" marR="91425" marL="91425">
                    <a:solidFill>
                      <a:srgbClr val="CCCCCC"/>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t>-1</a:t>
                      </a:r>
                      <a:endParaRPr/>
                    </a:p>
                  </a:txBody>
                  <a:tcPr marT="91425" marB="91425" marR="91425" marL="91425"/>
                </a:tc>
                <a:tc>
                  <a:txBody>
                    <a:bodyPr/>
                    <a:lstStyle/>
                    <a:p>
                      <a:pPr indent="0" lvl="0" marL="0" rtl="0" algn="ctr">
                        <a:spcBef>
                          <a:spcPts val="0"/>
                        </a:spcBef>
                        <a:spcAft>
                          <a:spcPts val="0"/>
                        </a:spcAft>
                        <a:buNone/>
                      </a:pPr>
                      <a:r>
                        <a:rPr lang="en">
                          <a:solidFill>
                            <a:srgbClr val="EFEFEF"/>
                          </a:solidFill>
                        </a:rPr>
                        <a:t>1</a:t>
                      </a:r>
                      <a:endParaRPr>
                        <a:solidFill>
                          <a:srgbClr val="EFEFEF"/>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solidFill>
                            <a:srgbClr val="F3F3F3"/>
                          </a:solidFill>
                        </a:rPr>
                        <a:t>1</a:t>
                      </a:r>
                      <a:endParaRPr>
                        <a:solidFill>
                          <a:srgbClr val="F3F3F3"/>
                        </a:solidFill>
                      </a:endParaRPr>
                    </a:p>
                  </a:txBody>
                  <a:tcPr marT="91425" marB="91425" marR="91425" marL="91425">
                    <a:solidFill>
                      <a:srgbClr val="434343"/>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r h="363125">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c>
                  <a:txBody>
                    <a:bodyPr/>
                    <a:lstStyle/>
                    <a:p>
                      <a:pPr indent="0" lvl="0" marL="0" rtl="0" algn="ctr">
                        <a:spcBef>
                          <a:spcPts val="0"/>
                        </a:spcBef>
                        <a:spcAft>
                          <a:spcPts val="0"/>
                        </a:spcAft>
                        <a:buNone/>
                      </a:pPr>
                      <a:r>
                        <a:rPr lang="en"/>
                        <a:t>0</a:t>
                      </a:r>
                      <a:endParaRPr/>
                    </a:p>
                  </a:txBody>
                  <a:tcPr marT="91425" marB="91425" marR="91425" marL="91425">
                    <a:solidFill>
                      <a:srgbClr val="D9D9D9"/>
                    </a:solidFill>
                  </a:tcPr>
                </a:tc>
              </a:tr>
            </a:tbl>
          </a:graphicData>
        </a:graphic>
      </p:graphicFrame>
      <p:graphicFrame>
        <p:nvGraphicFramePr>
          <p:cNvPr id="3243" name="Google Shape;3243;p232"/>
          <p:cNvGraphicFramePr/>
          <p:nvPr/>
        </p:nvGraphicFramePr>
        <p:xfrm>
          <a:off x="4719425" y="2077075"/>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bl>
          </a:graphicData>
        </a:graphic>
      </p:graphicFrame>
      <p:sp>
        <p:nvSpPr>
          <p:cNvPr id="3244" name="Google Shape;3244;p232"/>
          <p:cNvSpPr txBox="1"/>
          <p:nvPr/>
        </p:nvSpPr>
        <p:spPr>
          <a:xfrm>
            <a:off x="4497425" y="4571050"/>
            <a:ext cx="13122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Montserrat"/>
                <a:ea typeface="Montserrat"/>
                <a:cs typeface="Montserrat"/>
                <a:sym typeface="Montserrat"/>
              </a:rPr>
              <a:t>3 by 3 Convolution  </a:t>
            </a:r>
            <a:endParaRPr sz="1200">
              <a:latin typeface="Montserrat"/>
              <a:ea typeface="Montserrat"/>
              <a:cs typeface="Montserrat"/>
              <a:sym typeface="Montserrat"/>
            </a:endParaRPr>
          </a:p>
        </p:txBody>
      </p:sp>
      <p:cxnSp>
        <p:nvCxnSpPr>
          <p:cNvPr id="3245" name="Google Shape;3245;p232"/>
          <p:cNvCxnSpPr/>
          <p:nvPr/>
        </p:nvCxnSpPr>
        <p:spPr>
          <a:xfrm>
            <a:off x="3314825" y="2833325"/>
            <a:ext cx="751200" cy="0"/>
          </a:xfrm>
          <a:prstGeom prst="straightConnector1">
            <a:avLst/>
          </a:prstGeom>
          <a:noFill/>
          <a:ln cap="flat" cmpd="sng" w="38100">
            <a:solidFill>
              <a:srgbClr val="FF0000"/>
            </a:solidFill>
            <a:prstDash val="solid"/>
            <a:round/>
            <a:headEnd len="med" w="med" type="none"/>
            <a:tailEnd len="med" w="med" type="triangle"/>
          </a:ln>
        </p:spPr>
      </p:cxnSp>
      <p:graphicFrame>
        <p:nvGraphicFramePr>
          <p:cNvPr id="3246" name="Google Shape;3246;p232"/>
          <p:cNvGraphicFramePr/>
          <p:nvPr/>
        </p:nvGraphicFramePr>
        <p:xfrm>
          <a:off x="4497425" y="2364700"/>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bl>
          </a:graphicData>
        </a:graphic>
      </p:graphicFrame>
      <p:graphicFrame>
        <p:nvGraphicFramePr>
          <p:cNvPr id="3247" name="Google Shape;3247;p232"/>
          <p:cNvGraphicFramePr/>
          <p:nvPr/>
        </p:nvGraphicFramePr>
        <p:xfrm>
          <a:off x="4309275" y="2642325"/>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bl>
          </a:graphicData>
        </a:graphic>
      </p:graphicFrame>
      <p:graphicFrame>
        <p:nvGraphicFramePr>
          <p:cNvPr id="3248" name="Google Shape;3248;p232"/>
          <p:cNvGraphicFramePr/>
          <p:nvPr/>
        </p:nvGraphicFramePr>
        <p:xfrm>
          <a:off x="4066025" y="2955000"/>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bl>
          </a:graphicData>
        </a:graphic>
      </p:graphicFrame>
      <p:graphicFrame>
        <p:nvGraphicFramePr>
          <p:cNvPr id="3249" name="Google Shape;3249;p232"/>
          <p:cNvGraphicFramePr/>
          <p:nvPr/>
        </p:nvGraphicFramePr>
        <p:xfrm>
          <a:off x="3907925" y="3265700"/>
          <a:ext cx="3000000" cy="3000000"/>
        </p:xfrm>
        <a:graphic>
          <a:graphicData uri="http://schemas.openxmlformats.org/drawingml/2006/table">
            <a:tbl>
              <a:tblPr>
                <a:noFill/>
                <a:tableStyleId>{D0065D98-05BB-46B3-81D8-F95FA9E1DD92}</a:tableStyleId>
              </a:tblPr>
              <a:tblGrid>
                <a:gridCol w="382850"/>
                <a:gridCol w="382850"/>
                <a:gridCol w="382850"/>
              </a:tblGrid>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r h="363125">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a:p>
                  </a:txBody>
                  <a:tcPr marT="91425" marB="91425" marR="91425" marL="91425">
                    <a:lnL cap="flat" cmpd="sng" w="19050">
                      <a:solidFill>
                        <a:srgbClr val="E06666"/>
                      </a:solidFill>
                      <a:prstDash val="solid"/>
                      <a:round/>
                      <a:headEnd len="sm" w="sm" type="none"/>
                      <a:tailEnd len="sm" w="sm" type="none"/>
                    </a:lnL>
                    <a:lnR cap="flat" cmpd="sng" w="19050">
                      <a:solidFill>
                        <a:srgbClr val="E06666"/>
                      </a:solidFill>
                      <a:prstDash val="solid"/>
                      <a:round/>
                      <a:headEnd len="sm" w="sm" type="none"/>
                      <a:tailEnd len="sm" w="sm" type="none"/>
                    </a:lnR>
                    <a:lnT cap="flat" cmpd="sng" w="19050">
                      <a:solidFill>
                        <a:srgbClr val="E06666"/>
                      </a:solidFill>
                      <a:prstDash val="solid"/>
                      <a:round/>
                      <a:headEnd len="sm" w="sm" type="none"/>
                      <a:tailEnd len="sm" w="sm" type="none"/>
                    </a:lnT>
                    <a:lnB cap="flat" cmpd="sng" w="19050">
                      <a:solidFill>
                        <a:srgbClr val="E06666"/>
                      </a:solidFill>
                      <a:prstDash val="solid"/>
                      <a:round/>
                      <a:headEnd len="sm" w="sm" type="none"/>
                      <a:tailEnd len="sm" w="sm" type="none"/>
                    </a:lnB>
                    <a:solidFill>
                      <a:srgbClr val="F4CCCC"/>
                    </a:solidFill>
                  </a:tcPr>
                </a:tc>
              </a:tr>
            </a:tbl>
          </a:graphicData>
        </a:graphic>
      </p:graphicFrame>
    </p:spTree>
  </p:cSld>
  <p:clrMapOvr>
    <a:masterClrMapping/>
  </p:clrMapOvr>
</p:sld>
</file>

<file path=ppt/slides/slide2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3" name="Shape 3253"/>
        <p:cNvGrpSpPr/>
        <p:nvPr/>
      </p:nvGrpSpPr>
      <p:grpSpPr>
        <a:xfrm>
          <a:off x="0" y="0"/>
          <a:ext cx="0" cy="0"/>
          <a:chOff x="0" y="0"/>
          <a:chExt cx="0" cy="0"/>
        </a:xfrm>
      </p:grpSpPr>
      <p:sp>
        <p:nvSpPr>
          <p:cNvPr id="3254" name="Google Shape;3254;p2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255" name="Google Shape;3255;p2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At the original CNN diagram</a:t>
            </a:r>
            <a:endParaRPr sz="3000">
              <a:solidFill>
                <a:srgbClr val="434343"/>
              </a:solidFill>
              <a:latin typeface="Montserrat"/>
              <a:ea typeface="Montserrat"/>
              <a:cs typeface="Montserrat"/>
              <a:sym typeface="Montserrat"/>
            </a:endParaRPr>
          </a:p>
        </p:txBody>
      </p:sp>
      <p:pic>
        <p:nvPicPr>
          <p:cNvPr descr="watermark.jpg" id="3256" name="Google Shape;3256;p2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id="3257" name="Google Shape;3257;p233"/>
          <p:cNvPicPr preferRelativeResize="0"/>
          <p:nvPr/>
        </p:nvPicPr>
        <p:blipFill>
          <a:blip r:embed="rId4">
            <a:alphaModFix/>
          </a:blip>
          <a:stretch>
            <a:fillRect/>
          </a:stretch>
        </p:blipFill>
        <p:spPr>
          <a:xfrm>
            <a:off x="573806" y="2205975"/>
            <a:ext cx="7996395" cy="29124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pic>
        <p:nvPicPr>
          <p:cNvPr descr="watermark.jpg" id="354" name="Google Shape;354;p4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55" name="Google Shape;355;p45"/>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356" name="Google Shape;356;p4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357" name="Google Shape;357;p45"/>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Machine Learning Process</a:t>
            </a:r>
            <a:endParaRPr sz="3000">
              <a:solidFill>
                <a:srgbClr val="2A3990"/>
              </a:solidFill>
              <a:latin typeface="Roboto"/>
              <a:ea typeface="Roboto"/>
              <a:cs typeface="Roboto"/>
              <a:sym typeface="Roboto"/>
            </a:endParaRPr>
          </a:p>
        </p:txBody>
      </p:sp>
      <p:sp>
        <p:nvSpPr>
          <p:cNvPr id="358" name="Google Shape;358;p45"/>
          <p:cNvSpPr/>
          <p:nvPr/>
        </p:nvSpPr>
        <p:spPr>
          <a:xfrm>
            <a:off x="18512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5"/>
          <p:cNvSpPr/>
          <p:nvPr/>
        </p:nvSpPr>
        <p:spPr>
          <a:xfrm>
            <a:off x="1948450"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5"/>
          <p:cNvSpPr/>
          <p:nvPr/>
        </p:nvSpPr>
        <p:spPr>
          <a:xfrm>
            <a:off x="381397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5"/>
          <p:cNvSpPr/>
          <p:nvPr/>
        </p:nvSpPr>
        <p:spPr>
          <a:xfrm>
            <a:off x="5628400"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5"/>
          <p:cNvSpPr/>
          <p:nvPr/>
        </p:nvSpPr>
        <p:spPr>
          <a:xfrm>
            <a:off x="7442825" y="2707875"/>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5"/>
          <p:cNvSpPr/>
          <p:nvPr/>
        </p:nvSpPr>
        <p:spPr>
          <a:xfrm>
            <a:off x="3813975" y="1562850"/>
            <a:ext cx="1340400" cy="907800"/>
          </a:xfrm>
          <a:prstGeom prst="roundRect">
            <a:avLst>
              <a:gd fmla="val 16667" name="adj"/>
            </a:avLst>
          </a:prstGeom>
          <a:solidFill>
            <a:srgbClr val="20124D"/>
          </a:solidFill>
          <a:ln cap="flat" cmpd="sng" w="9525">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4" name="Google Shape;364;p45"/>
          <p:cNvCxnSpPr>
            <a:stCxn id="358" idx="3"/>
            <a:endCxn id="359" idx="1"/>
          </p:cNvCxnSpPr>
          <p:nvPr/>
        </p:nvCxnSpPr>
        <p:spPr>
          <a:xfrm>
            <a:off x="1525525" y="3161775"/>
            <a:ext cx="423000" cy="0"/>
          </a:xfrm>
          <a:prstGeom prst="straightConnector1">
            <a:avLst/>
          </a:prstGeom>
          <a:noFill/>
          <a:ln cap="flat" cmpd="sng" w="38100">
            <a:solidFill>
              <a:schemeClr val="dk2"/>
            </a:solidFill>
            <a:prstDash val="solid"/>
            <a:round/>
            <a:headEnd len="med" w="med" type="none"/>
            <a:tailEnd len="med" w="med" type="triangle"/>
          </a:ln>
        </p:spPr>
      </p:cxnSp>
      <p:cxnSp>
        <p:nvCxnSpPr>
          <p:cNvPr id="365" name="Google Shape;365;p45"/>
          <p:cNvCxnSpPr>
            <a:endCxn id="360" idx="1"/>
          </p:cNvCxnSpPr>
          <p:nvPr/>
        </p:nvCxnSpPr>
        <p:spPr>
          <a:xfrm>
            <a:off x="3288975" y="3161775"/>
            <a:ext cx="525000" cy="0"/>
          </a:xfrm>
          <a:prstGeom prst="straightConnector1">
            <a:avLst/>
          </a:prstGeom>
          <a:noFill/>
          <a:ln cap="flat" cmpd="sng" w="38100">
            <a:solidFill>
              <a:schemeClr val="dk2"/>
            </a:solidFill>
            <a:prstDash val="solid"/>
            <a:round/>
            <a:headEnd len="med" w="med" type="none"/>
            <a:tailEnd len="med" w="med" type="triangle"/>
          </a:ln>
        </p:spPr>
      </p:cxnSp>
      <p:cxnSp>
        <p:nvCxnSpPr>
          <p:cNvPr id="366" name="Google Shape;366;p45"/>
          <p:cNvCxnSpPr>
            <a:endCxn id="361" idx="1"/>
          </p:cNvCxnSpPr>
          <p:nvPr/>
        </p:nvCxnSpPr>
        <p:spPr>
          <a:xfrm>
            <a:off x="5154400" y="3161775"/>
            <a:ext cx="474000" cy="0"/>
          </a:xfrm>
          <a:prstGeom prst="straightConnector1">
            <a:avLst/>
          </a:prstGeom>
          <a:noFill/>
          <a:ln cap="flat" cmpd="sng" w="38100">
            <a:solidFill>
              <a:schemeClr val="dk2"/>
            </a:solidFill>
            <a:prstDash val="solid"/>
            <a:round/>
            <a:headEnd len="med" w="med" type="none"/>
            <a:tailEnd len="med" w="med" type="triangle"/>
          </a:ln>
        </p:spPr>
      </p:cxnSp>
      <p:cxnSp>
        <p:nvCxnSpPr>
          <p:cNvPr id="367" name="Google Shape;367;p45"/>
          <p:cNvCxnSpPr>
            <a:endCxn id="362" idx="1"/>
          </p:cNvCxnSpPr>
          <p:nvPr/>
        </p:nvCxnSpPr>
        <p:spPr>
          <a:xfrm>
            <a:off x="6968825" y="3161775"/>
            <a:ext cx="474000" cy="0"/>
          </a:xfrm>
          <a:prstGeom prst="straightConnector1">
            <a:avLst/>
          </a:prstGeom>
          <a:noFill/>
          <a:ln cap="flat" cmpd="sng" w="38100">
            <a:solidFill>
              <a:schemeClr val="dk2"/>
            </a:solidFill>
            <a:prstDash val="solid"/>
            <a:round/>
            <a:headEnd len="med" w="med" type="none"/>
            <a:tailEnd len="med" w="med" type="triangle"/>
          </a:ln>
        </p:spPr>
      </p:cxnSp>
      <p:cxnSp>
        <p:nvCxnSpPr>
          <p:cNvPr id="368" name="Google Shape;368;p45"/>
          <p:cNvCxnSpPr>
            <a:stCxn id="361" idx="2"/>
            <a:endCxn id="360" idx="2"/>
          </p:cNvCxnSpPr>
          <p:nvPr/>
        </p:nvCxnSpPr>
        <p:spPr>
          <a:xfrm rot="5400000">
            <a:off x="5391100" y="2708775"/>
            <a:ext cx="600" cy="1814400"/>
          </a:xfrm>
          <a:prstGeom prst="curvedConnector3">
            <a:avLst>
              <a:gd fmla="val 39687500" name="adj1"/>
            </a:avLst>
          </a:prstGeom>
          <a:noFill/>
          <a:ln cap="flat" cmpd="sng" w="38100">
            <a:solidFill>
              <a:schemeClr val="dk2"/>
            </a:solidFill>
            <a:prstDash val="solid"/>
            <a:round/>
            <a:headEnd len="med" w="med" type="none"/>
            <a:tailEnd len="med" w="med" type="triangle"/>
          </a:ln>
        </p:spPr>
      </p:cxnSp>
      <p:cxnSp>
        <p:nvCxnSpPr>
          <p:cNvPr id="369" name="Google Shape;369;p45"/>
          <p:cNvCxnSpPr>
            <a:stCxn id="359" idx="0"/>
            <a:endCxn id="363" idx="1"/>
          </p:cNvCxnSpPr>
          <p:nvPr/>
        </p:nvCxnSpPr>
        <p:spPr>
          <a:xfrm rot="-5400000">
            <a:off x="2870650" y="1764675"/>
            <a:ext cx="691200" cy="1195200"/>
          </a:xfrm>
          <a:prstGeom prst="curvedConnector2">
            <a:avLst/>
          </a:prstGeom>
          <a:noFill/>
          <a:ln cap="flat" cmpd="sng" w="38100">
            <a:solidFill>
              <a:schemeClr val="dk2"/>
            </a:solidFill>
            <a:prstDash val="solid"/>
            <a:round/>
            <a:headEnd len="med" w="med" type="none"/>
            <a:tailEnd len="med" w="med" type="triangle"/>
          </a:ln>
        </p:spPr>
      </p:cxnSp>
      <p:cxnSp>
        <p:nvCxnSpPr>
          <p:cNvPr id="370" name="Google Shape;370;p45"/>
          <p:cNvCxnSpPr>
            <a:stCxn id="363" idx="3"/>
            <a:endCxn id="361" idx="0"/>
          </p:cNvCxnSpPr>
          <p:nvPr/>
        </p:nvCxnSpPr>
        <p:spPr>
          <a:xfrm>
            <a:off x="5154375" y="2016750"/>
            <a:ext cx="1144200" cy="691200"/>
          </a:xfrm>
          <a:prstGeom prst="curvedConnector2">
            <a:avLst/>
          </a:prstGeom>
          <a:noFill/>
          <a:ln cap="flat" cmpd="sng" w="38100">
            <a:solidFill>
              <a:schemeClr val="dk2"/>
            </a:solidFill>
            <a:prstDash val="solid"/>
            <a:round/>
            <a:headEnd len="med" w="med" type="none"/>
            <a:tailEnd len="med" w="med" type="triangle"/>
          </a:ln>
        </p:spPr>
      </p:cxnSp>
      <p:sp>
        <p:nvSpPr>
          <p:cNvPr id="371" name="Google Shape;371;p45"/>
          <p:cNvSpPr txBox="1"/>
          <p:nvPr/>
        </p:nvSpPr>
        <p:spPr>
          <a:xfrm>
            <a:off x="185125"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Acquisition </a:t>
            </a:r>
            <a:endParaRPr sz="1800">
              <a:solidFill>
                <a:srgbClr val="FFFFFF"/>
              </a:solidFill>
              <a:latin typeface="Roboto"/>
              <a:ea typeface="Roboto"/>
              <a:cs typeface="Roboto"/>
              <a:sym typeface="Roboto"/>
            </a:endParaRPr>
          </a:p>
        </p:txBody>
      </p:sp>
      <p:sp>
        <p:nvSpPr>
          <p:cNvPr id="372" name="Google Shape;372;p45"/>
          <p:cNvSpPr txBox="1"/>
          <p:nvPr/>
        </p:nvSpPr>
        <p:spPr>
          <a:xfrm>
            <a:off x="1948450" y="2800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Cleaning</a:t>
            </a:r>
            <a:endParaRPr sz="1800">
              <a:solidFill>
                <a:srgbClr val="FFFFFF"/>
              </a:solidFill>
              <a:latin typeface="Roboto"/>
              <a:ea typeface="Roboto"/>
              <a:cs typeface="Roboto"/>
              <a:sym typeface="Roboto"/>
            </a:endParaRPr>
          </a:p>
        </p:txBody>
      </p:sp>
      <p:sp>
        <p:nvSpPr>
          <p:cNvPr id="373" name="Google Shape;373;p45"/>
          <p:cNvSpPr txBox="1"/>
          <p:nvPr/>
        </p:nvSpPr>
        <p:spPr>
          <a:xfrm>
            <a:off x="3813975" y="1636650"/>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Test</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Data</a:t>
            </a:r>
            <a:endParaRPr sz="1800">
              <a:solidFill>
                <a:srgbClr val="FFFFFF"/>
              </a:solidFill>
              <a:latin typeface="Roboto"/>
              <a:ea typeface="Roboto"/>
              <a:cs typeface="Roboto"/>
              <a:sym typeface="Roboto"/>
            </a:endParaRPr>
          </a:p>
        </p:txBody>
      </p:sp>
      <p:sp>
        <p:nvSpPr>
          <p:cNvPr id="374" name="Google Shape;374;p45"/>
          <p:cNvSpPr txBox="1"/>
          <p:nvPr/>
        </p:nvSpPr>
        <p:spPr>
          <a:xfrm>
            <a:off x="3813975" y="2631663"/>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Model</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Training &amp;</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Building</a:t>
            </a:r>
            <a:endParaRPr sz="1800">
              <a:solidFill>
                <a:srgbClr val="FFFFFF"/>
              </a:solidFill>
              <a:latin typeface="Roboto"/>
              <a:ea typeface="Roboto"/>
              <a:cs typeface="Roboto"/>
              <a:sym typeface="Roboto"/>
            </a:endParaRPr>
          </a:p>
        </p:txBody>
      </p:sp>
      <p:sp>
        <p:nvSpPr>
          <p:cNvPr id="375" name="Google Shape;375;p45"/>
          <p:cNvSpPr txBox="1"/>
          <p:nvPr/>
        </p:nvSpPr>
        <p:spPr>
          <a:xfrm>
            <a:off x="5628400" y="2781713"/>
            <a:ext cx="13404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Model</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Testing</a:t>
            </a:r>
            <a:endParaRPr sz="1800">
              <a:solidFill>
                <a:srgbClr val="FFFFFF"/>
              </a:solidFill>
              <a:latin typeface="Roboto"/>
              <a:ea typeface="Roboto"/>
              <a:cs typeface="Roboto"/>
              <a:sym typeface="Roboto"/>
            </a:endParaRPr>
          </a:p>
        </p:txBody>
      </p:sp>
      <p:sp>
        <p:nvSpPr>
          <p:cNvPr id="376" name="Google Shape;376;p45"/>
          <p:cNvSpPr txBox="1"/>
          <p:nvPr/>
        </p:nvSpPr>
        <p:spPr>
          <a:xfrm>
            <a:off x="7398275" y="2800650"/>
            <a:ext cx="14295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Model </a:t>
            </a:r>
            <a:endParaRPr sz="1800">
              <a:solidFill>
                <a:srgbClr val="FFFFFF"/>
              </a:solidFill>
              <a:latin typeface="Roboto"/>
              <a:ea typeface="Roboto"/>
              <a:cs typeface="Roboto"/>
              <a:sym typeface="Roboto"/>
            </a:endParaRPr>
          </a:p>
          <a:p>
            <a:pPr indent="0" lvl="0" marL="0" rtl="0" algn="ctr">
              <a:spcBef>
                <a:spcPts val="0"/>
              </a:spcBef>
              <a:spcAft>
                <a:spcPts val="0"/>
              </a:spcAft>
              <a:buNone/>
            </a:pPr>
            <a:r>
              <a:rPr lang="en" sz="1800">
                <a:solidFill>
                  <a:srgbClr val="FFFFFF"/>
                </a:solidFill>
                <a:latin typeface="Roboto"/>
                <a:ea typeface="Roboto"/>
                <a:cs typeface="Roboto"/>
                <a:sym typeface="Roboto"/>
              </a:rPr>
              <a:t>Deployment</a:t>
            </a:r>
            <a:endParaRPr sz="1800">
              <a:solidFill>
                <a:srgbClr val="FFFFFF"/>
              </a:solidFill>
              <a:latin typeface="Roboto"/>
              <a:ea typeface="Roboto"/>
              <a:cs typeface="Roboto"/>
              <a:sym typeface="Roboto"/>
            </a:endParaRPr>
          </a:p>
        </p:txBody>
      </p:sp>
    </p:spTree>
  </p:cSld>
  <p:clrMapOvr>
    <a:masterClrMapping/>
  </p:clrMapOvr>
</p:sld>
</file>

<file path=ppt/slides/slide2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1" name="Shape 3261"/>
        <p:cNvGrpSpPr/>
        <p:nvPr/>
      </p:nvGrpSpPr>
      <p:grpSpPr>
        <a:xfrm>
          <a:off x="0" y="0"/>
          <a:ext cx="0" cy="0"/>
          <a:chOff x="0" y="0"/>
          <a:chExt cx="0" cy="0"/>
        </a:xfrm>
      </p:grpSpPr>
      <p:sp>
        <p:nvSpPr>
          <p:cNvPr id="3262" name="Google Shape;3262;p2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263" name="Google Shape;3263;p2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Exactly what we saw here:</a:t>
            </a:r>
            <a:endParaRPr sz="3000">
              <a:solidFill>
                <a:srgbClr val="434343"/>
              </a:solidFill>
              <a:latin typeface="Montserrat"/>
              <a:ea typeface="Montserrat"/>
              <a:cs typeface="Montserrat"/>
              <a:sym typeface="Montserrat"/>
            </a:endParaRPr>
          </a:p>
        </p:txBody>
      </p:sp>
      <p:pic>
        <p:nvPicPr>
          <p:cNvPr descr="watermark.jpg" id="3264" name="Google Shape;3264;p2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id="3265" name="Google Shape;3265;p234"/>
          <p:cNvPicPr preferRelativeResize="0"/>
          <p:nvPr/>
        </p:nvPicPr>
        <p:blipFill>
          <a:blip r:embed="rId4">
            <a:alphaModFix/>
          </a:blip>
          <a:stretch>
            <a:fillRect/>
          </a:stretch>
        </p:blipFill>
        <p:spPr>
          <a:xfrm>
            <a:off x="573806" y="2205975"/>
            <a:ext cx="7996395" cy="2912475"/>
          </a:xfrm>
          <a:prstGeom prst="rect">
            <a:avLst/>
          </a:prstGeom>
          <a:noFill/>
          <a:ln>
            <a:noFill/>
          </a:ln>
        </p:spPr>
      </p:pic>
      <p:sp>
        <p:nvSpPr>
          <p:cNvPr id="3266" name="Google Shape;3266;p234"/>
          <p:cNvSpPr/>
          <p:nvPr/>
        </p:nvSpPr>
        <p:spPr>
          <a:xfrm>
            <a:off x="1327200" y="3057425"/>
            <a:ext cx="2093700" cy="1682700"/>
          </a:xfrm>
          <a:prstGeom prst="ellipse">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34"/>
          <p:cNvSpPr/>
          <p:nvPr/>
        </p:nvSpPr>
        <p:spPr>
          <a:xfrm rot="2910181">
            <a:off x="3291428" y="3187542"/>
            <a:ext cx="2874669" cy="949362"/>
          </a:xfrm>
          <a:prstGeom prst="ellipse">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1" name="Shape 3271"/>
        <p:cNvGrpSpPr/>
        <p:nvPr/>
      </p:nvGrpSpPr>
      <p:grpSpPr>
        <a:xfrm>
          <a:off x="0" y="0"/>
          <a:ext cx="0" cy="0"/>
          <a:chOff x="0" y="0"/>
          <a:chExt cx="0" cy="0"/>
        </a:xfrm>
      </p:grpSpPr>
      <p:sp>
        <p:nvSpPr>
          <p:cNvPr id="3272" name="Google Shape;3272;p2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273" name="Google Shape;3273;p235"/>
          <p:cNvSpPr txBox="1"/>
          <p:nvPr>
            <p:ph idx="1" type="body"/>
          </p:nvPr>
        </p:nvSpPr>
        <p:spPr>
          <a:xfrm>
            <a:off x="0" y="1152475"/>
            <a:ext cx="91440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Now it is time to discuss subsampling (pooling)</a:t>
            </a:r>
            <a:endParaRPr sz="3000">
              <a:solidFill>
                <a:srgbClr val="434343"/>
              </a:solidFill>
              <a:latin typeface="Montserrat"/>
              <a:ea typeface="Montserrat"/>
              <a:cs typeface="Montserrat"/>
              <a:sym typeface="Montserrat"/>
            </a:endParaRPr>
          </a:p>
        </p:txBody>
      </p:sp>
      <p:pic>
        <p:nvPicPr>
          <p:cNvPr descr="watermark.jpg" id="3274" name="Google Shape;3274;p2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id="3275" name="Google Shape;3275;p235"/>
          <p:cNvPicPr preferRelativeResize="0"/>
          <p:nvPr/>
        </p:nvPicPr>
        <p:blipFill>
          <a:blip r:embed="rId4">
            <a:alphaModFix/>
          </a:blip>
          <a:stretch>
            <a:fillRect/>
          </a:stretch>
        </p:blipFill>
        <p:spPr>
          <a:xfrm>
            <a:off x="573806" y="2205975"/>
            <a:ext cx="7996395" cy="2912475"/>
          </a:xfrm>
          <a:prstGeom prst="rect">
            <a:avLst/>
          </a:prstGeom>
          <a:noFill/>
          <a:ln>
            <a:noFill/>
          </a:ln>
        </p:spPr>
      </p:pic>
    </p:spTree>
  </p:cSld>
  <p:clrMapOvr>
    <a:masterClrMapping/>
  </p:clrMapOvr>
</p:sld>
</file>

<file path=ppt/slides/slide2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9" name="Shape 3279"/>
        <p:cNvGrpSpPr/>
        <p:nvPr/>
      </p:nvGrpSpPr>
      <p:grpSpPr>
        <a:xfrm>
          <a:off x="0" y="0"/>
          <a:ext cx="0" cy="0"/>
          <a:chOff x="0" y="0"/>
          <a:chExt cx="0" cy="0"/>
        </a:xfrm>
      </p:grpSpPr>
      <p:sp>
        <p:nvSpPr>
          <p:cNvPr id="3280" name="Google Shape;3280;p236"/>
          <p:cNvSpPr txBox="1"/>
          <p:nvPr>
            <p:ph type="ctrTitle"/>
          </p:nvPr>
        </p:nvSpPr>
        <p:spPr>
          <a:xfrm>
            <a:off x="311708" y="157412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Convolutional</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 Neural Networks</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Part Two</a:t>
            </a:r>
            <a:endParaRPr b="1">
              <a:latin typeface="Montserrat"/>
              <a:ea typeface="Montserrat"/>
              <a:cs typeface="Montserrat"/>
              <a:sym typeface="Montserrat"/>
            </a:endParaRPr>
          </a:p>
        </p:txBody>
      </p:sp>
      <p:pic>
        <p:nvPicPr>
          <p:cNvPr descr="watermark.jpg" id="3281" name="Google Shape;3281;p2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282" name="Google Shape;3282;p23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6" name="Shape 3286"/>
        <p:cNvGrpSpPr/>
        <p:nvPr/>
      </p:nvGrpSpPr>
      <p:grpSpPr>
        <a:xfrm>
          <a:off x="0" y="0"/>
          <a:ext cx="0" cy="0"/>
          <a:chOff x="0" y="0"/>
          <a:chExt cx="0" cy="0"/>
        </a:xfrm>
      </p:grpSpPr>
      <p:sp>
        <p:nvSpPr>
          <p:cNvPr id="3287" name="Google Shape;3287;p2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288" name="Google Shape;3288;p2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Now that we understand convolutional layers, let’s discuss </a:t>
            </a:r>
            <a:r>
              <a:rPr b="1" lang="en" sz="3000">
                <a:solidFill>
                  <a:srgbClr val="434343"/>
                </a:solidFill>
                <a:latin typeface="Montserrat"/>
                <a:ea typeface="Montserrat"/>
                <a:cs typeface="Montserrat"/>
                <a:sym typeface="Montserrat"/>
              </a:rPr>
              <a:t>pooling layers.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Pooling layers will subsample the input image, which reduces the memory use and computer load as well as reducing the number of parameters.</a:t>
            </a:r>
            <a:endParaRPr sz="3000">
              <a:solidFill>
                <a:srgbClr val="434343"/>
              </a:solidFill>
              <a:latin typeface="Montserrat"/>
              <a:ea typeface="Montserrat"/>
              <a:cs typeface="Montserrat"/>
              <a:sym typeface="Montserrat"/>
            </a:endParaRPr>
          </a:p>
        </p:txBody>
      </p:sp>
      <p:pic>
        <p:nvPicPr>
          <p:cNvPr descr="watermark.jpg" id="3289" name="Google Shape;3289;p2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290" name="Google Shape;3290;p23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4" name="Shape 3294"/>
        <p:cNvGrpSpPr/>
        <p:nvPr/>
      </p:nvGrpSpPr>
      <p:grpSpPr>
        <a:xfrm>
          <a:off x="0" y="0"/>
          <a:ext cx="0" cy="0"/>
          <a:chOff x="0" y="0"/>
          <a:chExt cx="0" cy="0"/>
        </a:xfrm>
      </p:grpSpPr>
      <p:sp>
        <p:nvSpPr>
          <p:cNvPr id="3295" name="Google Shape;3295;p23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296" name="Google Shape;3296;p2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imagine a layer of pixels in our input image:</a:t>
            </a:r>
            <a:endParaRPr sz="3000">
              <a:solidFill>
                <a:srgbClr val="434343"/>
              </a:solidFill>
              <a:latin typeface="Montserrat"/>
              <a:ea typeface="Montserrat"/>
              <a:cs typeface="Montserrat"/>
              <a:sym typeface="Montserrat"/>
            </a:endParaRPr>
          </a:p>
        </p:txBody>
      </p:sp>
      <p:pic>
        <p:nvPicPr>
          <p:cNvPr descr="watermark.jpg" id="3297" name="Google Shape;3297;p2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298" name="Google Shape;3298;p23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3299" name="Google Shape;3299;p238"/>
          <p:cNvGraphicFramePr/>
          <p:nvPr/>
        </p:nvGraphicFramePr>
        <p:xfrm>
          <a:off x="3592300" y="2277080"/>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78150">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78150">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bl>
          </a:graphicData>
        </a:graphic>
      </p:graphicFrame>
    </p:spTree>
  </p:cSld>
  <p:clrMapOvr>
    <a:masterClrMapping/>
  </p:clrMapOvr>
</p:sld>
</file>

<file path=ppt/slides/slide2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3" name="Shape 3303"/>
        <p:cNvGrpSpPr/>
        <p:nvPr/>
      </p:nvGrpSpPr>
      <p:grpSpPr>
        <a:xfrm>
          <a:off x="0" y="0"/>
          <a:ext cx="0" cy="0"/>
          <a:chOff x="0" y="0"/>
          <a:chExt cx="0" cy="0"/>
        </a:xfrm>
      </p:grpSpPr>
      <p:sp>
        <p:nvSpPr>
          <p:cNvPr id="3304" name="Google Shape;3304;p23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305" name="Google Shape;3305;p239"/>
          <p:cNvSpPr txBox="1"/>
          <p:nvPr>
            <p:ph idx="1" type="body"/>
          </p:nvPr>
        </p:nvSpPr>
        <p:spPr>
          <a:xfrm>
            <a:off x="311700" y="1152475"/>
            <a:ext cx="8520600" cy="11022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For our MNIST digits set, each pixel had a value representing “darkness”</a:t>
            </a:r>
            <a:endParaRPr sz="3000">
              <a:solidFill>
                <a:srgbClr val="434343"/>
              </a:solidFill>
              <a:latin typeface="Montserrat"/>
              <a:ea typeface="Montserrat"/>
              <a:cs typeface="Montserrat"/>
              <a:sym typeface="Montserrat"/>
            </a:endParaRPr>
          </a:p>
        </p:txBody>
      </p:sp>
      <p:pic>
        <p:nvPicPr>
          <p:cNvPr descr="watermark.jpg" id="3306" name="Google Shape;3306;p2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07" name="Google Shape;3307;p23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3308" name="Google Shape;3308;p239"/>
          <p:cNvGraphicFramePr/>
          <p:nvPr/>
        </p:nvGraphicFramePr>
        <p:xfrm>
          <a:off x="3592300" y="2277080"/>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78150">
                <a:tc>
                  <a:txBody>
                    <a:bodyPr/>
                    <a:lstStyle/>
                    <a:p>
                      <a:pPr indent="0" lvl="0" marL="0" rtl="0" algn="ctr">
                        <a:spcBef>
                          <a:spcPts val="0"/>
                        </a:spcBef>
                        <a:spcAft>
                          <a:spcPts val="0"/>
                        </a:spcAft>
                        <a:buNone/>
                      </a:pPr>
                      <a:r>
                        <a:rPr b="1" lang="en" sz="1600"/>
                        <a:t>0</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t>.2</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Clr>
                          <a:schemeClr val="dk1"/>
                        </a:buClr>
                        <a:buSzPts val="1100"/>
                        <a:buFont typeface="Arial"/>
                        <a:buNone/>
                      </a:pPr>
                      <a:r>
                        <a:rPr b="1" lang="en" sz="1600">
                          <a:solidFill>
                            <a:schemeClr val="dk1"/>
                          </a:solidFill>
                        </a:rPr>
                        <a:t>0</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75575">
                <a:tc>
                  <a:txBody>
                    <a:bodyPr/>
                    <a:lstStyle/>
                    <a:p>
                      <a:pPr indent="0" lvl="0" marL="0" rtl="0" algn="ctr">
                        <a:spcBef>
                          <a:spcPts val="0"/>
                        </a:spcBef>
                        <a:spcAft>
                          <a:spcPts val="0"/>
                        </a:spcAft>
                        <a:buNone/>
                      </a:pPr>
                      <a:r>
                        <a:rPr b="1" lang="en" sz="1600"/>
                        <a:t>.4</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t>.3</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Clr>
                          <a:schemeClr val="dk1"/>
                        </a:buClr>
                        <a:buSzPts val="1100"/>
                        <a:buFont typeface="Arial"/>
                        <a:buNone/>
                      </a:pPr>
                      <a:r>
                        <a:rPr b="1" lang="en" sz="1600">
                          <a:solidFill>
                            <a:schemeClr val="dk1"/>
                          </a:solidFill>
                        </a:rPr>
                        <a:t>0</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78150">
                <a:tc>
                  <a:txBody>
                    <a:bodyPr/>
                    <a:lstStyle/>
                    <a:p>
                      <a:pPr indent="0" lvl="0" marL="0" rtl="0" algn="l">
                        <a:spcBef>
                          <a:spcPts val="0"/>
                        </a:spcBef>
                        <a:spcAft>
                          <a:spcPts val="0"/>
                        </a:spcAft>
                        <a:buClr>
                          <a:srgbClr val="000000"/>
                        </a:buClr>
                        <a:buSzPts val="1100"/>
                        <a:buFont typeface="Arial"/>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Clr>
                          <a:srgbClr val="000000"/>
                        </a:buClr>
                        <a:buSzPts val="1100"/>
                        <a:buFont typeface="Arial"/>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bl>
          </a:graphicData>
        </a:graphic>
      </p:graphicFrame>
    </p:spTree>
  </p:cSld>
  <p:clrMapOvr>
    <a:masterClrMapping/>
  </p:clrMapOvr>
</p:sld>
</file>

<file path=ppt/slides/slide2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2" name="Shape 3312"/>
        <p:cNvGrpSpPr/>
        <p:nvPr/>
      </p:nvGrpSpPr>
      <p:grpSpPr>
        <a:xfrm>
          <a:off x="0" y="0"/>
          <a:ext cx="0" cy="0"/>
          <a:chOff x="0" y="0"/>
          <a:chExt cx="0" cy="0"/>
        </a:xfrm>
      </p:grpSpPr>
      <p:sp>
        <p:nvSpPr>
          <p:cNvPr id="3313" name="Google Shape;3313;p24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314" name="Google Shape;3314;p240"/>
          <p:cNvSpPr txBox="1"/>
          <p:nvPr>
            <p:ph idx="1" type="body"/>
          </p:nvPr>
        </p:nvSpPr>
        <p:spPr>
          <a:xfrm>
            <a:off x="311700" y="1152475"/>
            <a:ext cx="8520600" cy="11022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create a 2 by 2 pool of pixels and evaluate the maximum value.</a:t>
            </a:r>
            <a:endParaRPr sz="3000">
              <a:solidFill>
                <a:srgbClr val="434343"/>
              </a:solidFill>
              <a:latin typeface="Montserrat"/>
              <a:ea typeface="Montserrat"/>
              <a:cs typeface="Montserrat"/>
              <a:sym typeface="Montserrat"/>
            </a:endParaRPr>
          </a:p>
        </p:txBody>
      </p:sp>
      <p:pic>
        <p:nvPicPr>
          <p:cNvPr descr="watermark.jpg" id="3315" name="Google Shape;3315;p2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16" name="Google Shape;3316;p24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3317" name="Google Shape;3317;p240"/>
          <p:cNvGraphicFramePr/>
          <p:nvPr/>
        </p:nvGraphicFramePr>
        <p:xfrm>
          <a:off x="3592300" y="2277080"/>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78150">
                <a:tc>
                  <a:txBody>
                    <a:bodyPr/>
                    <a:lstStyle/>
                    <a:p>
                      <a:pPr indent="0" lvl="0" marL="0" rtl="0" algn="ctr">
                        <a:spcBef>
                          <a:spcPts val="0"/>
                        </a:spcBef>
                        <a:spcAft>
                          <a:spcPts val="0"/>
                        </a:spcAft>
                        <a:buNone/>
                      </a:pPr>
                      <a:r>
                        <a:rPr b="1" lang="en" sz="1600"/>
                        <a:t>0</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t>.2</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solidFill>
                            <a:schemeClr val="dk1"/>
                          </a:solidFill>
                        </a:rPr>
                        <a:t>0</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ctr">
                        <a:spcBef>
                          <a:spcPts val="0"/>
                        </a:spcBef>
                        <a:spcAft>
                          <a:spcPts val="0"/>
                        </a:spcAft>
                        <a:buNone/>
                      </a:pPr>
                      <a:r>
                        <a:rPr b="1" lang="en" sz="1600"/>
                        <a:t>.4</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t>.3</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solidFill>
                            <a:schemeClr val="dk1"/>
                          </a:solidFill>
                        </a:rPr>
                        <a:t>0</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78150">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bl>
          </a:graphicData>
        </a:graphic>
      </p:graphicFrame>
      <p:sp>
        <p:nvSpPr>
          <p:cNvPr id="3318" name="Google Shape;3318;p240"/>
          <p:cNvSpPr/>
          <p:nvPr/>
        </p:nvSpPr>
        <p:spPr>
          <a:xfrm>
            <a:off x="3600475" y="2274500"/>
            <a:ext cx="759000" cy="859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2" name="Shape 3322"/>
        <p:cNvGrpSpPr/>
        <p:nvPr/>
      </p:nvGrpSpPr>
      <p:grpSpPr>
        <a:xfrm>
          <a:off x="0" y="0"/>
          <a:ext cx="0" cy="0"/>
          <a:chOff x="0" y="0"/>
          <a:chExt cx="0" cy="0"/>
        </a:xfrm>
      </p:grpSpPr>
      <p:sp>
        <p:nvSpPr>
          <p:cNvPr id="3323" name="Google Shape;3323;p24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324" name="Google Shape;3324;p241"/>
          <p:cNvSpPr txBox="1"/>
          <p:nvPr>
            <p:ph idx="1" type="body"/>
          </p:nvPr>
        </p:nvSpPr>
        <p:spPr>
          <a:xfrm>
            <a:off x="311700" y="1152475"/>
            <a:ext cx="8520600" cy="11022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Only the max value makes it to the next layer.</a:t>
            </a:r>
            <a:endParaRPr sz="3000">
              <a:solidFill>
                <a:srgbClr val="434343"/>
              </a:solidFill>
              <a:latin typeface="Montserrat"/>
              <a:ea typeface="Montserrat"/>
              <a:cs typeface="Montserrat"/>
              <a:sym typeface="Montserrat"/>
            </a:endParaRPr>
          </a:p>
        </p:txBody>
      </p:sp>
      <p:pic>
        <p:nvPicPr>
          <p:cNvPr descr="watermark.jpg" id="3325" name="Google Shape;3325;p24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326" name="Google Shape;3326;p241"/>
          <p:cNvGraphicFramePr/>
          <p:nvPr/>
        </p:nvGraphicFramePr>
        <p:xfrm>
          <a:off x="436275" y="2294055"/>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78150">
                <a:tc>
                  <a:txBody>
                    <a:bodyPr/>
                    <a:lstStyle/>
                    <a:p>
                      <a:pPr indent="0" lvl="0" marL="0" rtl="0" algn="ctr">
                        <a:spcBef>
                          <a:spcPts val="0"/>
                        </a:spcBef>
                        <a:spcAft>
                          <a:spcPts val="0"/>
                        </a:spcAft>
                        <a:buNone/>
                      </a:pPr>
                      <a:r>
                        <a:rPr b="1" lang="en" sz="1600"/>
                        <a:t>0</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t>.2</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solidFill>
                            <a:schemeClr val="dk1"/>
                          </a:solidFill>
                        </a:rPr>
                        <a:t>0</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ctr">
                        <a:spcBef>
                          <a:spcPts val="0"/>
                        </a:spcBef>
                        <a:spcAft>
                          <a:spcPts val="0"/>
                        </a:spcAft>
                        <a:buNone/>
                      </a:pPr>
                      <a:r>
                        <a:rPr b="1" lang="en" sz="1600"/>
                        <a:t>.4</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t>.3</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solidFill>
                            <a:schemeClr val="dk1"/>
                          </a:solidFill>
                        </a:rPr>
                        <a:t>0</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78150">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bl>
          </a:graphicData>
        </a:graphic>
      </p:graphicFrame>
      <p:sp>
        <p:nvSpPr>
          <p:cNvPr id="3327" name="Google Shape;3327;p241"/>
          <p:cNvSpPr/>
          <p:nvPr/>
        </p:nvSpPr>
        <p:spPr>
          <a:xfrm>
            <a:off x="444450" y="2291475"/>
            <a:ext cx="759000" cy="859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328" name="Google Shape;3328;p241"/>
          <p:cNvGraphicFramePr/>
          <p:nvPr/>
        </p:nvGraphicFramePr>
        <p:xfrm>
          <a:off x="4525500" y="2796188"/>
          <a:ext cx="3000000" cy="3000000"/>
        </p:xfrm>
        <a:graphic>
          <a:graphicData uri="http://schemas.openxmlformats.org/drawingml/2006/table">
            <a:tbl>
              <a:tblPr>
                <a:noFill/>
                <a:tableStyleId>{D0065D98-05BB-46B3-81D8-F95FA9E1DD92}</a:tableStyleId>
              </a:tblPr>
              <a:tblGrid>
                <a:gridCol w="557000"/>
                <a:gridCol w="557000"/>
                <a:gridCol w="557000"/>
              </a:tblGrid>
              <a:tr h="449250">
                <a:tc>
                  <a:txBody>
                    <a:bodyPr/>
                    <a:lstStyle/>
                    <a:p>
                      <a:pPr indent="0" lvl="0" marL="0" rtl="0" algn="ctr">
                        <a:spcBef>
                          <a:spcPts val="0"/>
                        </a:spcBef>
                        <a:spcAft>
                          <a:spcPts val="0"/>
                        </a:spcAft>
                        <a:buNone/>
                      </a:pPr>
                      <a:r>
                        <a:rPr b="1" lang="en" sz="1800"/>
                        <a:t>0.4</a:t>
                      </a:r>
                      <a:endParaRPr b="1" sz="18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r>
              <a:tr h="499200">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r>
              <a:tr h="499200">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r>
            </a:tbl>
          </a:graphicData>
        </a:graphic>
      </p:graphicFrame>
      <p:sp>
        <p:nvSpPr>
          <p:cNvPr id="3329" name="Google Shape;3329;p241"/>
          <p:cNvSpPr/>
          <p:nvPr/>
        </p:nvSpPr>
        <p:spPr>
          <a:xfrm>
            <a:off x="4525500" y="2796200"/>
            <a:ext cx="548100" cy="4671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30" name="Google Shape;3330;p241"/>
          <p:cNvCxnSpPr/>
          <p:nvPr/>
        </p:nvCxnSpPr>
        <p:spPr>
          <a:xfrm>
            <a:off x="1203500" y="2294475"/>
            <a:ext cx="3320700" cy="494400"/>
          </a:xfrm>
          <a:prstGeom prst="straightConnector1">
            <a:avLst/>
          </a:prstGeom>
          <a:noFill/>
          <a:ln cap="flat" cmpd="sng" w="19050">
            <a:solidFill>
              <a:srgbClr val="FF0000"/>
            </a:solidFill>
            <a:prstDash val="solid"/>
            <a:round/>
            <a:headEnd len="med" w="med" type="none"/>
            <a:tailEnd len="med" w="med" type="none"/>
          </a:ln>
        </p:spPr>
      </p:cxnSp>
      <p:cxnSp>
        <p:nvCxnSpPr>
          <p:cNvPr id="3331" name="Google Shape;3331;p241"/>
          <p:cNvCxnSpPr/>
          <p:nvPr/>
        </p:nvCxnSpPr>
        <p:spPr>
          <a:xfrm>
            <a:off x="1223475" y="3143425"/>
            <a:ext cx="3305700" cy="114900"/>
          </a:xfrm>
          <a:prstGeom prst="straightConnector1">
            <a:avLst/>
          </a:prstGeom>
          <a:noFill/>
          <a:ln cap="flat" cmpd="sng" w="19050">
            <a:solidFill>
              <a:srgbClr val="FF0000"/>
            </a:solidFill>
            <a:prstDash val="solid"/>
            <a:round/>
            <a:headEnd len="med" w="med" type="none"/>
            <a:tailEnd len="med" w="med" type="none"/>
          </a:ln>
        </p:spPr>
      </p:cxnSp>
    </p:spTree>
  </p:cSld>
  <p:clrMapOvr>
    <a:masterClrMapping/>
  </p:clrMapOvr>
</p:sld>
</file>

<file path=ppt/slides/slide2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5" name="Shape 3335"/>
        <p:cNvGrpSpPr/>
        <p:nvPr/>
      </p:nvGrpSpPr>
      <p:grpSpPr>
        <a:xfrm>
          <a:off x="0" y="0"/>
          <a:ext cx="0" cy="0"/>
          <a:chOff x="0" y="0"/>
          <a:chExt cx="0" cy="0"/>
        </a:xfrm>
      </p:grpSpPr>
      <p:sp>
        <p:nvSpPr>
          <p:cNvPr id="3336" name="Google Shape;3336;p24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337" name="Google Shape;3337;p242"/>
          <p:cNvSpPr txBox="1"/>
          <p:nvPr>
            <p:ph idx="1" type="body"/>
          </p:nvPr>
        </p:nvSpPr>
        <p:spPr>
          <a:xfrm>
            <a:off x="311700" y="1152475"/>
            <a:ext cx="8520600" cy="11022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then move over by a “stride”, in this case, our stride is two.</a:t>
            </a:r>
            <a:endParaRPr sz="3000">
              <a:solidFill>
                <a:srgbClr val="434343"/>
              </a:solidFill>
              <a:latin typeface="Montserrat"/>
              <a:ea typeface="Montserrat"/>
              <a:cs typeface="Montserrat"/>
              <a:sym typeface="Montserrat"/>
            </a:endParaRPr>
          </a:p>
        </p:txBody>
      </p:sp>
      <p:pic>
        <p:nvPicPr>
          <p:cNvPr descr="watermark.jpg" id="3338" name="Google Shape;3338;p24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339" name="Google Shape;3339;p242"/>
          <p:cNvGraphicFramePr/>
          <p:nvPr/>
        </p:nvGraphicFramePr>
        <p:xfrm>
          <a:off x="436275" y="2294055"/>
          <a:ext cx="3000000" cy="3000000"/>
        </p:xfrm>
        <a:graphic>
          <a:graphicData uri="http://schemas.openxmlformats.org/drawingml/2006/table">
            <a:tbl>
              <a:tblPr>
                <a:noFill/>
                <a:tableStyleId>{D0065D98-05BB-46B3-81D8-F95FA9E1DD92}</a:tableStyleId>
              </a:tblPr>
              <a:tblGrid>
                <a:gridCol w="382850"/>
                <a:gridCol w="382850"/>
                <a:gridCol w="382850"/>
                <a:gridCol w="382850"/>
                <a:gridCol w="382850"/>
                <a:gridCol w="382850"/>
              </a:tblGrid>
              <a:tr h="378150">
                <a:tc>
                  <a:txBody>
                    <a:bodyPr/>
                    <a:lstStyle/>
                    <a:p>
                      <a:pPr indent="0" lvl="0" marL="0" rtl="0" algn="ctr">
                        <a:spcBef>
                          <a:spcPts val="0"/>
                        </a:spcBef>
                        <a:spcAft>
                          <a:spcPts val="0"/>
                        </a:spcAft>
                        <a:buNone/>
                      </a:pPr>
                      <a:r>
                        <a:rPr b="1" lang="en" sz="1600"/>
                        <a:t>0</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t>.2</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solidFill>
                            <a:schemeClr val="dk1"/>
                          </a:solidFill>
                        </a:rPr>
                        <a:t>0</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ctr">
                        <a:spcBef>
                          <a:spcPts val="0"/>
                        </a:spcBef>
                        <a:spcAft>
                          <a:spcPts val="0"/>
                        </a:spcAft>
                        <a:buNone/>
                      </a:pPr>
                      <a:r>
                        <a:rPr b="1" lang="en" sz="1600"/>
                        <a:t>.4</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t>.3</a:t>
                      </a:r>
                      <a:endParaRPr b="1" sz="16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b="1" lang="en" sz="1600">
                          <a:solidFill>
                            <a:schemeClr val="dk1"/>
                          </a:solidFill>
                        </a:rPr>
                        <a:t>0</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78150">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a:t>...</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r h="344225">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F3F3F3"/>
                    </a:solidFill>
                  </a:tcPr>
                </a:tc>
              </a:tr>
            </a:tbl>
          </a:graphicData>
        </a:graphic>
      </p:graphicFrame>
      <p:sp>
        <p:nvSpPr>
          <p:cNvPr id="3340" name="Google Shape;3340;p242"/>
          <p:cNvSpPr/>
          <p:nvPr/>
        </p:nvSpPr>
        <p:spPr>
          <a:xfrm>
            <a:off x="444450" y="2291475"/>
            <a:ext cx="759000" cy="8595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341" name="Google Shape;3341;p242"/>
          <p:cNvGraphicFramePr/>
          <p:nvPr/>
        </p:nvGraphicFramePr>
        <p:xfrm>
          <a:off x="4525500" y="2796188"/>
          <a:ext cx="3000000" cy="3000000"/>
        </p:xfrm>
        <a:graphic>
          <a:graphicData uri="http://schemas.openxmlformats.org/drawingml/2006/table">
            <a:tbl>
              <a:tblPr>
                <a:noFill/>
                <a:tableStyleId>{D0065D98-05BB-46B3-81D8-F95FA9E1DD92}</a:tableStyleId>
              </a:tblPr>
              <a:tblGrid>
                <a:gridCol w="557000"/>
                <a:gridCol w="557000"/>
                <a:gridCol w="557000"/>
              </a:tblGrid>
              <a:tr h="449250">
                <a:tc>
                  <a:txBody>
                    <a:bodyPr/>
                    <a:lstStyle/>
                    <a:p>
                      <a:pPr indent="0" lvl="0" marL="0" rtl="0" algn="ctr">
                        <a:spcBef>
                          <a:spcPts val="0"/>
                        </a:spcBef>
                        <a:spcAft>
                          <a:spcPts val="0"/>
                        </a:spcAft>
                        <a:buNone/>
                      </a:pPr>
                      <a:r>
                        <a:rPr b="1" lang="en" sz="1800"/>
                        <a:t>0.4</a:t>
                      </a:r>
                      <a:endParaRPr b="1" sz="1800"/>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r>
              <a:tr h="499200">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r>
              <a:tr h="499200">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434343"/>
                      </a:solidFill>
                      <a:prstDash val="solid"/>
                      <a:round/>
                      <a:headEnd len="sm" w="sm" type="none"/>
                      <a:tailEnd len="sm" w="sm" type="none"/>
                    </a:lnL>
                    <a:lnR cap="flat" cmpd="sng" w="19050">
                      <a:solidFill>
                        <a:srgbClr val="434343"/>
                      </a:solidFill>
                      <a:prstDash val="solid"/>
                      <a:round/>
                      <a:headEnd len="sm" w="sm" type="none"/>
                      <a:tailEnd len="sm" w="sm" type="none"/>
                    </a:lnR>
                    <a:lnT cap="flat" cmpd="sng" w="19050">
                      <a:solidFill>
                        <a:srgbClr val="434343"/>
                      </a:solidFill>
                      <a:prstDash val="solid"/>
                      <a:round/>
                      <a:headEnd len="sm" w="sm" type="none"/>
                      <a:tailEnd len="sm" w="sm" type="none"/>
                    </a:lnT>
                    <a:lnB cap="flat" cmpd="sng" w="19050">
                      <a:solidFill>
                        <a:srgbClr val="434343"/>
                      </a:solidFill>
                      <a:prstDash val="solid"/>
                      <a:round/>
                      <a:headEnd len="sm" w="sm" type="none"/>
                      <a:tailEnd len="sm" w="sm" type="none"/>
                    </a:lnB>
                    <a:solidFill>
                      <a:srgbClr val="EFEFEF"/>
                    </a:solidFill>
                  </a:tcPr>
                </a:tc>
              </a:tr>
            </a:tbl>
          </a:graphicData>
        </a:graphic>
      </p:graphicFrame>
      <p:sp>
        <p:nvSpPr>
          <p:cNvPr id="3342" name="Google Shape;3342;p242"/>
          <p:cNvSpPr/>
          <p:nvPr/>
        </p:nvSpPr>
        <p:spPr>
          <a:xfrm>
            <a:off x="4525500" y="2796200"/>
            <a:ext cx="548100" cy="4671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43" name="Google Shape;3343;p242"/>
          <p:cNvCxnSpPr/>
          <p:nvPr/>
        </p:nvCxnSpPr>
        <p:spPr>
          <a:xfrm>
            <a:off x="1203500" y="2294475"/>
            <a:ext cx="3320700" cy="494400"/>
          </a:xfrm>
          <a:prstGeom prst="straightConnector1">
            <a:avLst/>
          </a:prstGeom>
          <a:noFill/>
          <a:ln cap="flat" cmpd="sng" w="19050">
            <a:solidFill>
              <a:srgbClr val="FF0000"/>
            </a:solidFill>
            <a:prstDash val="solid"/>
            <a:round/>
            <a:headEnd len="med" w="med" type="none"/>
            <a:tailEnd len="med" w="med" type="none"/>
          </a:ln>
        </p:spPr>
      </p:cxnSp>
      <p:cxnSp>
        <p:nvCxnSpPr>
          <p:cNvPr id="3344" name="Google Shape;3344;p242"/>
          <p:cNvCxnSpPr/>
          <p:nvPr/>
        </p:nvCxnSpPr>
        <p:spPr>
          <a:xfrm>
            <a:off x="1223475" y="3143425"/>
            <a:ext cx="3305700" cy="114900"/>
          </a:xfrm>
          <a:prstGeom prst="straightConnector1">
            <a:avLst/>
          </a:prstGeom>
          <a:noFill/>
          <a:ln cap="flat" cmpd="sng" w="19050">
            <a:solidFill>
              <a:srgbClr val="FF0000"/>
            </a:solidFill>
            <a:prstDash val="solid"/>
            <a:round/>
            <a:headEnd len="med" w="med" type="none"/>
            <a:tailEnd len="med" w="med" type="none"/>
          </a:ln>
        </p:spPr>
      </p:cxnSp>
      <p:sp>
        <p:nvSpPr>
          <p:cNvPr id="3345" name="Google Shape;3345;p242"/>
          <p:cNvSpPr/>
          <p:nvPr/>
        </p:nvSpPr>
        <p:spPr>
          <a:xfrm>
            <a:off x="444450" y="3143425"/>
            <a:ext cx="759000" cy="789000"/>
          </a:xfrm>
          <a:prstGeom prst="rect">
            <a:avLst/>
          </a:prstGeom>
          <a:noFill/>
          <a:ln cap="flat" cmpd="sng" w="285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42"/>
          <p:cNvSpPr/>
          <p:nvPr/>
        </p:nvSpPr>
        <p:spPr>
          <a:xfrm>
            <a:off x="4525500" y="3281513"/>
            <a:ext cx="548100" cy="467100"/>
          </a:xfrm>
          <a:prstGeom prst="rect">
            <a:avLst/>
          </a:prstGeom>
          <a:noFill/>
          <a:ln cap="flat" cmpd="sng" w="285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t>Max</a:t>
            </a:r>
            <a:endParaRPr b="1"/>
          </a:p>
        </p:txBody>
      </p:sp>
      <p:cxnSp>
        <p:nvCxnSpPr>
          <p:cNvPr id="3347" name="Google Shape;3347;p242"/>
          <p:cNvCxnSpPr/>
          <p:nvPr/>
        </p:nvCxnSpPr>
        <p:spPr>
          <a:xfrm>
            <a:off x="1203500" y="3146425"/>
            <a:ext cx="3340800" cy="136800"/>
          </a:xfrm>
          <a:prstGeom prst="straightConnector1">
            <a:avLst/>
          </a:prstGeom>
          <a:noFill/>
          <a:ln cap="flat" cmpd="sng" w="19050">
            <a:solidFill>
              <a:srgbClr val="0000FF"/>
            </a:solidFill>
            <a:prstDash val="solid"/>
            <a:round/>
            <a:headEnd len="med" w="med" type="none"/>
            <a:tailEnd len="med" w="med" type="none"/>
          </a:ln>
        </p:spPr>
      </p:cxnSp>
      <p:cxnSp>
        <p:nvCxnSpPr>
          <p:cNvPr id="3348" name="Google Shape;3348;p242"/>
          <p:cNvCxnSpPr/>
          <p:nvPr/>
        </p:nvCxnSpPr>
        <p:spPr>
          <a:xfrm flipH="1" rot="10800000">
            <a:off x="1203500" y="3752625"/>
            <a:ext cx="3310800" cy="169800"/>
          </a:xfrm>
          <a:prstGeom prst="straightConnector1">
            <a:avLst/>
          </a:prstGeom>
          <a:noFill/>
          <a:ln cap="flat" cmpd="sng" w="19050">
            <a:solidFill>
              <a:srgbClr val="0000FF"/>
            </a:solidFill>
            <a:prstDash val="solid"/>
            <a:round/>
            <a:headEnd len="med" w="med" type="none"/>
            <a:tailEnd len="med" w="med" type="none"/>
          </a:ln>
        </p:spPr>
      </p:cxnSp>
    </p:spTree>
  </p:cSld>
  <p:clrMapOvr>
    <a:masterClrMapping/>
  </p:clrMapOvr>
</p:sld>
</file>

<file path=ppt/slides/slide2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2" name="Shape 3352"/>
        <p:cNvGrpSpPr/>
        <p:nvPr/>
      </p:nvGrpSpPr>
      <p:grpSpPr>
        <a:xfrm>
          <a:off x="0" y="0"/>
          <a:ext cx="0" cy="0"/>
          <a:chOff x="0" y="0"/>
          <a:chExt cx="0" cy="0"/>
        </a:xfrm>
      </p:grpSpPr>
      <p:sp>
        <p:nvSpPr>
          <p:cNvPr id="3353" name="Google Shape;3353;p24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354" name="Google Shape;3354;p243"/>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pooling layer will end up removing a lot of information, even a small pooling “kernel” of 2 by 2 with a stride of 2 will remove 75% of the input data.</a:t>
            </a:r>
            <a:endParaRPr sz="3000">
              <a:solidFill>
                <a:srgbClr val="434343"/>
              </a:solidFill>
              <a:latin typeface="Montserrat"/>
              <a:ea typeface="Montserrat"/>
              <a:cs typeface="Montserrat"/>
              <a:sym typeface="Montserrat"/>
            </a:endParaRPr>
          </a:p>
        </p:txBody>
      </p:sp>
      <p:pic>
        <p:nvPicPr>
          <p:cNvPr descr="watermark.jpg" id="3355" name="Google Shape;3355;p24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56" name="Google Shape;3356;p24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pic>
        <p:nvPicPr>
          <p:cNvPr descr="watermark.jpg" id="381" name="Google Shape;381;p4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82" name="Google Shape;382;p46"/>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383" name="Google Shape;383;p4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384" name="Google Shape;384;p46"/>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Supervised Learning</a:t>
            </a:r>
            <a:endParaRPr sz="3000">
              <a:solidFill>
                <a:srgbClr val="2A3990"/>
              </a:solidFill>
              <a:latin typeface="Roboto"/>
              <a:ea typeface="Roboto"/>
              <a:cs typeface="Roboto"/>
              <a:sym typeface="Roboto"/>
            </a:endParaRPr>
          </a:p>
        </p:txBody>
      </p:sp>
      <p:sp>
        <p:nvSpPr>
          <p:cNvPr id="385" name="Google Shape;385;p46"/>
          <p:cNvSpPr txBox="1"/>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p>
            <a:pPr indent="-393700" lvl="0" marL="457200" rtl="0" algn="l">
              <a:lnSpc>
                <a:spcPct val="115000"/>
              </a:lnSpc>
              <a:spcBef>
                <a:spcPts val="0"/>
              </a:spcBef>
              <a:spcAft>
                <a:spcPts val="0"/>
              </a:spcAft>
              <a:buClr>
                <a:srgbClr val="333333"/>
              </a:buClr>
              <a:buSzPts val="2600"/>
              <a:buFont typeface="Montserrat"/>
              <a:buChar char="●"/>
            </a:pPr>
            <a:r>
              <a:rPr lang="en" sz="2600">
                <a:solidFill>
                  <a:srgbClr val="333333"/>
                </a:solidFill>
                <a:latin typeface="Montserrat"/>
                <a:ea typeface="Montserrat"/>
                <a:cs typeface="Montserrat"/>
                <a:sym typeface="Montserrat"/>
              </a:rPr>
              <a:t>Image classification and recognition is a very common and widely applicable use of deep learning and machine learning with OpenCV and Keras.</a:t>
            </a:r>
            <a:endParaRPr sz="2600">
              <a:solidFill>
                <a:srgbClr val="333333"/>
              </a:solidFill>
              <a:latin typeface="Montserrat"/>
              <a:ea typeface="Montserrat"/>
              <a:cs typeface="Montserrat"/>
              <a:sym typeface="Montserrat"/>
            </a:endParaRPr>
          </a:p>
          <a:p>
            <a:pPr indent="-393700" lvl="0" marL="457200" rtl="0" algn="l">
              <a:lnSpc>
                <a:spcPct val="115000"/>
              </a:lnSpc>
              <a:spcBef>
                <a:spcPts val="0"/>
              </a:spcBef>
              <a:spcAft>
                <a:spcPts val="0"/>
              </a:spcAft>
              <a:buClr>
                <a:srgbClr val="333333"/>
              </a:buClr>
              <a:buSzPts val="2600"/>
              <a:buFont typeface="Montserrat"/>
              <a:buChar char="●"/>
            </a:pPr>
            <a:r>
              <a:rPr lang="en" sz="2600">
                <a:solidFill>
                  <a:srgbClr val="333333"/>
                </a:solidFill>
                <a:latin typeface="Montserrat"/>
                <a:ea typeface="Montserrat"/>
                <a:cs typeface="Montserrat"/>
                <a:sym typeface="Montserrat"/>
              </a:rPr>
              <a:t>Let’s continue by learning about how to evaluate a classification task.</a:t>
            </a:r>
            <a:endParaRPr sz="2600">
              <a:solidFill>
                <a:srgbClr val="333333"/>
              </a:solidFill>
              <a:latin typeface="Montserrat"/>
              <a:ea typeface="Montserrat"/>
              <a:cs typeface="Montserrat"/>
              <a:sym typeface="Montserrat"/>
            </a:endParaRPr>
          </a:p>
          <a:p>
            <a:pPr indent="0" lvl="0" marL="0" rtl="0" algn="l">
              <a:lnSpc>
                <a:spcPct val="115000"/>
              </a:lnSpc>
              <a:spcBef>
                <a:spcPts val="1600"/>
              </a:spcBef>
              <a:spcAft>
                <a:spcPts val="1600"/>
              </a:spcAft>
              <a:buNone/>
            </a:pPr>
            <a:r>
              <a:t/>
            </a:r>
            <a:endParaRPr b="1" sz="2600">
              <a:solidFill>
                <a:srgbClr val="333333"/>
              </a:solidFill>
              <a:latin typeface="Montserrat"/>
              <a:ea typeface="Montserrat"/>
              <a:cs typeface="Montserrat"/>
              <a:sym typeface="Montserrat"/>
            </a:endParaRPr>
          </a:p>
        </p:txBody>
      </p:sp>
    </p:spTree>
  </p:cSld>
  <p:clrMapOvr>
    <a:masterClrMapping/>
  </p:clrMapOvr>
</p:sld>
</file>

<file path=ppt/slides/slide2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0" name="Shape 3360"/>
        <p:cNvGrpSpPr/>
        <p:nvPr/>
      </p:nvGrpSpPr>
      <p:grpSpPr>
        <a:xfrm>
          <a:off x="0" y="0"/>
          <a:ext cx="0" cy="0"/>
          <a:chOff x="0" y="0"/>
          <a:chExt cx="0" cy="0"/>
        </a:xfrm>
      </p:grpSpPr>
      <p:sp>
        <p:nvSpPr>
          <p:cNvPr id="3361" name="Google Shape;3361;p24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362" name="Google Shape;3362;p244"/>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Another common technique deployed with CNN is called “Dropout”</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Dropout can be thought of as a form of regularization to help prevent overfitting.</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During training, units are randomly dropped, along with their connections.</a:t>
            </a:r>
            <a:endParaRPr sz="3000">
              <a:solidFill>
                <a:srgbClr val="434343"/>
              </a:solidFill>
              <a:latin typeface="Montserrat"/>
              <a:ea typeface="Montserrat"/>
              <a:cs typeface="Montserrat"/>
              <a:sym typeface="Montserrat"/>
            </a:endParaRPr>
          </a:p>
        </p:txBody>
      </p:sp>
      <p:pic>
        <p:nvPicPr>
          <p:cNvPr descr="watermark.jpg" id="3363" name="Google Shape;3363;p24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64" name="Google Shape;3364;p24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8" name="Shape 3368"/>
        <p:cNvGrpSpPr/>
        <p:nvPr/>
      </p:nvGrpSpPr>
      <p:grpSpPr>
        <a:xfrm>
          <a:off x="0" y="0"/>
          <a:ext cx="0" cy="0"/>
          <a:chOff x="0" y="0"/>
          <a:chExt cx="0" cy="0"/>
        </a:xfrm>
      </p:grpSpPr>
      <p:sp>
        <p:nvSpPr>
          <p:cNvPr id="3369" name="Google Shape;3369;p24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370" name="Google Shape;3370;p245"/>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helps prevent units from “co-adapting” too much.</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also quickly point out some famous CNN architectures!</a:t>
            </a:r>
            <a:endParaRPr sz="3000">
              <a:solidFill>
                <a:srgbClr val="434343"/>
              </a:solidFill>
              <a:latin typeface="Montserrat"/>
              <a:ea typeface="Montserrat"/>
              <a:cs typeface="Montserrat"/>
              <a:sym typeface="Montserrat"/>
            </a:endParaRPr>
          </a:p>
        </p:txBody>
      </p:sp>
      <p:pic>
        <p:nvPicPr>
          <p:cNvPr descr="watermark.jpg" id="3371" name="Google Shape;3371;p24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72" name="Google Shape;3372;p24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6" name="Shape 3376"/>
        <p:cNvGrpSpPr/>
        <p:nvPr/>
      </p:nvGrpSpPr>
      <p:grpSpPr>
        <a:xfrm>
          <a:off x="0" y="0"/>
          <a:ext cx="0" cy="0"/>
          <a:chOff x="0" y="0"/>
          <a:chExt cx="0" cy="0"/>
        </a:xfrm>
      </p:grpSpPr>
      <p:sp>
        <p:nvSpPr>
          <p:cNvPr id="3377" name="Google Shape;3377;p24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378" name="Google Shape;3378;p246"/>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LeNet-5 by Yann LeCun</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AlexNet by Alex Krizhevsky et al.</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GoogLeNet by Szegedy at Google Research</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ResNet by Kaiming He et al.</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Check out the resource links to the papers discussing these architectures!</a:t>
            </a:r>
            <a:endParaRPr sz="3000">
              <a:solidFill>
                <a:srgbClr val="434343"/>
              </a:solidFill>
              <a:latin typeface="Montserrat"/>
              <a:ea typeface="Montserrat"/>
              <a:cs typeface="Montserrat"/>
              <a:sym typeface="Montserrat"/>
            </a:endParaRPr>
          </a:p>
        </p:txBody>
      </p:sp>
      <p:pic>
        <p:nvPicPr>
          <p:cNvPr descr="watermark.jpg" id="3379" name="Google Shape;3379;p24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80" name="Google Shape;3380;p24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4" name="Shape 3384"/>
        <p:cNvGrpSpPr/>
        <p:nvPr/>
      </p:nvGrpSpPr>
      <p:grpSpPr>
        <a:xfrm>
          <a:off x="0" y="0"/>
          <a:ext cx="0" cy="0"/>
          <a:chOff x="0" y="0"/>
          <a:chExt cx="0" cy="0"/>
        </a:xfrm>
      </p:grpSpPr>
      <p:sp>
        <p:nvSpPr>
          <p:cNvPr id="3385" name="Google Shape;3385;p24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386" name="Google Shape;3386;p247"/>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AlexNet</a:t>
            </a:r>
            <a:endParaRPr sz="3000">
              <a:solidFill>
                <a:srgbClr val="434343"/>
              </a:solidFill>
              <a:latin typeface="Montserrat"/>
              <a:ea typeface="Montserrat"/>
              <a:cs typeface="Montserrat"/>
              <a:sym typeface="Montserrat"/>
            </a:endParaRPr>
          </a:p>
        </p:txBody>
      </p:sp>
      <p:pic>
        <p:nvPicPr>
          <p:cNvPr descr="watermark.jpg" id="3387" name="Google Shape;3387;p24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88" name="Google Shape;3388;p24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3389" name="Google Shape;3389;p247"/>
          <p:cNvPicPr preferRelativeResize="0"/>
          <p:nvPr/>
        </p:nvPicPr>
        <p:blipFill>
          <a:blip r:embed="rId4">
            <a:alphaModFix/>
          </a:blip>
          <a:stretch>
            <a:fillRect/>
          </a:stretch>
        </p:blipFill>
        <p:spPr>
          <a:xfrm>
            <a:off x="1207400" y="1657675"/>
            <a:ext cx="6565921" cy="3027449"/>
          </a:xfrm>
          <a:prstGeom prst="rect">
            <a:avLst/>
          </a:prstGeom>
          <a:noFill/>
          <a:ln>
            <a:noFill/>
          </a:ln>
        </p:spPr>
      </p:pic>
    </p:spTree>
  </p:cSld>
  <p:clrMapOvr>
    <a:masterClrMapping/>
  </p:clrMapOvr>
</p:sld>
</file>

<file path=ppt/slides/slide2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3" name="Shape 3393"/>
        <p:cNvGrpSpPr/>
        <p:nvPr/>
      </p:nvGrpSpPr>
      <p:grpSpPr>
        <a:xfrm>
          <a:off x="0" y="0"/>
          <a:ext cx="0" cy="0"/>
          <a:chOff x="0" y="0"/>
          <a:chExt cx="0" cy="0"/>
        </a:xfrm>
      </p:grpSpPr>
      <p:sp>
        <p:nvSpPr>
          <p:cNvPr id="3394" name="Google Shape;3394;p24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395" name="Google Shape;3395;p248"/>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AlexNet</a:t>
            </a:r>
            <a:endParaRPr sz="3000">
              <a:solidFill>
                <a:srgbClr val="434343"/>
              </a:solidFill>
              <a:latin typeface="Montserrat"/>
              <a:ea typeface="Montserrat"/>
              <a:cs typeface="Montserrat"/>
              <a:sym typeface="Montserrat"/>
            </a:endParaRPr>
          </a:p>
        </p:txBody>
      </p:sp>
      <p:pic>
        <p:nvPicPr>
          <p:cNvPr descr="watermark.jpg" id="3396" name="Google Shape;3396;p24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97" name="Google Shape;3397;p24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3398" name="Google Shape;3398;p248"/>
          <p:cNvPicPr preferRelativeResize="0"/>
          <p:nvPr/>
        </p:nvPicPr>
        <p:blipFill>
          <a:blip r:embed="rId4">
            <a:alphaModFix/>
          </a:blip>
          <a:stretch>
            <a:fillRect/>
          </a:stretch>
        </p:blipFill>
        <p:spPr>
          <a:xfrm>
            <a:off x="502975" y="1717775"/>
            <a:ext cx="8096250" cy="2676525"/>
          </a:xfrm>
          <a:prstGeom prst="rect">
            <a:avLst/>
          </a:prstGeom>
          <a:noFill/>
          <a:ln>
            <a:noFill/>
          </a:ln>
        </p:spPr>
      </p:pic>
    </p:spTree>
  </p:cSld>
  <p:clrMapOvr>
    <a:masterClrMapping/>
  </p:clrMapOvr>
</p:sld>
</file>

<file path=ppt/slides/slide2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2" name="Shape 3402"/>
        <p:cNvGrpSpPr/>
        <p:nvPr/>
      </p:nvGrpSpPr>
      <p:grpSpPr>
        <a:xfrm>
          <a:off x="0" y="0"/>
          <a:ext cx="0" cy="0"/>
          <a:chOff x="0" y="0"/>
          <a:chExt cx="0" cy="0"/>
        </a:xfrm>
      </p:grpSpPr>
      <p:sp>
        <p:nvSpPr>
          <p:cNvPr id="3403" name="Google Shape;3403;p24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404" name="Google Shape;3404;p249"/>
          <p:cNvSpPr txBox="1"/>
          <p:nvPr>
            <p:ph idx="1" type="body"/>
          </p:nvPr>
        </p:nvSpPr>
        <p:spPr>
          <a:xfrm>
            <a:off x="311700" y="967700"/>
            <a:ext cx="8520600" cy="6177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Convolutional Neural Network</a:t>
            </a:r>
            <a:endParaRPr sz="3000">
              <a:solidFill>
                <a:srgbClr val="434343"/>
              </a:solidFill>
              <a:latin typeface="Montserrat"/>
              <a:ea typeface="Montserrat"/>
              <a:cs typeface="Montserrat"/>
              <a:sym typeface="Montserrat"/>
            </a:endParaRPr>
          </a:p>
        </p:txBody>
      </p:sp>
      <p:pic>
        <p:nvPicPr>
          <p:cNvPr descr="watermark.jpg" id="3405" name="Google Shape;3405;p24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406" name="Google Shape;3406;p24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3407" name="Google Shape;3407;p249"/>
          <p:cNvPicPr preferRelativeResize="0"/>
          <p:nvPr/>
        </p:nvPicPr>
        <p:blipFill>
          <a:blip r:embed="rId4">
            <a:alphaModFix/>
          </a:blip>
          <a:stretch>
            <a:fillRect/>
          </a:stretch>
        </p:blipFill>
        <p:spPr>
          <a:xfrm>
            <a:off x="553756" y="1817275"/>
            <a:ext cx="7996395" cy="2912475"/>
          </a:xfrm>
          <a:prstGeom prst="rect">
            <a:avLst/>
          </a:prstGeom>
          <a:noFill/>
          <a:ln>
            <a:noFill/>
          </a:ln>
        </p:spPr>
      </p:pic>
    </p:spTree>
  </p:cSld>
  <p:clrMapOvr>
    <a:masterClrMapping/>
  </p:clrMapOvr>
</p:sld>
</file>

<file path=ppt/slides/slide2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1" name="Shape 3411"/>
        <p:cNvGrpSpPr/>
        <p:nvPr/>
      </p:nvGrpSpPr>
      <p:grpSpPr>
        <a:xfrm>
          <a:off x="0" y="0"/>
          <a:ext cx="0" cy="0"/>
          <a:chOff x="0" y="0"/>
          <a:chExt cx="0" cy="0"/>
        </a:xfrm>
      </p:grpSpPr>
      <p:sp>
        <p:nvSpPr>
          <p:cNvPr id="3412" name="Google Shape;3412;p25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MNIST Data</a:t>
            </a:r>
            <a:endParaRPr b="1">
              <a:latin typeface="Montserrat"/>
              <a:ea typeface="Montserrat"/>
              <a:cs typeface="Montserrat"/>
              <a:sym typeface="Montserrat"/>
            </a:endParaRPr>
          </a:p>
        </p:txBody>
      </p:sp>
      <p:sp>
        <p:nvSpPr>
          <p:cNvPr id="3413" name="Google Shape;3413;p25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3414" name="Google Shape;3414;p25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415" name="Google Shape;3415;p25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9" name="Shape 3419"/>
        <p:cNvGrpSpPr/>
        <p:nvPr/>
      </p:nvGrpSpPr>
      <p:grpSpPr>
        <a:xfrm>
          <a:off x="0" y="0"/>
          <a:ext cx="0" cy="0"/>
          <a:chOff x="0" y="0"/>
          <a:chExt cx="0" cy="0"/>
        </a:xfrm>
      </p:grpSpPr>
      <p:sp>
        <p:nvSpPr>
          <p:cNvPr id="3420" name="Google Shape;3420;p25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421" name="Google Shape;3421;p25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 classic data set in Deep Learning is the MNIST data set.</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quickly cover some basics about it since we’ll be using similar data concepts quite frequently during this section of the course!</a:t>
            </a:r>
            <a:endParaRPr sz="3000">
              <a:solidFill>
                <a:srgbClr val="434343"/>
              </a:solidFill>
              <a:latin typeface="Montserrat"/>
              <a:ea typeface="Montserrat"/>
              <a:cs typeface="Montserrat"/>
              <a:sym typeface="Montserrat"/>
            </a:endParaRPr>
          </a:p>
        </p:txBody>
      </p:sp>
      <p:pic>
        <p:nvPicPr>
          <p:cNvPr descr="watermark.jpg" id="3422" name="Google Shape;3422;p25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423" name="Google Shape;3423;p25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7" name="Shape 3427"/>
        <p:cNvGrpSpPr/>
        <p:nvPr/>
      </p:nvGrpSpPr>
      <p:grpSpPr>
        <a:xfrm>
          <a:off x="0" y="0"/>
          <a:ext cx="0" cy="0"/>
          <a:chOff x="0" y="0"/>
          <a:chExt cx="0" cy="0"/>
        </a:xfrm>
      </p:grpSpPr>
      <p:sp>
        <p:nvSpPr>
          <p:cNvPr id="3428" name="Google Shape;3428;p25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429" name="Google Shape;3429;p25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Fortunately this data is easy to access with Keras. The data set has: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60,000 training images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10,000 test images</a:t>
            </a:r>
            <a:endParaRPr sz="3000">
              <a:solidFill>
                <a:srgbClr val="434343"/>
              </a:solidFill>
              <a:latin typeface="Montserrat"/>
              <a:ea typeface="Montserrat"/>
              <a:cs typeface="Montserrat"/>
              <a:sym typeface="Montserrat"/>
            </a:endParaRPr>
          </a:p>
        </p:txBody>
      </p:sp>
      <p:pic>
        <p:nvPicPr>
          <p:cNvPr descr="watermark.jpg" id="3430" name="Google Shape;3430;p25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431" name="Google Shape;3431;p25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5" name="Shape 3435"/>
        <p:cNvGrpSpPr/>
        <p:nvPr/>
      </p:nvGrpSpPr>
      <p:grpSpPr>
        <a:xfrm>
          <a:off x="0" y="0"/>
          <a:ext cx="0" cy="0"/>
          <a:chOff x="0" y="0"/>
          <a:chExt cx="0" cy="0"/>
        </a:xfrm>
      </p:grpSpPr>
      <p:sp>
        <p:nvSpPr>
          <p:cNvPr id="3436" name="Google Shape;3436;p25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437" name="Google Shape;3437;p25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MNIST data set contains handwritten single digits from 0 to 9 </a:t>
            </a:r>
            <a:endParaRPr sz="3000">
              <a:solidFill>
                <a:srgbClr val="434343"/>
              </a:solidFill>
              <a:latin typeface="Montserrat"/>
              <a:ea typeface="Montserrat"/>
              <a:cs typeface="Montserrat"/>
              <a:sym typeface="Montserrat"/>
            </a:endParaRPr>
          </a:p>
        </p:txBody>
      </p:sp>
      <p:pic>
        <p:nvPicPr>
          <p:cNvPr descr="watermark.jpg" id="3438" name="Google Shape;3438;p25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439" name="Google Shape;3439;p25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3440" name="Google Shape;3440;p253"/>
          <p:cNvPicPr preferRelativeResize="0"/>
          <p:nvPr/>
        </p:nvPicPr>
        <p:blipFill>
          <a:blip r:embed="rId4">
            <a:alphaModFix/>
          </a:blip>
          <a:stretch>
            <a:fillRect/>
          </a:stretch>
        </p:blipFill>
        <p:spPr>
          <a:xfrm>
            <a:off x="2604300" y="2386925"/>
            <a:ext cx="3585150" cy="20077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7"/>
          <p:cNvSpPr txBox="1"/>
          <p:nvPr>
            <p:ph type="ctrTitle"/>
          </p:nvPr>
        </p:nvSpPr>
        <p:spPr>
          <a:xfrm>
            <a:off x="311708" y="10118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Classification Metrics</a:t>
            </a:r>
            <a:endParaRPr b="1">
              <a:latin typeface="Montserrat"/>
              <a:ea typeface="Montserrat"/>
              <a:cs typeface="Montserrat"/>
              <a:sym typeface="Montserrat"/>
            </a:endParaRPr>
          </a:p>
        </p:txBody>
      </p:sp>
      <p:sp>
        <p:nvSpPr>
          <p:cNvPr id="391" name="Google Shape;391;p4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392" name="Google Shape;392;p4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93" name="Google Shape;393;p4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4" name="Shape 3444"/>
        <p:cNvGrpSpPr/>
        <p:nvPr/>
      </p:nvGrpSpPr>
      <p:grpSpPr>
        <a:xfrm>
          <a:off x="0" y="0"/>
          <a:ext cx="0" cy="0"/>
          <a:chOff x="0" y="0"/>
          <a:chExt cx="0" cy="0"/>
        </a:xfrm>
      </p:grpSpPr>
      <p:sp>
        <p:nvSpPr>
          <p:cNvPr id="3445" name="Google Shape;3445;p25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446" name="Google Shape;3446;p25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 single digit image can be represented as an array</a:t>
            </a:r>
            <a:endParaRPr sz="3000">
              <a:solidFill>
                <a:srgbClr val="434343"/>
              </a:solidFill>
              <a:latin typeface="Montserrat"/>
              <a:ea typeface="Montserrat"/>
              <a:cs typeface="Montserrat"/>
              <a:sym typeface="Montserrat"/>
            </a:endParaRPr>
          </a:p>
        </p:txBody>
      </p:sp>
      <p:pic>
        <p:nvPicPr>
          <p:cNvPr descr="watermark.jpg" id="3447" name="Google Shape;3447;p25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448" name="Google Shape;3448;p25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3449" name="Google Shape;3449;p254"/>
          <p:cNvPicPr preferRelativeResize="0"/>
          <p:nvPr/>
        </p:nvPicPr>
        <p:blipFill>
          <a:blip r:embed="rId4">
            <a:alphaModFix/>
          </a:blip>
          <a:stretch>
            <a:fillRect/>
          </a:stretch>
        </p:blipFill>
        <p:spPr>
          <a:xfrm>
            <a:off x="1707825" y="2221947"/>
            <a:ext cx="5554474" cy="2603675"/>
          </a:xfrm>
          <a:prstGeom prst="rect">
            <a:avLst/>
          </a:prstGeom>
          <a:noFill/>
          <a:ln>
            <a:noFill/>
          </a:ln>
        </p:spPr>
      </p:pic>
    </p:spTree>
  </p:cSld>
  <p:clrMapOvr>
    <a:masterClrMapping/>
  </p:clrMapOvr>
</p:sld>
</file>

<file path=ppt/slides/slide2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3" name="Shape 3453"/>
        <p:cNvGrpSpPr/>
        <p:nvPr/>
      </p:nvGrpSpPr>
      <p:grpSpPr>
        <a:xfrm>
          <a:off x="0" y="0"/>
          <a:ext cx="0" cy="0"/>
          <a:chOff x="0" y="0"/>
          <a:chExt cx="0" cy="0"/>
        </a:xfrm>
      </p:grpSpPr>
      <p:sp>
        <p:nvSpPr>
          <p:cNvPr id="3454" name="Google Shape;3454;p25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455" name="Google Shape;3455;p25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Specifically, 28 by 28 pixels</a:t>
            </a:r>
            <a:endParaRPr sz="3000">
              <a:solidFill>
                <a:srgbClr val="434343"/>
              </a:solidFill>
              <a:latin typeface="Montserrat"/>
              <a:ea typeface="Montserrat"/>
              <a:cs typeface="Montserrat"/>
              <a:sym typeface="Montserrat"/>
            </a:endParaRPr>
          </a:p>
        </p:txBody>
      </p:sp>
      <p:pic>
        <p:nvPicPr>
          <p:cNvPr descr="watermark.jpg" id="3456" name="Google Shape;3456;p25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457" name="Google Shape;3457;p25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3458" name="Google Shape;3458;p255"/>
          <p:cNvPicPr preferRelativeResize="0"/>
          <p:nvPr/>
        </p:nvPicPr>
        <p:blipFill>
          <a:blip r:embed="rId4">
            <a:alphaModFix/>
          </a:blip>
          <a:stretch>
            <a:fillRect/>
          </a:stretch>
        </p:blipFill>
        <p:spPr>
          <a:xfrm>
            <a:off x="1248587" y="1905400"/>
            <a:ext cx="6646824" cy="2619475"/>
          </a:xfrm>
          <a:prstGeom prst="rect">
            <a:avLst/>
          </a:prstGeom>
          <a:noFill/>
          <a:ln>
            <a:noFill/>
          </a:ln>
        </p:spPr>
      </p:pic>
    </p:spTree>
  </p:cSld>
  <p:clrMapOvr>
    <a:masterClrMapping/>
  </p:clrMapOvr>
</p:sld>
</file>

<file path=ppt/slides/slide2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2" name="Shape 3462"/>
        <p:cNvGrpSpPr/>
        <p:nvPr/>
      </p:nvGrpSpPr>
      <p:grpSpPr>
        <a:xfrm>
          <a:off x="0" y="0"/>
          <a:ext cx="0" cy="0"/>
          <a:chOff x="0" y="0"/>
          <a:chExt cx="0" cy="0"/>
        </a:xfrm>
      </p:grpSpPr>
      <p:pic>
        <p:nvPicPr>
          <p:cNvPr id="3463" name="Google Shape;3463;p256"/>
          <p:cNvPicPr preferRelativeResize="0"/>
          <p:nvPr/>
        </p:nvPicPr>
        <p:blipFill>
          <a:blip r:embed="rId3">
            <a:alphaModFix/>
          </a:blip>
          <a:stretch>
            <a:fillRect/>
          </a:stretch>
        </p:blipFill>
        <p:spPr>
          <a:xfrm>
            <a:off x="1248600" y="2181900"/>
            <a:ext cx="6646824" cy="2619475"/>
          </a:xfrm>
          <a:prstGeom prst="rect">
            <a:avLst/>
          </a:prstGeom>
          <a:noFill/>
          <a:ln>
            <a:noFill/>
          </a:ln>
        </p:spPr>
      </p:pic>
      <p:sp>
        <p:nvSpPr>
          <p:cNvPr id="3464" name="Google Shape;3464;p25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465" name="Google Shape;3465;p256"/>
          <p:cNvSpPr txBox="1"/>
          <p:nvPr>
            <p:ph idx="1" type="body"/>
          </p:nvPr>
        </p:nvSpPr>
        <p:spPr>
          <a:xfrm>
            <a:off x="311700" y="1152475"/>
            <a:ext cx="8520600" cy="24303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values represent the grayscale image</a:t>
            </a:r>
            <a:endParaRPr sz="3000">
              <a:solidFill>
                <a:srgbClr val="434343"/>
              </a:solidFill>
              <a:latin typeface="Montserrat"/>
              <a:ea typeface="Montserrat"/>
              <a:cs typeface="Montserrat"/>
              <a:sym typeface="Montserrat"/>
            </a:endParaRPr>
          </a:p>
        </p:txBody>
      </p:sp>
      <p:pic>
        <p:nvPicPr>
          <p:cNvPr descr="watermark.jpg" id="3466" name="Google Shape;3466;p256"/>
          <p:cNvPicPr preferRelativeResize="0"/>
          <p:nvPr/>
        </p:nvPicPr>
        <p:blipFill rotWithShape="1">
          <a:blip r:embed="rId4">
            <a:alphaModFix/>
          </a:blip>
          <a:srcRect b="38251" l="51048" r="35216" t="14424"/>
          <a:stretch/>
        </p:blipFill>
        <p:spPr>
          <a:xfrm>
            <a:off x="152400" y="152400"/>
            <a:ext cx="890025" cy="859476"/>
          </a:xfrm>
          <a:prstGeom prst="rect">
            <a:avLst/>
          </a:prstGeom>
          <a:noFill/>
          <a:ln>
            <a:noFill/>
          </a:ln>
        </p:spPr>
      </p:pic>
      <p:pic>
        <p:nvPicPr>
          <p:cNvPr descr="watermark.jpg" id="3467" name="Google Shape;3467;p256"/>
          <p:cNvPicPr preferRelativeResize="0"/>
          <p:nvPr/>
        </p:nvPicPr>
        <p:blipFill rotWithShape="1">
          <a:blip r:embed="rId4">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1" name="Shape 3471"/>
        <p:cNvGrpSpPr/>
        <p:nvPr/>
      </p:nvGrpSpPr>
      <p:grpSpPr>
        <a:xfrm>
          <a:off x="0" y="0"/>
          <a:ext cx="0" cy="0"/>
          <a:chOff x="0" y="0"/>
          <a:chExt cx="0" cy="0"/>
        </a:xfrm>
      </p:grpSpPr>
      <p:sp>
        <p:nvSpPr>
          <p:cNvPr id="3472" name="Google Shape;3472;p25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473" name="Google Shape;3473;p257"/>
          <p:cNvSpPr txBox="1"/>
          <p:nvPr>
            <p:ph idx="1" type="body"/>
          </p:nvPr>
        </p:nvSpPr>
        <p:spPr>
          <a:xfrm>
            <a:off x="311700" y="10118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can think of the entire group of the 60,000 images as a 4-dimensional array. 60,000 images of 1 chanel 28 by 28 pixels</a:t>
            </a:r>
            <a:endParaRPr sz="3000">
              <a:solidFill>
                <a:srgbClr val="434343"/>
              </a:solidFill>
              <a:latin typeface="Montserrat"/>
              <a:ea typeface="Montserrat"/>
              <a:cs typeface="Montserrat"/>
              <a:sym typeface="Montserrat"/>
            </a:endParaRPr>
          </a:p>
        </p:txBody>
      </p:sp>
      <p:pic>
        <p:nvPicPr>
          <p:cNvPr descr="watermark.jpg" id="3474" name="Google Shape;3474;p25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475" name="Google Shape;3475;p25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3476" name="Google Shape;3476;p257"/>
          <p:cNvPicPr preferRelativeResize="0"/>
          <p:nvPr/>
        </p:nvPicPr>
        <p:blipFill rotWithShape="1">
          <a:blip r:embed="rId4">
            <a:alphaModFix/>
          </a:blip>
          <a:srcRect b="0" l="0" r="0" t="12785"/>
          <a:stretch/>
        </p:blipFill>
        <p:spPr>
          <a:xfrm>
            <a:off x="1858075" y="2775450"/>
            <a:ext cx="5525500" cy="2181124"/>
          </a:xfrm>
          <a:prstGeom prst="rect">
            <a:avLst/>
          </a:prstGeom>
          <a:noFill/>
          <a:ln>
            <a:noFill/>
          </a:ln>
        </p:spPr>
      </p:pic>
      <p:sp>
        <p:nvSpPr>
          <p:cNvPr id="3477" name="Google Shape;3477;p257"/>
          <p:cNvSpPr txBox="1"/>
          <p:nvPr/>
        </p:nvSpPr>
        <p:spPr>
          <a:xfrm>
            <a:off x="4469425" y="4709500"/>
            <a:ext cx="1320600" cy="2862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Overpass"/>
                <a:ea typeface="Overpass"/>
                <a:cs typeface="Overpass"/>
                <a:sym typeface="Overpass"/>
              </a:rPr>
              <a:t>60,000</a:t>
            </a:r>
            <a:endParaRPr sz="1900">
              <a:latin typeface="Overpass"/>
              <a:ea typeface="Overpass"/>
              <a:cs typeface="Overpass"/>
              <a:sym typeface="Overpass"/>
            </a:endParaRPr>
          </a:p>
        </p:txBody>
      </p:sp>
      <p:sp>
        <p:nvSpPr>
          <p:cNvPr id="3478" name="Google Shape;3478;p257"/>
          <p:cNvSpPr txBox="1"/>
          <p:nvPr/>
        </p:nvSpPr>
        <p:spPr>
          <a:xfrm>
            <a:off x="1574525" y="3578350"/>
            <a:ext cx="743400" cy="2862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900">
              <a:latin typeface="Overpass"/>
              <a:ea typeface="Overpass"/>
              <a:cs typeface="Overpass"/>
              <a:sym typeface="Overpass"/>
            </a:endParaRPr>
          </a:p>
        </p:txBody>
      </p:sp>
      <p:sp>
        <p:nvSpPr>
          <p:cNvPr id="3479" name="Google Shape;3479;p257"/>
          <p:cNvSpPr txBox="1"/>
          <p:nvPr/>
        </p:nvSpPr>
        <p:spPr>
          <a:xfrm>
            <a:off x="1858075" y="3578350"/>
            <a:ext cx="517200" cy="2862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Overpass"/>
                <a:ea typeface="Overpass"/>
                <a:cs typeface="Overpass"/>
                <a:sym typeface="Overpass"/>
              </a:rPr>
              <a:t>28</a:t>
            </a:r>
            <a:endParaRPr sz="1900">
              <a:latin typeface="Overpass"/>
              <a:ea typeface="Overpass"/>
              <a:cs typeface="Overpass"/>
              <a:sym typeface="Overpass"/>
            </a:endParaRPr>
          </a:p>
        </p:txBody>
      </p:sp>
      <p:sp>
        <p:nvSpPr>
          <p:cNvPr id="3480" name="Google Shape;3480;p257"/>
          <p:cNvSpPr txBox="1"/>
          <p:nvPr/>
        </p:nvSpPr>
        <p:spPr>
          <a:xfrm>
            <a:off x="2470200" y="2643700"/>
            <a:ext cx="517200" cy="2862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Overpass"/>
                <a:ea typeface="Overpass"/>
                <a:cs typeface="Overpass"/>
                <a:sym typeface="Overpass"/>
              </a:rPr>
              <a:t>28</a:t>
            </a:r>
            <a:endParaRPr sz="1900">
              <a:latin typeface="Overpass"/>
              <a:ea typeface="Overpass"/>
              <a:cs typeface="Overpass"/>
              <a:sym typeface="Overpass"/>
            </a:endParaRPr>
          </a:p>
        </p:txBody>
      </p:sp>
      <p:cxnSp>
        <p:nvCxnSpPr>
          <p:cNvPr id="3481" name="Google Shape;3481;p257"/>
          <p:cNvCxnSpPr/>
          <p:nvPr/>
        </p:nvCxnSpPr>
        <p:spPr>
          <a:xfrm flipH="1" rot="10800000">
            <a:off x="2567125" y="2770275"/>
            <a:ext cx="664800" cy="424800"/>
          </a:xfrm>
          <a:prstGeom prst="straightConnector1">
            <a:avLst/>
          </a:prstGeom>
          <a:noFill/>
          <a:ln cap="flat" cmpd="sng" w="19050">
            <a:solidFill>
              <a:srgbClr val="000000"/>
            </a:solidFill>
            <a:prstDash val="solid"/>
            <a:round/>
            <a:headEnd len="med" w="med" type="oval"/>
            <a:tailEnd len="med" w="med" type="oval"/>
          </a:ln>
        </p:spPr>
      </p:cxnSp>
    </p:spTree>
  </p:cSld>
  <p:clrMapOvr>
    <a:masterClrMapping/>
  </p:clrMapOvr>
</p:sld>
</file>

<file path=ppt/slides/slide2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5" name="Shape 3485"/>
        <p:cNvGrpSpPr/>
        <p:nvPr/>
      </p:nvGrpSpPr>
      <p:grpSpPr>
        <a:xfrm>
          <a:off x="0" y="0"/>
          <a:ext cx="0" cy="0"/>
          <a:chOff x="0" y="0"/>
          <a:chExt cx="0" cy="0"/>
        </a:xfrm>
      </p:grpSpPr>
      <p:sp>
        <p:nvSpPr>
          <p:cNvPr id="3486" name="Google Shape;3486;p25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487" name="Google Shape;3487;p25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array has </a:t>
            </a:r>
            <a:r>
              <a:rPr b="1" lang="en" sz="3000">
                <a:solidFill>
                  <a:srgbClr val="434343"/>
                </a:solidFill>
                <a:latin typeface="Montserrat"/>
                <a:ea typeface="Montserrat"/>
                <a:cs typeface="Montserrat"/>
                <a:sym typeface="Montserrat"/>
              </a:rPr>
              <a:t>4</a:t>
            </a:r>
            <a:r>
              <a:rPr lang="en" sz="3000">
                <a:solidFill>
                  <a:srgbClr val="434343"/>
                </a:solidFill>
                <a:latin typeface="Montserrat"/>
                <a:ea typeface="Montserrat"/>
                <a:cs typeface="Montserrat"/>
                <a:sym typeface="Montserrat"/>
              </a:rPr>
              <a:t> dimensions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Overpass"/>
              <a:buChar char="○"/>
            </a:pPr>
            <a:r>
              <a:rPr lang="en" sz="3000">
                <a:solidFill>
                  <a:srgbClr val="434343"/>
                </a:solidFill>
                <a:latin typeface="Overpass"/>
                <a:ea typeface="Overpass"/>
                <a:cs typeface="Overpass"/>
                <a:sym typeface="Overpass"/>
              </a:rPr>
              <a:t>(60000,28,28,1)</a:t>
            </a:r>
            <a:endParaRPr sz="3000">
              <a:solidFill>
                <a:srgbClr val="434343"/>
              </a:solidFill>
              <a:latin typeface="Overpass"/>
              <a:ea typeface="Overpass"/>
              <a:cs typeface="Overpass"/>
              <a:sym typeface="Overpass"/>
            </a:endParaRPr>
          </a:p>
          <a:p>
            <a:pPr indent="-419100" lvl="1" marL="1371600" marR="0" rtl="0" algn="l">
              <a:lnSpc>
                <a:spcPct val="115000"/>
              </a:lnSpc>
              <a:spcBef>
                <a:spcPts val="0"/>
              </a:spcBef>
              <a:spcAft>
                <a:spcPts val="0"/>
              </a:spcAft>
              <a:buClr>
                <a:srgbClr val="434343"/>
              </a:buClr>
              <a:buSzPts val="3000"/>
              <a:buFont typeface="Overpass"/>
              <a:buChar char="○"/>
            </a:pPr>
            <a:r>
              <a:rPr lang="en" sz="3000">
                <a:solidFill>
                  <a:srgbClr val="434343"/>
                </a:solidFill>
                <a:latin typeface="Overpass"/>
                <a:ea typeface="Overpass"/>
                <a:cs typeface="Overpass"/>
                <a:sym typeface="Overpass"/>
              </a:rPr>
              <a:t>(Samples,x,y,channels)</a:t>
            </a:r>
            <a:endParaRPr sz="3000">
              <a:solidFill>
                <a:srgbClr val="434343"/>
              </a:solidFill>
              <a:latin typeface="Overpass"/>
              <a:ea typeface="Overpass"/>
              <a:cs typeface="Overpass"/>
              <a:sym typeface="Overpass"/>
            </a:endParaRPr>
          </a:p>
          <a:p>
            <a:pPr indent="-419100" lvl="0" marL="9144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For color images, the last dimension value would be 3 (RGB)</a:t>
            </a:r>
            <a:endParaRPr sz="3000">
              <a:solidFill>
                <a:srgbClr val="434343"/>
              </a:solidFill>
              <a:latin typeface="Montserrat"/>
              <a:ea typeface="Montserrat"/>
              <a:cs typeface="Montserrat"/>
              <a:sym typeface="Montserrat"/>
            </a:endParaRPr>
          </a:p>
        </p:txBody>
      </p:sp>
      <p:pic>
        <p:nvPicPr>
          <p:cNvPr descr="watermark.jpg" id="3488" name="Google Shape;3488;p25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489" name="Google Shape;3489;p25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3" name="Shape 3493"/>
        <p:cNvGrpSpPr/>
        <p:nvPr/>
      </p:nvGrpSpPr>
      <p:grpSpPr>
        <a:xfrm>
          <a:off x="0" y="0"/>
          <a:ext cx="0" cy="0"/>
          <a:chOff x="0" y="0"/>
          <a:chExt cx="0" cy="0"/>
        </a:xfrm>
      </p:grpSpPr>
      <p:sp>
        <p:nvSpPr>
          <p:cNvPr id="3494" name="Google Shape;3494;p25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495" name="Google Shape;3495;p25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For the labels we’ll use One-Hot Encoding.</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means that instead of having labels such as “One”, “Two”, etc… we’ll have a single array for each image.</a:t>
            </a:r>
            <a:endParaRPr sz="3000">
              <a:solidFill>
                <a:srgbClr val="434343"/>
              </a:solidFill>
              <a:latin typeface="Montserrat"/>
              <a:ea typeface="Montserrat"/>
              <a:cs typeface="Montserrat"/>
              <a:sym typeface="Montserrat"/>
            </a:endParaRPr>
          </a:p>
          <a:p>
            <a:pPr indent="0" lvl="0" marL="45720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496" name="Google Shape;3496;p25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497" name="Google Shape;3497;p25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1" name="Shape 3501"/>
        <p:cNvGrpSpPr/>
        <p:nvPr/>
      </p:nvGrpSpPr>
      <p:grpSpPr>
        <a:xfrm>
          <a:off x="0" y="0"/>
          <a:ext cx="0" cy="0"/>
          <a:chOff x="0" y="0"/>
          <a:chExt cx="0" cy="0"/>
        </a:xfrm>
      </p:grpSpPr>
      <p:sp>
        <p:nvSpPr>
          <p:cNvPr id="3502" name="Google Shape;3502;p26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503" name="Google Shape;3503;p26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means if the original labels of the images are given as a list of numbers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[5,0,4,....,5,6,8]</a:t>
            </a:r>
            <a:endParaRPr sz="3000">
              <a:solidFill>
                <a:srgbClr val="434343"/>
              </a:solidFill>
              <a:latin typeface="Montserrat"/>
              <a:ea typeface="Montserrat"/>
              <a:cs typeface="Montserrat"/>
              <a:sym typeface="Montserrat"/>
            </a:endParaRPr>
          </a:p>
          <a:p>
            <a:pPr indent="-419100" lvl="0" marL="9144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will convert them to one-hot encoding (easily done with Keras)</a:t>
            </a:r>
            <a:endParaRPr sz="3000">
              <a:solidFill>
                <a:srgbClr val="434343"/>
              </a:solidFill>
              <a:latin typeface="Montserrat"/>
              <a:ea typeface="Montserrat"/>
              <a:cs typeface="Montserrat"/>
              <a:sym typeface="Montserrat"/>
            </a:endParaRPr>
          </a:p>
          <a:p>
            <a:pPr indent="0" lvl="0" marL="45720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504" name="Google Shape;3504;p26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05" name="Google Shape;3505;p26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9" name="Shape 3509"/>
        <p:cNvGrpSpPr/>
        <p:nvPr/>
      </p:nvGrpSpPr>
      <p:grpSpPr>
        <a:xfrm>
          <a:off x="0" y="0"/>
          <a:ext cx="0" cy="0"/>
          <a:chOff x="0" y="0"/>
          <a:chExt cx="0" cy="0"/>
        </a:xfrm>
      </p:grpSpPr>
      <p:sp>
        <p:nvSpPr>
          <p:cNvPr id="3510" name="Google Shape;3510;p26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511" name="Google Shape;3511;p261"/>
          <p:cNvSpPr txBox="1"/>
          <p:nvPr>
            <p:ph idx="1" type="body"/>
          </p:nvPr>
        </p:nvSpPr>
        <p:spPr>
          <a:xfrm>
            <a:off x="311700" y="108782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label is represented  based off the index position in the label array. </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corresponding label will be a 1 at the index location and zero everywhere else.</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For example, a drawn digit of 4 would have this label array:</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[0,0,0,0,</a:t>
            </a:r>
            <a:r>
              <a:rPr b="1" lang="en" sz="3000">
                <a:solidFill>
                  <a:srgbClr val="434343"/>
                </a:solidFill>
                <a:latin typeface="Montserrat"/>
                <a:ea typeface="Montserrat"/>
                <a:cs typeface="Montserrat"/>
                <a:sym typeface="Montserrat"/>
              </a:rPr>
              <a:t>1</a:t>
            </a:r>
            <a:r>
              <a:rPr lang="en" sz="3000">
                <a:solidFill>
                  <a:srgbClr val="434343"/>
                </a:solidFill>
                <a:latin typeface="Montserrat"/>
                <a:ea typeface="Montserrat"/>
                <a:cs typeface="Montserrat"/>
                <a:sym typeface="Montserrat"/>
              </a:rPr>
              <a:t>,0,0,0,0,0]</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512" name="Google Shape;3512;p26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13" name="Google Shape;3513;p26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7" name="Shape 3517"/>
        <p:cNvGrpSpPr/>
        <p:nvPr/>
      </p:nvGrpSpPr>
      <p:grpSpPr>
        <a:xfrm>
          <a:off x="0" y="0"/>
          <a:ext cx="0" cy="0"/>
          <a:chOff x="0" y="0"/>
          <a:chExt cx="0" cy="0"/>
        </a:xfrm>
      </p:grpSpPr>
      <p:sp>
        <p:nvSpPr>
          <p:cNvPr id="3518" name="Google Shape;3518;p26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519" name="Google Shape;3519;p26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As a result, the labels for the training data ends up being a large 2-d array (60000,10):</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520" name="Google Shape;3520;p26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21" name="Google Shape;3521;p26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3522" name="Google Shape;3522;p262"/>
          <p:cNvPicPr preferRelativeResize="0"/>
          <p:nvPr/>
        </p:nvPicPr>
        <p:blipFill rotWithShape="1">
          <a:blip r:embed="rId4">
            <a:alphaModFix/>
          </a:blip>
          <a:srcRect b="7" l="0" r="0" t="20934"/>
          <a:stretch/>
        </p:blipFill>
        <p:spPr>
          <a:xfrm>
            <a:off x="1520012" y="2859576"/>
            <a:ext cx="6103975" cy="1669200"/>
          </a:xfrm>
          <a:prstGeom prst="rect">
            <a:avLst/>
          </a:prstGeom>
          <a:noFill/>
          <a:ln>
            <a:noFill/>
          </a:ln>
        </p:spPr>
      </p:pic>
      <p:sp>
        <p:nvSpPr>
          <p:cNvPr id="3523" name="Google Shape;3523;p262"/>
          <p:cNvSpPr txBox="1"/>
          <p:nvPr/>
        </p:nvSpPr>
        <p:spPr>
          <a:xfrm>
            <a:off x="4414025" y="4282675"/>
            <a:ext cx="1320600" cy="2862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Overpass"/>
                <a:ea typeface="Overpass"/>
                <a:cs typeface="Overpass"/>
                <a:sym typeface="Overpass"/>
              </a:rPr>
              <a:t>60,000</a:t>
            </a:r>
            <a:endParaRPr sz="1900">
              <a:latin typeface="Overpass"/>
              <a:ea typeface="Overpass"/>
              <a:cs typeface="Overpass"/>
              <a:sym typeface="Overpass"/>
            </a:endParaRPr>
          </a:p>
        </p:txBody>
      </p:sp>
    </p:spTree>
  </p:cSld>
  <p:clrMapOvr>
    <a:masterClrMapping/>
  </p:clrMapOvr>
</p:sld>
</file>

<file path=ppt/slides/slide2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7" name="Shape 3527"/>
        <p:cNvGrpSpPr/>
        <p:nvPr/>
      </p:nvGrpSpPr>
      <p:grpSpPr>
        <a:xfrm>
          <a:off x="0" y="0"/>
          <a:ext cx="0" cy="0"/>
          <a:chOff x="0" y="0"/>
          <a:chExt cx="0" cy="0"/>
        </a:xfrm>
      </p:grpSpPr>
      <p:sp>
        <p:nvSpPr>
          <p:cNvPr id="3528" name="Google Shape;3528;p26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529" name="Google Shape;3529;p26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As a result, the labels for the training data ends up being a large 2-d array (60000,10):</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530" name="Google Shape;3530;p26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31" name="Google Shape;3531;p26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3532" name="Google Shape;3532;p263"/>
          <p:cNvPicPr preferRelativeResize="0"/>
          <p:nvPr/>
        </p:nvPicPr>
        <p:blipFill>
          <a:blip r:embed="rId4">
            <a:alphaModFix/>
          </a:blip>
          <a:stretch>
            <a:fillRect/>
          </a:stretch>
        </p:blipFill>
        <p:spPr>
          <a:xfrm>
            <a:off x="3093497" y="2404622"/>
            <a:ext cx="4397650" cy="23967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399" name="Google Shape;399;p4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just learned that after our machine learning process is complete, we will use performance metrics to evaluate how our model did.</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discuss classification metrics in more detail!</a:t>
            </a:r>
            <a:endParaRPr sz="2900">
              <a:solidFill>
                <a:srgbClr val="434343"/>
              </a:solidFill>
              <a:latin typeface="Montserrat"/>
              <a:ea typeface="Montserrat"/>
              <a:cs typeface="Montserrat"/>
              <a:sym typeface="Montserrat"/>
            </a:endParaRPr>
          </a:p>
        </p:txBody>
      </p:sp>
      <p:pic>
        <p:nvPicPr>
          <p:cNvPr descr="watermark.jpg" id="400" name="Google Shape;400;p4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01" name="Google Shape;401;p4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6" name="Shape 3536"/>
        <p:cNvGrpSpPr/>
        <p:nvPr/>
      </p:nvGrpSpPr>
      <p:grpSpPr>
        <a:xfrm>
          <a:off x="0" y="0"/>
          <a:ext cx="0" cy="0"/>
          <a:chOff x="0" y="0"/>
          <a:chExt cx="0" cy="0"/>
        </a:xfrm>
      </p:grpSpPr>
      <p:sp>
        <p:nvSpPr>
          <p:cNvPr id="3537" name="Google Shape;3537;p26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Deep Learning</a:t>
            </a:r>
            <a:endParaRPr>
              <a:latin typeface="Montserrat"/>
              <a:ea typeface="Montserrat"/>
              <a:cs typeface="Montserrat"/>
              <a:sym typeface="Montserrat"/>
            </a:endParaRPr>
          </a:p>
        </p:txBody>
      </p:sp>
      <p:sp>
        <p:nvSpPr>
          <p:cNvPr id="3538" name="Google Shape;3538;p264"/>
          <p:cNvSpPr txBox="1"/>
          <p:nvPr>
            <p:ph idx="1" type="body"/>
          </p:nvPr>
        </p:nvSpPr>
        <p:spPr>
          <a:xfrm>
            <a:off x="311700" y="108782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Now that we understand the MNIST data set and one hot encoding, let’s apply our new knowledge of CNNs with Keras on this data set!</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539" name="Google Shape;3539;p26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40" name="Google Shape;3540;p26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4" name="Shape 3544"/>
        <p:cNvGrpSpPr/>
        <p:nvPr/>
      </p:nvGrpSpPr>
      <p:grpSpPr>
        <a:xfrm>
          <a:off x="0" y="0"/>
          <a:ext cx="0" cy="0"/>
          <a:chOff x="0" y="0"/>
          <a:chExt cx="0" cy="0"/>
        </a:xfrm>
      </p:grpSpPr>
      <p:sp>
        <p:nvSpPr>
          <p:cNvPr id="3545" name="Google Shape;3545;p26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Keras Basics</a:t>
            </a:r>
            <a:endParaRPr b="1">
              <a:latin typeface="Montserrat"/>
              <a:ea typeface="Montserrat"/>
              <a:cs typeface="Montserrat"/>
              <a:sym typeface="Montserrat"/>
            </a:endParaRPr>
          </a:p>
        </p:txBody>
      </p:sp>
      <p:sp>
        <p:nvSpPr>
          <p:cNvPr id="3546" name="Google Shape;3546;p26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3547" name="Google Shape;3547;p26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48" name="Google Shape;3548;p26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2" name="Shape 3552"/>
        <p:cNvGrpSpPr/>
        <p:nvPr/>
      </p:nvGrpSpPr>
      <p:grpSpPr>
        <a:xfrm>
          <a:off x="0" y="0"/>
          <a:ext cx="0" cy="0"/>
          <a:chOff x="0" y="0"/>
          <a:chExt cx="0" cy="0"/>
        </a:xfrm>
      </p:grpSpPr>
      <p:sp>
        <p:nvSpPr>
          <p:cNvPr id="3553" name="Google Shape;3553;p26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554" name="Google Shape;3554;p26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learn how to create a machine learning model with Keras!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We’ll start with some data on currency bank notes.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Some of these bank notes were forgeries and others were legitimate. </a:t>
            </a:r>
            <a:endParaRPr sz="3000">
              <a:solidFill>
                <a:srgbClr val="434343"/>
              </a:solidFill>
              <a:latin typeface="Montserrat"/>
              <a:ea typeface="Montserrat"/>
              <a:cs typeface="Montserrat"/>
              <a:sym typeface="Montserrat"/>
            </a:endParaRPr>
          </a:p>
          <a:p>
            <a:pPr indent="0" lvl="0" marL="0" marR="0" rtl="0" algn="l">
              <a:lnSpc>
                <a:spcPct val="115000"/>
              </a:lnSpc>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555" name="Google Shape;3555;p26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56" name="Google Shape;3556;p26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0" name="Shape 3560"/>
        <p:cNvGrpSpPr/>
        <p:nvPr/>
      </p:nvGrpSpPr>
      <p:grpSpPr>
        <a:xfrm>
          <a:off x="0" y="0"/>
          <a:ext cx="0" cy="0"/>
          <a:chOff x="0" y="0"/>
          <a:chExt cx="0" cy="0"/>
        </a:xfrm>
      </p:grpSpPr>
      <p:sp>
        <p:nvSpPr>
          <p:cNvPr id="3561" name="Google Shape;3561;p26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562" name="Google Shape;3562;p26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researchers created a dataset from these bank notes by taking images of the notes and then extracting various numerical features based off the wavelets of the images.</a:t>
            </a:r>
            <a:endParaRPr sz="3000">
              <a:solidFill>
                <a:srgbClr val="434343"/>
              </a:solidFill>
              <a:latin typeface="Montserrat"/>
              <a:ea typeface="Montserrat"/>
              <a:cs typeface="Montserrat"/>
              <a:sym typeface="Montserrat"/>
            </a:endParaRPr>
          </a:p>
        </p:txBody>
      </p:sp>
      <p:pic>
        <p:nvPicPr>
          <p:cNvPr descr="watermark.jpg" id="3563" name="Google Shape;3563;p26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64" name="Google Shape;3564;p26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8" name="Shape 3568"/>
        <p:cNvGrpSpPr/>
        <p:nvPr/>
      </p:nvGrpSpPr>
      <p:grpSpPr>
        <a:xfrm>
          <a:off x="0" y="0"/>
          <a:ext cx="0" cy="0"/>
          <a:chOff x="0" y="0"/>
          <a:chExt cx="0" cy="0"/>
        </a:xfrm>
      </p:grpSpPr>
      <p:sp>
        <p:nvSpPr>
          <p:cNvPr id="3569" name="Google Shape;3569;p26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570" name="Google Shape;3570;p26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Very important note!</a:t>
            </a:r>
            <a:endParaRPr sz="3000">
              <a:solidFill>
                <a:srgbClr val="434343"/>
              </a:solidFill>
              <a:latin typeface="Montserrat"/>
              <a:ea typeface="Montserrat"/>
              <a:cs typeface="Montserrat"/>
              <a:sym typeface="Montserrat"/>
            </a:endParaRPr>
          </a:p>
          <a:p>
            <a:pPr indent="-419100" lvl="1" marL="9144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data we’re working with in this lecture </a:t>
            </a:r>
            <a:r>
              <a:rPr b="1" lang="en" sz="3000">
                <a:solidFill>
                  <a:srgbClr val="434343"/>
                </a:solidFill>
                <a:latin typeface="Montserrat"/>
                <a:ea typeface="Montserrat"/>
                <a:cs typeface="Montserrat"/>
                <a:sym typeface="Montserrat"/>
              </a:rPr>
              <a:t>is not</a:t>
            </a:r>
            <a:r>
              <a:rPr lang="en" sz="3000">
                <a:solidFill>
                  <a:srgbClr val="434343"/>
                </a:solidFill>
                <a:latin typeface="Montserrat"/>
                <a:ea typeface="Montserrat"/>
                <a:cs typeface="Montserrat"/>
                <a:sym typeface="Montserrat"/>
              </a:rPr>
              <a:t> an image.</a:t>
            </a:r>
            <a:endParaRPr sz="3000">
              <a:solidFill>
                <a:srgbClr val="434343"/>
              </a:solidFill>
              <a:latin typeface="Montserrat"/>
              <a:ea typeface="Montserrat"/>
              <a:cs typeface="Montserrat"/>
              <a:sym typeface="Montserrat"/>
            </a:endParaRPr>
          </a:p>
          <a:p>
            <a:pPr indent="-419100" lvl="1" marL="9144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We’re focusing right now on how to use Keras for general machine learning.</a:t>
            </a:r>
            <a:endParaRPr sz="3000">
              <a:solidFill>
                <a:srgbClr val="434343"/>
              </a:solidFill>
              <a:latin typeface="Montserrat"/>
              <a:ea typeface="Montserrat"/>
              <a:cs typeface="Montserrat"/>
              <a:sym typeface="Montserrat"/>
            </a:endParaRPr>
          </a:p>
        </p:txBody>
      </p:sp>
      <p:pic>
        <p:nvPicPr>
          <p:cNvPr descr="watermark.jpg" id="3571" name="Google Shape;3571;p26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72" name="Google Shape;3572;p26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6" name="Shape 3576"/>
        <p:cNvGrpSpPr/>
        <p:nvPr/>
      </p:nvGrpSpPr>
      <p:grpSpPr>
        <a:xfrm>
          <a:off x="0" y="0"/>
          <a:ext cx="0" cy="0"/>
          <a:chOff x="0" y="0"/>
          <a:chExt cx="0" cy="0"/>
        </a:xfrm>
      </p:grpSpPr>
      <p:sp>
        <p:nvSpPr>
          <p:cNvPr id="3577" name="Google Shape;3577;p26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578" name="Google Shape;3578;p26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Once we learn about Convolutional Neural Networks, then we can expand on Keras to feed in image data (pixel images) into a network.</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get started!</a:t>
            </a:r>
            <a:endParaRPr sz="3000">
              <a:solidFill>
                <a:srgbClr val="434343"/>
              </a:solidFill>
              <a:latin typeface="Montserrat"/>
              <a:ea typeface="Montserrat"/>
              <a:cs typeface="Montserrat"/>
              <a:sym typeface="Montserrat"/>
            </a:endParaRPr>
          </a:p>
        </p:txBody>
      </p:sp>
      <p:pic>
        <p:nvPicPr>
          <p:cNvPr descr="watermark.jpg" id="3579" name="Google Shape;3579;p26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80" name="Google Shape;3580;p26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4" name="Shape 3584"/>
        <p:cNvGrpSpPr/>
        <p:nvPr/>
      </p:nvGrpSpPr>
      <p:grpSpPr>
        <a:xfrm>
          <a:off x="0" y="0"/>
          <a:ext cx="0" cy="0"/>
          <a:chOff x="0" y="0"/>
          <a:chExt cx="0" cy="0"/>
        </a:xfrm>
      </p:grpSpPr>
      <p:sp>
        <p:nvSpPr>
          <p:cNvPr id="3585" name="Google Shape;3585;p27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Keras CNN with CIFAR-10</a:t>
            </a:r>
            <a:endParaRPr b="1">
              <a:latin typeface="Montserrat"/>
              <a:ea typeface="Montserrat"/>
              <a:cs typeface="Montserrat"/>
              <a:sym typeface="Montserrat"/>
            </a:endParaRPr>
          </a:p>
        </p:txBody>
      </p:sp>
      <p:sp>
        <p:nvSpPr>
          <p:cNvPr id="3586" name="Google Shape;3586;p27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3587" name="Google Shape;3587;p27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88" name="Google Shape;3588;p27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2" name="Shape 3592"/>
        <p:cNvGrpSpPr/>
        <p:nvPr/>
      </p:nvGrpSpPr>
      <p:grpSpPr>
        <a:xfrm>
          <a:off x="0" y="0"/>
          <a:ext cx="0" cy="0"/>
          <a:chOff x="0" y="0"/>
          <a:chExt cx="0" cy="0"/>
        </a:xfrm>
      </p:grpSpPr>
      <p:sp>
        <p:nvSpPr>
          <p:cNvPr id="3593" name="Google Shape;3593;p27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Deep Learning on Custom Images</a:t>
            </a:r>
            <a:endParaRPr b="1">
              <a:latin typeface="Montserrat"/>
              <a:ea typeface="Montserrat"/>
              <a:cs typeface="Montserrat"/>
              <a:sym typeface="Montserrat"/>
            </a:endParaRPr>
          </a:p>
        </p:txBody>
      </p:sp>
      <p:sp>
        <p:nvSpPr>
          <p:cNvPr id="3594" name="Google Shape;3594;p27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PART TWO</a:t>
            </a:r>
            <a:endParaRPr/>
          </a:p>
        </p:txBody>
      </p:sp>
      <p:pic>
        <p:nvPicPr>
          <p:cNvPr descr="watermark.jpg" id="3595" name="Google Shape;3595;p27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596" name="Google Shape;3596;p27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0" name="Shape 3600"/>
        <p:cNvGrpSpPr/>
        <p:nvPr/>
      </p:nvGrpSpPr>
      <p:grpSpPr>
        <a:xfrm>
          <a:off x="0" y="0"/>
          <a:ext cx="0" cy="0"/>
          <a:chOff x="0" y="0"/>
          <a:chExt cx="0" cy="0"/>
        </a:xfrm>
      </p:grpSpPr>
      <p:sp>
        <p:nvSpPr>
          <p:cNvPr id="3601" name="Google Shape;3601;p27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602" name="Google Shape;3602;p27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Note: We will introduce some slightly different imports to reflect the most recent changes to Keras.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These are just a few different imports:</a:t>
            </a:r>
            <a:endParaRPr sz="3000">
              <a:solidFill>
                <a:srgbClr val="434343"/>
              </a:solidFill>
              <a:latin typeface="Montserrat"/>
              <a:ea typeface="Montserrat"/>
              <a:cs typeface="Montserrat"/>
              <a:sym typeface="Montserrat"/>
            </a:endParaRPr>
          </a:p>
          <a:p>
            <a:pPr indent="-419100" lvl="1" marL="9144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MaxPool2D → MaxPooling2D</a:t>
            </a:r>
            <a:endParaRPr sz="3000">
              <a:solidFill>
                <a:srgbClr val="434343"/>
              </a:solidFill>
              <a:latin typeface="Montserrat"/>
              <a:ea typeface="Montserrat"/>
              <a:cs typeface="Montserrat"/>
              <a:sym typeface="Montserrat"/>
            </a:endParaRPr>
          </a:p>
          <a:p>
            <a:pPr indent="-419100" lvl="1" marL="9144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Adding in Activation functions separately</a:t>
            </a:r>
            <a:endParaRPr sz="3000">
              <a:solidFill>
                <a:srgbClr val="434343"/>
              </a:solidFill>
              <a:latin typeface="Montserrat"/>
              <a:ea typeface="Montserrat"/>
              <a:cs typeface="Montserrat"/>
              <a:sym typeface="Montserrat"/>
            </a:endParaRPr>
          </a:p>
        </p:txBody>
      </p:sp>
      <p:pic>
        <p:nvPicPr>
          <p:cNvPr descr="watermark.jpg" id="3603" name="Google Shape;3603;p27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04" name="Google Shape;3604;p27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8" name="Shape 3608"/>
        <p:cNvGrpSpPr/>
        <p:nvPr/>
      </p:nvGrpSpPr>
      <p:grpSpPr>
        <a:xfrm>
          <a:off x="0" y="0"/>
          <a:ext cx="0" cy="0"/>
          <a:chOff x="0" y="0"/>
          <a:chExt cx="0" cy="0"/>
        </a:xfrm>
      </p:grpSpPr>
      <p:sp>
        <p:nvSpPr>
          <p:cNvPr id="3609" name="Google Shape;3609;p27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Deep Learning for Computer Vision	</a:t>
            </a:r>
            <a:endParaRPr b="1">
              <a:latin typeface="Montserrat"/>
              <a:ea typeface="Montserrat"/>
              <a:cs typeface="Montserrat"/>
              <a:sym typeface="Montserrat"/>
            </a:endParaRPr>
          </a:p>
        </p:txBody>
      </p:sp>
      <p:sp>
        <p:nvSpPr>
          <p:cNvPr id="3610" name="Google Shape;3610;p27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Assessment Overview</a:t>
            </a:r>
            <a:endParaRPr sz="3500"/>
          </a:p>
        </p:txBody>
      </p:sp>
      <p:pic>
        <p:nvPicPr>
          <p:cNvPr descr="watermark.jpg" id="3611" name="Google Shape;3611;p27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12" name="Google Shape;3612;p27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4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407" name="Google Shape;407;p4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The key classification metrics we need to understand are:</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Precision</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F1-Score</a:t>
            </a:r>
            <a:endParaRPr sz="2900">
              <a:solidFill>
                <a:srgbClr val="434343"/>
              </a:solidFill>
              <a:latin typeface="Montserrat"/>
              <a:ea typeface="Montserrat"/>
              <a:cs typeface="Montserrat"/>
              <a:sym typeface="Montserrat"/>
            </a:endParaRPr>
          </a:p>
        </p:txBody>
      </p:sp>
      <p:pic>
        <p:nvPicPr>
          <p:cNvPr descr="watermark.jpg" id="408" name="Google Shape;408;p4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09" name="Google Shape;409;p4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6" name="Shape 3616"/>
        <p:cNvGrpSpPr/>
        <p:nvPr/>
      </p:nvGrpSpPr>
      <p:grpSpPr>
        <a:xfrm>
          <a:off x="0" y="0"/>
          <a:ext cx="0" cy="0"/>
          <a:chOff x="0" y="0"/>
          <a:chExt cx="0" cy="0"/>
        </a:xfrm>
      </p:grpSpPr>
      <p:sp>
        <p:nvSpPr>
          <p:cNvPr id="3617" name="Google Shape;3617;p27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Deep Learning for Computer Vision	</a:t>
            </a:r>
            <a:endParaRPr b="1">
              <a:latin typeface="Montserrat"/>
              <a:ea typeface="Montserrat"/>
              <a:cs typeface="Montserrat"/>
              <a:sym typeface="Montserrat"/>
            </a:endParaRPr>
          </a:p>
        </p:txBody>
      </p:sp>
      <p:sp>
        <p:nvSpPr>
          <p:cNvPr id="3618" name="Google Shape;3618;p27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Assessment Solution</a:t>
            </a:r>
            <a:endParaRPr sz="3500"/>
          </a:p>
        </p:txBody>
      </p:sp>
      <p:pic>
        <p:nvPicPr>
          <p:cNvPr descr="watermark.jpg" id="3619" name="Google Shape;3619;p27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20" name="Google Shape;3620;p27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4" name="Shape 3624"/>
        <p:cNvGrpSpPr/>
        <p:nvPr/>
      </p:nvGrpSpPr>
      <p:grpSpPr>
        <a:xfrm>
          <a:off x="0" y="0"/>
          <a:ext cx="0" cy="0"/>
          <a:chOff x="0" y="0"/>
          <a:chExt cx="0" cy="0"/>
        </a:xfrm>
      </p:grpSpPr>
      <p:sp>
        <p:nvSpPr>
          <p:cNvPr id="3625" name="Google Shape;3625;p27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YOLO Object Detection</a:t>
            </a:r>
            <a:endParaRPr b="1">
              <a:latin typeface="Montserrat"/>
              <a:ea typeface="Montserrat"/>
              <a:cs typeface="Montserrat"/>
              <a:sym typeface="Montserrat"/>
            </a:endParaRPr>
          </a:p>
        </p:txBody>
      </p:sp>
      <p:sp>
        <p:nvSpPr>
          <p:cNvPr id="3626" name="Google Shape;3626;p27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Overview</a:t>
            </a:r>
            <a:endParaRPr/>
          </a:p>
        </p:txBody>
      </p:sp>
      <p:pic>
        <p:nvPicPr>
          <p:cNvPr descr="watermark.jpg" id="3627" name="Google Shape;3627;p27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28" name="Google Shape;3628;p27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2" name="Shape 3632"/>
        <p:cNvGrpSpPr/>
        <p:nvPr/>
      </p:nvGrpSpPr>
      <p:grpSpPr>
        <a:xfrm>
          <a:off x="0" y="0"/>
          <a:ext cx="0" cy="0"/>
          <a:chOff x="0" y="0"/>
          <a:chExt cx="0" cy="0"/>
        </a:xfrm>
      </p:grpSpPr>
      <p:sp>
        <p:nvSpPr>
          <p:cNvPr id="3633" name="Google Shape;3633;p27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634" name="Google Shape;3634;p27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learn about the state of the art image detection algorithm known as YOLO (You Only Look Once).</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YOLO can view an image and draw bounding boxes over what it </a:t>
            </a:r>
            <a:r>
              <a:rPr lang="en" sz="3000">
                <a:solidFill>
                  <a:srgbClr val="434343"/>
                </a:solidFill>
                <a:latin typeface="Montserrat"/>
                <a:ea typeface="Montserrat"/>
                <a:cs typeface="Montserrat"/>
                <a:sym typeface="Montserrat"/>
              </a:rPr>
              <a:t>perceives</a:t>
            </a:r>
            <a:r>
              <a:rPr lang="en" sz="3000">
                <a:solidFill>
                  <a:srgbClr val="434343"/>
                </a:solidFill>
                <a:latin typeface="Montserrat"/>
                <a:ea typeface="Montserrat"/>
                <a:cs typeface="Montserrat"/>
                <a:sym typeface="Montserrat"/>
              </a:rPr>
              <a:t> as identified classes.</a:t>
            </a:r>
            <a:endParaRPr sz="3000">
              <a:solidFill>
                <a:srgbClr val="434343"/>
              </a:solidFill>
              <a:latin typeface="Montserrat"/>
              <a:ea typeface="Montserrat"/>
              <a:cs typeface="Montserrat"/>
              <a:sym typeface="Montserrat"/>
            </a:endParaRPr>
          </a:p>
        </p:txBody>
      </p:sp>
      <p:pic>
        <p:nvPicPr>
          <p:cNvPr descr="watermark.jpg" id="3635" name="Google Shape;3635;p27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36" name="Google Shape;3636;p27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0" name="Shape 3640"/>
        <p:cNvGrpSpPr/>
        <p:nvPr/>
      </p:nvGrpSpPr>
      <p:grpSpPr>
        <a:xfrm>
          <a:off x="0" y="0"/>
          <a:ext cx="0" cy="0"/>
          <a:chOff x="0" y="0"/>
          <a:chExt cx="0" cy="0"/>
        </a:xfrm>
      </p:grpSpPr>
      <p:sp>
        <p:nvSpPr>
          <p:cNvPr id="3641" name="Google Shape;3641;p27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642" name="Google Shape;3642;p27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457200" marR="0" rtl="0" algn="l">
              <a:lnSpc>
                <a:spcPct val="115000"/>
              </a:lnSpc>
              <a:spcBef>
                <a:spcPts val="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3643" name="Google Shape;3643;p27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44" name="Google Shape;3644;p27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3645" name="Google Shape;3645;p277"/>
          <p:cNvPicPr preferRelativeResize="0"/>
          <p:nvPr/>
        </p:nvPicPr>
        <p:blipFill>
          <a:blip r:embed="rId4">
            <a:alphaModFix/>
          </a:blip>
          <a:stretch>
            <a:fillRect/>
          </a:stretch>
        </p:blipFill>
        <p:spPr>
          <a:xfrm>
            <a:off x="2604074" y="1152475"/>
            <a:ext cx="4385951" cy="3703123"/>
          </a:xfrm>
          <a:prstGeom prst="rect">
            <a:avLst/>
          </a:prstGeom>
          <a:noFill/>
          <a:ln>
            <a:noFill/>
          </a:ln>
        </p:spPr>
      </p:pic>
    </p:spTree>
  </p:cSld>
  <p:clrMapOvr>
    <a:masterClrMapping/>
  </p:clrMapOvr>
</p:sld>
</file>

<file path=ppt/slides/slide2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9" name="Shape 3649"/>
        <p:cNvGrpSpPr/>
        <p:nvPr/>
      </p:nvGrpSpPr>
      <p:grpSpPr>
        <a:xfrm>
          <a:off x="0" y="0"/>
          <a:ext cx="0" cy="0"/>
          <a:chOff x="0" y="0"/>
          <a:chExt cx="0" cy="0"/>
        </a:xfrm>
      </p:grpSpPr>
      <p:sp>
        <p:nvSpPr>
          <p:cNvPr id="3650" name="Google Shape;3650;p27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651" name="Google Shape;3651;p27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In this course we will be using version 3 of the YOLO Object Detection Algorithm, which further improves upon the original implementation in both speed and accuracy!</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So what makes YOLO different than other detection algorithms?</a:t>
            </a:r>
            <a:endParaRPr sz="3000">
              <a:solidFill>
                <a:srgbClr val="434343"/>
              </a:solidFill>
              <a:latin typeface="Montserrat"/>
              <a:ea typeface="Montserrat"/>
              <a:cs typeface="Montserrat"/>
              <a:sym typeface="Montserrat"/>
            </a:endParaRPr>
          </a:p>
        </p:txBody>
      </p:sp>
      <p:pic>
        <p:nvPicPr>
          <p:cNvPr descr="watermark.jpg" id="3652" name="Google Shape;3652;p27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53" name="Google Shape;3653;p27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7" name="Shape 3657"/>
        <p:cNvGrpSpPr/>
        <p:nvPr/>
      </p:nvGrpSpPr>
      <p:grpSpPr>
        <a:xfrm>
          <a:off x="0" y="0"/>
          <a:ext cx="0" cy="0"/>
          <a:chOff x="0" y="0"/>
          <a:chExt cx="0" cy="0"/>
        </a:xfrm>
      </p:grpSpPr>
      <p:sp>
        <p:nvSpPr>
          <p:cNvPr id="3658" name="Google Shape;3658;p27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659" name="Google Shape;3659;p27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Prior detection systems repurpose classifiers or localizers to perform detection. </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They apply the model to an image at multiple locations and scales. High scoring regions of the image are considered detections.</a:t>
            </a:r>
            <a:endParaRPr sz="3000">
              <a:solidFill>
                <a:srgbClr val="434343"/>
              </a:solidFill>
              <a:latin typeface="Montserrat"/>
              <a:ea typeface="Montserrat"/>
              <a:cs typeface="Montserrat"/>
              <a:sym typeface="Montserrat"/>
            </a:endParaRPr>
          </a:p>
        </p:txBody>
      </p:sp>
      <p:pic>
        <p:nvPicPr>
          <p:cNvPr descr="watermark.jpg" id="3660" name="Google Shape;3660;p27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61" name="Google Shape;3661;p27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5" name="Shape 3665"/>
        <p:cNvGrpSpPr/>
        <p:nvPr/>
      </p:nvGrpSpPr>
      <p:grpSpPr>
        <a:xfrm>
          <a:off x="0" y="0"/>
          <a:ext cx="0" cy="0"/>
          <a:chOff x="0" y="0"/>
          <a:chExt cx="0" cy="0"/>
        </a:xfrm>
      </p:grpSpPr>
      <p:sp>
        <p:nvSpPr>
          <p:cNvPr id="3666" name="Google Shape;3666;p28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pic>
        <p:nvPicPr>
          <p:cNvPr descr="watermark.jpg" id="3667" name="Google Shape;3667;p28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68" name="Google Shape;3668;p28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669" name="Google Shape;3669;p28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YOLO uses a totally different approach. We apply a single neural network to the full image. This network divides the image into regions and predicts bounding boxes and probabilities for each region. These bounding boxes are weighted by the predicted probabilities.</a:t>
            </a:r>
            <a:endParaRPr sz="3000">
              <a:solidFill>
                <a:srgbClr val="434343"/>
              </a:solidFill>
              <a:latin typeface="Montserrat"/>
              <a:ea typeface="Montserrat"/>
              <a:cs typeface="Montserrat"/>
              <a:sym typeface="Montserrat"/>
            </a:endParaRPr>
          </a:p>
        </p:txBody>
      </p:sp>
    </p:spTree>
  </p:cSld>
  <p:clrMapOvr>
    <a:masterClrMapping/>
  </p:clrMapOvr>
</p:sld>
</file>

<file path=ppt/slides/slide2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3" name="Shape 3673"/>
        <p:cNvGrpSpPr/>
        <p:nvPr/>
      </p:nvGrpSpPr>
      <p:grpSpPr>
        <a:xfrm>
          <a:off x="0" y="0"/>
          <a:ext cx="0" cy="0"/>
          <a:chOff x="0" y="0"/>
          <a:chExt cx="0" cy="0"/>
        </a:xfrm>
      </p:grpSpPr>
      <p:sp>
        <p:nvSpPr>
          <p:cNvPr id="3674" name="Google Shape;3674;p28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675" name="Google Shape;3675;p28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YOLO has several advantages over classifier-based systems. </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It looks at the whole image at test time so its predictions are informed by global context in the image.</a:t>
            </a:r>
            <a:endParaRPr sz="3000">
              <a:solidFill>
                <a:srgbClr val="434343"/>
              </a:solidFill>
              <a:latin typeface="Montserrat"/>
              <a:ea typeface="Montserrat"/>
              <a:cs typeface="Montserrat"/>
              <a:sym typeface="Montserrat"/>
            </a:endParaRPr>
          </a:p>
        </p:txBody>
      </p:sp>
      <p:pic>
        <p:nvPicPr>
          <p:cNvPr descr="watermark.jpg" id="3676" name="Google Shape;3676;p28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77" name="Google Shape;3677;p28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1" name="Shape 3681"/>
        <p:cNvGrpSpPr/>
        <p:nvPr/>
      </p:nvGrpSpPr>
      <p:grpSpPr>
        <a:xfrm>
          <a:off x="0" y="0"/>
          <a:ext cx="0" cy="0"/>
          <a:chOff x="0" y="0"/>
          <a:chExt cx="0" cy="0"/>
        </a:xfrm>
      </p:grpSpPr>
      <p:sp>
        <p:nvSpPr>
          <p:cNvPr id="3682" name="Google Shape;3682;p28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683" name="Google Shape;3683;p28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 It also makes predictions with a single network evaluation unlike systems like R-CNN which require thousands for a single image. This makes it extremely fast, more than 1000x faster than R-CNN and 100x faster than Fast R-CNN. </a:t>
            </a:r>
            <a:endParaRPr sz="3000">
              <a:solidFill>
                <a:srgbClr val="434343"/>
              </a:solidFill>
              <a:latin typeface="Montserrat"/>
              <a:ea typeface="Montserrat"/>
              <a:cs typeface="Montserrat"/>
              <a:sym typeface="Montserrat"/>
            </a:endParaRPr>
          </a:p>
        </p:txBody>
      </p:sp>
      <p:pic>
        <p:nvPicPr>
          <p:cNvPr descr="watermark.jpg" id="3684" name="Google Shape;3684;p28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85" name="Google Shape;3685;p28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9" name="Shape 3689"/>
        <p:cNvGrpSpPr/>
        <p:nvPr/>
      </p:nvGrpSpPr>
      <p:grpSpPr>
        <a:xfrm>
          <a:off x="0" y="0"/>
          <a:ext cx="0" cy="0"/>
          <a:chOff x="0" y="0"/>
          <a:chExt cx="0" cy="0"/>
        </a:xfrm>
      </p:grpSpPr>
      <p:sp>
        <p:nvSpPr>
          <p:cNvPr id="3690" name="Google Shape;3690;p28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pic>
        <p:nvPicPr>
          <p:cNvPr descr="watermark.jpg" id="3691" name="Google Shape;3691;p28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692" name="Google Shape;3692;p28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693" name="Google Shape;3693;p28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In the next lecture we will load an already trained YOLO model and see how we can use it with either image or video data.</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We’ve set up an easy to use notebook, you just need to download the model weights file!</a:t>
            </a:r>
            <a:endParaRPr sz="3000">
              <a:solidFill>
                <a:srgbClr val="434343"/>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5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415" name="Google Shape;415;p5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But first, we should understand the reasoning behind these metrics and how they will actually work in the real world!</a:t>
            </a:r>
            <a:endParaRPr sz="2900">
              <a:solidFill>
                <a:srgbClr val="434343"/>
              </a:solidFill>
              <a:latin typeface="Montserrat"/>
              <a:ea typeface="Montserrat"/>
              <a:cs typeface="Montserrat"/>
              <a:sym typeface="Montserrat"/>
            </a:endParaRPr>
          </a:p>
        </p:txBody>
      </p:sp>
      <p:pic>
        <p:nvPicPr>
          <p:cNvPr descr="watermark.jpg" id="416" name="Google Shape;416;p5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17" name="Google Shape;417;p5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7" name="Shape 3697"/>
        <p:cNvGrpSpPr/>
        <p:nvPr/>
      </p:nvGrpSpPr>
      <p:grpSpPr>
        <a:xfrm>
          <a:off x="0" y="0"/>
          <a:ext cx="0" cy="0"/>
          <a:chOff x="0" y="0"/>
          <a:chExt cx="0" cy="0"/>
        </a:xfrm>
      </p:grpSpPr>
      <p:sp>
        <p:nvSpPr>
          <p:cNvPr id="3698" name="Google Shape;3698;p28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699" name="Google Shape;3699;p28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Check out the resource link for the full paper and more information!</a:t>
            </a:r>
            <a:endParaRPr sz="3000">
              <a:solidFill>
                <a:srgbClr val="434343"/>
              </a:solidFill>
              <a:latin typeface="Montserrat"/>
              <a:ea typeface="Montserrat"/>
              <a:cs typeface="Montserrat"/>
              <a:sym typeface="Montserrat"/>
            </a:endParaRPr>
          </a:p>
        </p:txBody>
      </p:sp>
      <p:pic>
        <p:nvPicPr>
          <p:cNvPr descr="watermark.jpg" id="3700" name="Google Shape;3700;p28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701" name="Google Shape;3701;p28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5" name="Shape 3705"/>
        <p:cNvGrpSpPr/>
        <p:nvPr/>
      </p:nvGrpSpPr>
      <p:grpSpPr>
        <a:xfrm>
          <a:off x="0" y="0"/>
          <a:ext cx="0" cy="0"/>
          <a:chOff x="0" y="0"/>
          <a:chExt cx="0" cy="0"/>
        </a:xfrm>
      </p:grpSpPr>
      <p:sp>
        <p:nvSpPr>
          <p:cNvPr id="3706" name="Google Shape;3706;p28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YOLO Object Detection</a:t>
            </a:r>
            <a:endParaRPr b="1">
              <a:latin typeface="Montserrat"/>
              <a:ea typeface="Montserrat"/>
              <a:cs typeface="Montserrat"/>
              <a:sym typeface="Montserrat"/>
            </a:endParaRPr>
          </a:p>
        </p:txBody>
      </p:sp>
      <p:sp>
        <p:nvSpPr>
          <p:cNvPr id="3707" name="Google Shape;3707;p28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Python Implementation</a:t>
            </a:r>
            <a:endParaRPr/>
          </a:p>
        </p:txBody>
      </p:sp>
      <p:pic>
        <p:nvPicPr>
          <p:cNvPr descr="watermark.jpg" id="3708" name="Google Shape;3708;p28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709" name="Google Shape;3709;p28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3" name="Shape 3713"/>
        <p:cNvGrpSpPr/>
        <p:nvPr/>
      </p:nvGrpSpPr>
      <p:grpSpPr>
        <a:xfrm>
          <a:off x="0" y="0"/>
          <a:ext cx="0" cy="0"/>
          <a:chOff x="0" y="0"/>
          <a:chExt cx="0" cy="0"/>
        </a:xfrm>
      </p:grpSpPr>
      <p:sp>
        <p:nvSpPr>
          <p:cNvPr id="3714" name="Google Shape;3714;p28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715" name="Google Shape;3715;p28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now explore how to implement YOLO v3 with Python.</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will be using an implementation of YOLO v3 that has been trained on the COCO dataset.</a:t>
            </a:r>
            <a:endParaRPr sz="3000">
              <a:solidFill>
                <a:srgbClr val="434343"/>
              </a:solidFill>
              <a:latin typeface="Montserrat"/>
              <a:ea typeface="Montserrat"/>
              <a:cs typeface="Montserrat"/>
              <a:sym typeface="Montserrat"/>
            </a:endParaRPr>
          </a:p>
        </p:txBody>
      </p:sp>
      <p:pic>
        <p:nvPicPr>
          <p:cNvPr descr="watermark.jpg" id="3716" name="Google Shape;3716;p28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717" name="Google Shape;3717;p28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1" name="Shape 3721"/>
        <p:cNvGrpSpPr/>
        <p:nvPr/>
      </p:nvGrpSpPr>
      <p:grpSpPr>
        <a:xfrm>
          <a:off x="0" y="0"/>
          <a:ext cx="0" cy="0"/>
          <a:chOff x="0" y="0"/>
          <a:chExt cx="0" cy="0"/>
        </a:xfrm>
      </p:grpSpPr>
      <p:sp>
        <p:nvSpPr>
          <p:cNvPr id="3722" name="Google Shape;3722;p28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723" name="Google Shape;3723;p28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COCO dataset has over 1.5 million object instances with 80 different object categories.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will use a pre-trained model that has been trained on the COCO dataset and explore its capabilities.</a:t>
            </a:r>
            <a:endParaRPr sz="3000">
              <a:solidFill>
                <a:srgbClr val="434343"/>
              </a:solidFill>
              <a:latin typeface="Montserrat"/>
              <a:ea typeface="Montserrat"/>
              <a:cs typeface="Montserrat"/>
              <a:sym typeface="Montserrat"/>
            </a:endParaRPr>
          </a:p>
        </p:txBody>
      </p:sp>
      <p:pic>
        <p:nvPicPr>
          <p:cNvPr descr="watermark.jpg" id="3724" name="Google Shape;3724;p28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725" name="Google Shape;3725;p28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9" name="Shape 3729"/>
        <p:cNvGrpSpPr/>
        <p:nvPr/>
      </p:nvGrpSpPr>
      <p:grpSpPr>
        <a:xfrm>
          <a:off x="0" y="0"/>
          <a:ext cx="0" cy="0"/>
          <a:chOff x="0" y="0"/>
          <a:chExt cx="0" cy="0"/>
        </a:xfrm>
      </p:grpSpPr>
      <p:sp>
        <p:nvSpPr>
          <p:cNvPr id="3730" name="Google Shape;3730;p28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731" name="Google Shape;3731;p28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Realistically it would take many, many hours of training using a high end GPU to achieve a reasonable model.</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Because of this, we will download the weights of the pre-trained network.</a:t>
            </a:r>
            <a:endParaRPr sz="3000">
              <a:solidFill>
                <a:srgbClr val="434343"/>
              </a:solidFill>
              <a:latin typeface="Montserrat"/>
              <a:ea typeface="Montserrat"/>
              <a:cs typeface="Montserrat"/>
              <a:sym typeface="Montserrat"/>
            </a:endParaRPr>
          </a:p>
        </p:txBody>
      </p:sp>
      <p:pic>
        <p:nvPicPr>
          <p:cNvPr descr="watermark.jpg" id="3732" name="Google Shape;3732;p28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733" name="Google Shape;3733;p28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7" name="Shape 3737"/>
        <p:cNvGrpSpPr/>
        <p:nvPr/>
      </p:nvGrpSpPr>
      <p:grpSpPr>
        <a:xfrm>
          <a:off x="0" y="0"/>
          <a:ext cx="0" cy="0"/>
          <a:chOff x="0" y="0"/>
          <a:chExt cx="0" cy="0"/>
        </a:xfrm>
      </p:grpSpPr>
      <p:sp>
        <p:nvSpPr>
          <p:cNvPr id="3738" name="Google Shape;3738;p28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739" name="Google Shape;3739;p28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network is hugely complex, meaning the actual </a:t>
            </a:r>
            <a:r>
              <a:rPr b="1" lang="en" sz="3000">
                <a:solidFill>
                  <a:srgbClr val="434343"/>
                </a:solidFill>
                <a:latin typeface="Montserrat"/>
                <a:ea typeface="Montserrat"/>
                <a:cs typeface="Montserrat"/>
                <a:sym typeface="Montserrat"/>
              </a:rPr>
              <a:t>h5</a:t>
            </a:r>
            <a:r>
              <a:rPr lang="en" sz="3000">
                <a:solidFill>
                  <a:srgbClr val="434343"/>
                </a:solidFill>
                <a:latin typeface="Montserrat"/>
                <a:ea typeface="Montserrat"/>
                <a:cs typeface="Montserrat"/>
                <a:sym typeface="Montserrat"/>
              </a:rPr>
              <a:t> file for the weights is over 200 MB!</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Check the resource link in this lecture to download the file (may take some time due to internet)</a:t>
            </a:r>
            <a:endParaRPr sz="3000">
              <a:solidFill>
                <a:srgbClr val="434343"/>
              </a:solidFill>
              <a:latin typeface="Montserrat"/>
              <a:ea typeface="Montserrat"/>
              <a:cs typeface="Montserrat"/>
              <a:sym typeface="Montserrat"/>
            </a:endParaRPr>
          </a:p>
        </p:txBody>
      </p:sp>
      <p:pic>
        <p:nvPicPr>
          <p:cNvPr descr="watermark.jpg" id="3740" name="Google Shape;3740;p28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741" name="Google Shape;3741;p28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5" name="Shape 3745"/>
        <p:cNvGrpSpPr/>
        <p:nvPr/>
      </p:nvGrpSpPr>
      <p:grpSpPr>
        <a:xfrm>
          <a:off x="0" y="0"/>
          <a:ext cx="0" cy="0"/>
          <a:chOff x="0" y="0"/>
          <a:chExt cx="0" cy="0"/>
        </a:xfrm>
      </p:grpSpPr>
      <p:sp>
        <p:nvSpPr>
          <p:cNvPr id="3746" name="Google Shape;3746;p29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3747" name="Google Shape;3747;p29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Once you’ve downloaded the file, you will need to place it in the DATA directory of the YOLO folder.</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Then we have a created a notebook for you with easy to call functions. </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walk you through this process.</a:t>
            </a:r>
            <a:endParaRPr sz="3000">
              <a:solidFill>
                <a:srgbClr val="434343"/>
              </a:solidFill>
              <a:latin typeface="Montserrat"/>
              <a:ea typeface="Montserrat"/>
              <a:cs typeface="Montserrat"/>
              <a:sym typeface="Montserrat"/>
            </a:endParaRPr>
          </a:p>
        </p:txBody>
      </p:sp>
      <p:pic>
        <p:nvPicPr>
          <p:cNvPr descr="watermark.jpg" id="3748" name="Google Shape;3748;p29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749" name="Google Shape;3749;p29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3" name="Shape 3753"/>
        <p:cNvGrpSpPr/>
        <p:nvPr/>
      </p:nvGrpSpPr>
      <p:grpSpPr>
        <a:xfrm>
          <a:off x="0" y="0"/>
          <a:ext cx="0" cy="0"/>
          <a:chOff x="0" y="0"/>
          <a:chExt cx="0" cy="0"/>
        </a:xfrm>
      </p:grpSpPr>
      <p:pic>
        <p:nvPicPr>
          <p:cNvPr id="3754" name="Google Shape;3754;p291"/>
          <p:cNvPicPr preferRelativeResize="0"/>
          <p:nvPr/>
        </p:nvPicPr>
        <p:blipFill>
          <a:blip r:embed="rId3">
            <a:alphaModFix/>
          </a:blip>
          <a:stretch>
            <a:fillRect/>
          </a:stretch>
        </p:blipFill>
        <p:spPr>
          <a:xfrm>
            <a:off x="1194825" y="1020888"/>
            <a:ext cx="6404362" cy="3628087"/>
          </a:xfrm>
          <a:prstGeom prst="rect">
            <a:avLst/>
          </a:prstGeom>
          <a:noFill/>
          <a:ln>
            <a:noFill/>
          </a:ln>
        </p:spPr>
      </p:pic>
      <p:sp>
        <p:nvSpPr>
          <p:cNvPr id="3755" name="Google Shape;3755;p291"/>
          <p:cNvSpPr/>
          <p:nvPr/>
        </p:nvSpPr>
        <p:spPr>
          <a:xfrm>
            <a:off x="2988050" y="1702175"/>
            <a:ext cx="2960400" cy="2192700"/>
          </a:xfrm>
          <a:prstGeom prst="rect">
            <a:avLst/>
          </a:prstGeom>
          <a:noFill/>
          <a:ln cap="flat" cmpd="sng" w="38100">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91"/>
          <p:cNvSpPr/>
          <p:nvPr/>
        </p:nvSpPr>
        <p:spPr>
          <a:xfrm>
            <a:off x="2858525" y="1591150"/>
            <a:ext cx="3182400" cy="2405100"/>
          </a:xfrm>
          <a:prstGeom prst="rect">
            <a:avLst/>
          </a:prstGeom>
          <a:noFill/>
          <a:ln cap="flat" cmpd="sng" w="38100">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91"/>
          <p:cNvSpPr/>
          <p:nvPr/>
        </p:nvSpPr>
        <p:spPr>
          <a:xfrm>
            <a:off x="2756775" y="1489400"/>
            <a:ext cx="3404400" cy="2627400"/>
          </a:xfrm>
          <a:prstGeom prst="rect">
            <a:avLst/>
          </a:prstGeom>
          <a:noFill/>
          <a:ln cap="flat" cmpd="sng" w="38100">
            <a:solidFill>
              <a:srgbClr val="6FA8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91"/>
          <p:cNvSpPr/>
          <p:nvPr/>
        </p:nvSpPr>
        <p:spPr>
          <a:xfrm>
            <a:off x="2645750" y="1378375"/>
            <a:ext cx="3617100" cy="2849400"/>
          </a:xfrm>
          <a:prstGeom prst="rect">
            <a:avLst/>
          </a:prstGeom>
          <a:noFill/>
          <a:ln cap="flat" cmpd="sng" w="38100">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91"/>
          <p:cNvSpPr/>
          <p:nvPr/>
        </p:nvSpPr>
        <p:spPr>
          <a:xfrm>
            <a:off x="2507000" y="1285875"/>
            <a:ext cx="3848400" cy="3034200"/>
          </a:xfrm>
          <a:prstGeom prst="rect">
            <a:avLst/>
          </a:prstGeom>
          <a:noFill/>
          <a:ln cap="flat" cmpd="sng" w="38100">
            <a:solidFill>
              <a:srgbClr val="0B53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91"/>
          <p:cNvSpPr/>
          <p:nvPr/>
        </p:nvSpPr>
        <p:spPr>
          <a:xfrm>
            <a:off x="2386725" y="1165625"/>
            <a:ext cx="4061100" cy="3256200"/>
          </a:xfrm>
          <a:prstGeom prst="rect">
            <a:avLst/>
          </a:prstGeom>
          <a:noFill/>
          <a:ln cap="flat" cmpd="sng" w="38100">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5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423" name="Google Shape;423;p5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Typically in any classification task your model can only achieve two results: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Either your model was </a:t>
            </a:r>
            <a:r>
              <a:rPr b="1" lang="en" sz="2900">
                <a:solidFill>
                  <a:srgbClr val="434343"/>
                </a:solidFill>
                <a:latin typeface="Montserrat"/>
                <a:ea typeface="Montserrat"/>
                <a:cs typeface="Montserrat"/>
                <a:sym typeface="Montserrat"/>
              </a:rPr>
              <a:t>correct</a:t>
            </a:r>
            <a:r>
              <a:rPr lang="en" sz="2900">
                <a:solidFill>
                  <a:srgbClr val="434343"/>
                </a:solidFill>
                <a:latin typeface="Montserrat"/>
                <a:ea typeface="Montserrat"/>
                <a:cs typeface="Montserrat"/>
                <a:sym typeface="Montserrat"/>
              </a:rPr>
              <a:t> in its prediction.</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Or your model was </a:t>
            </a:r>
            <a:r>
              <a:rPr b="1" lang="en" sz="2900">
                <a:solidFill>
                  <a:srgbClr val="434343"/>
                </a:solidFill>
                <a:latin typeface="Montserrat"/>
                <a:ea typeface="Montserrat"/>
                <a:cs typeface="Montserrat"/>
                <a:sym typeface="Montserrat"/>
              </a:rPr>
              <a:t>incorrect</a:t>
            </a:r>
            <a:r>
              <a:rPr lang="en" sz="2900">
                <a:solidFill>
                  <a:srgbClr val="434343"/>
                </a:solidFill>
                <a:latin typeface="Montserrat"/>
                <a:ea typeface="Montserrat"/>
                <a:cs typeface="Montserrat"/>
                <a:sym typeface="Montserrat"/>
              </a:rPr>
              <a:t> in its prediction.</a:t>
            </a:r>
            <a:endParaRPr sz="2900">
              <a:solidFill>
                <a:srgbClr val="434343"/>
              </a:solidFill>
              <a:latin typeface="Montserrat"/>
              <a:ea typeface="Montserrat"/>
              <a:cs typeface="Montserrat"/>
              <a:sym typeface="Montserrat"/>
            </a:endParaRPr>
          </a:p>
        </p:txBody>
      </p:sp>
      <p:pic>
        <p:nvPicPr>
          <p:cNvPr descr="watermark.jpg" id="424" name="Google Shape;424;p5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25" name="Google Shape;425;p5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5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431" name="Google Shape;431;p5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Fortunately incorrect vs correct expands to situations where you have multiple classes.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For the purposes of explaining the metrics, let’s imagine a </a:t>
            </a:r>
            <a:r>
              <a:rPr b="1" lang="en" sz="2900">
                <a:solidFill>
                  <a:srgbClr val="434343"/>
                </a:solidFill>
                <a:latin typeface="Montserrat"/>
                <a:ea typeface="Montserrat"/>
                <a:cs typeface="Montserrat"/>
                <a:sym typeface="Montserrat"/>
              </a:rPr>
              <a:t>binary classification</a:t>
            </a:r>
            <a:r>
              <a:rPr lang="en" sz="2900">
                <a:solidFill>
                  <a:srgbClr val="434343"/>
                </a:solidFill>
                <a:latin typeface="Montserrat"/>
                <a:ea typeface="Montserrat"/>
                <a:cs typeface="Montserrat"/>
                <a:sym typeface="Montserrat"/>
              </a:rPr>
              <a:t> situation, where we only have two available classes.</a:t>
            </a:r>
            <a:endParaRPr sz="2900">
              <a:solidFill>
                <a:srgbClr val="434343"/>
              </a:solidFill>
              <a:latin typeface="Montserrat"/>
              <a:ea typeface="Montserrat"/>
              <a:cs typeface="Montserrat"/>
              <a:sym typeface="Montserrat"/>
            </a:endParaRPr>
          </a:p>
        </p:txBody>
      </p:sp>
      <p:pic>
        <p:nvPicPr>
          <p:cNvPr descr="watermark.jpg" id="432" name="Google Shape;432;p5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33" name="Google Shape;433;p5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5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439" name="Google Shape;439;p5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 our example, we will attempt to predict if an image is a dog or a cat.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Since this is supervised learning, we will first </a:t>
            </a:r>
            <a:r>
              <a:rPr b="1" lang="en" sz="2900">
                <a:solidFill>
                  <a:srgbClr val="434343"/>
                </a:solidFill>
                <a:latin typeface="Montserrat"/>
                <a:ea typeface="Montserrat"/>
                <a:cs typeface="Montserrat"/>
                <a:sym typeface="Montserrat"/>
              </a:rPr>
              <a:t>fit/train</a:t>
            </a:r>
            <a:r>
              <a:rPr lang="en" sz="2900">
                <a:solidFill>
                  <a:srgbClr val="434343"/>
                </a:solidFill>
                <a:latin typeface="Montserrat"/>
                <a:ea typeface="Montserrat"/>
                <a:cs typeface="Montserrat"/>
                <a:sym typeface="Montserrat"/>
              </a:rPr>
              <a:t> a model on </a:t>
            </a:r>
            <a:r>
              <a:rPr b="1" lang="en" sz="2900">
                <a:solidFill>
                  <a:srgbClr val="434343"/>
                </a:solidFill>
                <a:latin typeface="Montserrat"/>
                <a:ea typeface="Montserrat"/>
                <a:cs typeface="Montserrat"/>
                <a:sym typeface="Montserrat"/>
              </a:rPr>
              <a:t>training data</a:t>
            </a:r>
            <a:r>
              <a:rPr lang="en" sz="2900">
                <a:solidFill>
                  <a:srgbClr val="434343"/>
                </a:solidFill>
                <a:latin typeface="Montserrat"/>
                <a:ea typeface="Montserrat"/>
                <a:cs typeface="Montserrat"/>
                <a:sym typeface="Montserrat"/>
              </a:rPr>
              <a:t>, then </a:t>
            </a:r>
            <a:r>
              <a:rPr b="1" lang="en" sz="2900">
                <a:solidFill>
                  <a:srgbClr val="434343"/>
                </a:solidFill>
                <a:latin typeface="Montserrat"/>
                <a:ea typeface="Montserrat"/>
                <a:cs typeface="Montserrat"/>
                <a:sym typeface="Montserrat"/>
              </a:rPr>
              <a:t>test </a:t>
            </a:r>
            <a:r>
              <a:rPr lang="en" sz="2900">
                <a:solidFill>
                  <a:srgbClr val="434343"/>
                </a:solidFill>
                <a:latin typeface="Montserrat"/>
                <a:ea typeface="Montserrat"/>
                <a:cs typeface="Montserrat"/>
                <a:sym typeface="Montserrat"/>
              </a:rPr>
              <a:t>the model on </a:t>
            </a:r>
            <a:r>
              <a:rPr b="1" lang="en" sz="2900">
                <a:solidFill>
                  <a:srgbClr val="434343"/>
                </a:solidFill>
                <a:latin typeface="Montserrat"/>
                <a:ea typeface="Montserrat"/>
                <a:cs typeface="Montserrat"/>
                <a:sym typeface="Montserrat"/>
              </a:rPr>
              <a:t>testing data</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Once we have the model’s predictions from the </a:t>
            </a:r>
            <a:r>
              <a:rPr b="1" lang="en" sz="2900">
                <a:solidFill>
                  <a:srgbClr val="434343"/>
                </a:solidFill>
                <a:latin typeface="Montserrat"/>
                <a:ea typeface="Montserrat"/>
                <a:cs typeface="Montserrat"/>
                <a:sym typeface="Montserrat"/>
              </a:rPr>
              <a:t>X_test </a:t>
            </a:r>
            <a:r>
              <a:rPr lang="en" sz="2900">
                <a:solidFill>
                  <a:srgbClr val="434343"/>
                </a:solidFill>
                <a:latin typeface="Montserrat"/>
                <a:ea typeface="Montserrat"/>
                <a:cs typeface="Montserrat"/>
                <a:sym typeface="Montserrat"/>
              </a:rPr>
              <a:t>data, we compare it to the </a:t>
            </a:r>
            <a:r>
              <a:rPr b="1" lang="en" sz="2900">
                <a:solidFill>
                  <a:srgbClr val="434343"/>
                </a:solidFill>
                <a:latin typeface="Montserrat"/>
                <a:ea typeface="Montserrat"/>
                <a:cs typeface="Montserrat"/>
                <a:sym typeface="Montserrat"/>
              </a:rPr>
              <a:t>true y values </a:t>
            </a:r>
            <a:r>
              <a:rPr lang="en" sz="2900">
                <a:solidFill>
                  <a:srgbClr val="434343"/>
                </a:solidFill>
                <a:latin typeface="Montserrat"/>
                <a:ea typeface="Montserrat"/>
                <a:cs typeface="Montserrat"/>
                <a:sym typeface="Montserrat"/>
              </a:rPr>
              <a:t>(the correct labels).</a:t>
            </a:r>
            <a:endParaRPr sz="2900">
              <a:solidFill>
                <a:srgbClr val="434343"/>
              </a:solidFill>
              <a:latin typeface="Montserrat"/>
              <a:ea typeface="Montserrat"/>
              <a:cs typeface="Montserrat"/>
              <a:sym typeface="Montserrat"/>
            </a:endParaRPr>
          </a:p>
        </p:txBody>
      </p:sp>
      <p:pic>
        <p:nvPicPr>
          <p:cNvPr descr="watermark.jpg" id="440" name="Google Shape;440;p5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41" name="Google Shape;441;p5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124" name="Google Shape;124;p2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Section Topics and Goals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Keras Basics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MNIST Data Overview</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Convolutional Neural Network Theory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Keras CNN</a:t>
            </a:r>
            <a:endParaRPr sz="2900">
              <a:solidFill>
                <a:srgbClr val="434343"/>
              </a:solidFill>
              <a:latin typeface="Montserrat"/>
              <a:ea typeface="Montserrat"/>
              <a:cs typeface="Montserrat"/>
              <a:sym typeface="Montserrat"/>
            </a:endParaRPr>
          </a:p>
        </p:txBody>
      </p:sp>
      <p:pic>
        <p:nvPicPr>
          <p:cNvPr descr="watermark.jpg" id="125" name="Google Shape;125;p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6" name="Google Shape;126;p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5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descr="watermark.jpg" id="447" name="Google Shape;447;p5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48" name="Google Shape;448;p5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449" name="Google Shape;449;p54"/>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5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descr="watermark.jpg" id="455" name="Google Shape;455;p5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56" name="Google Shape;456;p5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457" name="Google Shape;457;p55"/>
          <p:cNvPicPr preferRelativeResize="0"/>
          <p:nvPr/>
        </p:nvPicPr>
        <p:blipFill>
          <a:blip r:embed="rId4">
            <a:alphaModFix/>
          </a:blip>
          <a:stretch>
            <a:fillRect/>
          </a:stretch>
        </p:blipFill>
        <p:spPr>
          <a:xfrm>
            <a:off x="388284" y="1121371"/>
            <a:ext cx="1805550" cy="1201500"/>
          </a:xfrm>
          <a:prstGeom prst="rect">
            <a:avLst/>
          </a:prstGeom>
          <a:noFill/>
          <a:ln cap="flat" cmpd="sng" w="38100">
            <a:solidFill>
              <a:schemeClr val="dk2"/>
            </a:solidFill>
            <a:prstDash val="solid"/>
            <a:round/>
            <a:headEnd len="sm" w="sm" type="none"/>
            <a:tailEnd len="sm" w="sm" type="none"/>
          </a:ln>
        </p:spPr>
      </p:pic>
      <p:sp>
        <p:nvSpPr>
          <p:cNvPr id="458" name="Google Shape;458;p55"/>
          <p:cNvSpPr txBox="1"/>
          <p:nvPr/>
        </p:nvSpPr>
        <p:spPr>
          <a:xfrm>
            <a:off x="-1" y="2322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Test Image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X_test</a:t>
            </a:r>
            <a:endParaRPr b="1" sz="2200">
              <a:latin typeface="Overpass"/>
              <a:ea typeface="Overpass"/>
              <a:cs typeface="Overpass"/>
              <a:sym typeface="Overpass"/>
            </a:endParaRPr>
          </a:p>
        </p:txBody>
      </p:sp>
      <p:sp>
        <p:nvSpPr>
          <p:cNvPr id="459" name="Google Shape;459;p55"/>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cxnSp>
        <p:nvCxnSpPr>
          <p:cNvPr id="460" name="Google Shape;460;p55"/>
          <p:cNvCxnSpPr>
            <a:endCxn id="459" idx="1"/>
          </p:cNvCxnSpPr>
          <p:nvPr/>
        </p:nvCxnSpPr>
        <p:spPr>
          <a:xfrm>
            <a:off x="2219250" y="1721375"/>
            <a:ext cx="1248300" cy="746700"/>
          </a:xfrm>
          <a:prstGeom prst="curvedConnector3">
            <a:avLst>
              <a:gd fmla="val 50000" name="adj1"/>
            </a:avLst>
          </a:prstGeom>
          <a:noFill/>
          <a:ln cap="flat" cmpd="sng" w="38100">
            <a:solidFill>
              <a:schemeClr val="dk2"/>
            </a:solidFill>
            <a:prstDash val="solid"/>
            <a:round/>
            <a:headEnd len="med" w="med" type="none"/>
            <a:tailEnd len="med" w="med" type="triangl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5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descr="watermark.jpg" id="466" name="Google Shape;466;p5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67" name="Google Shape;467;p5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468" name="Google Shape;468;p56"/>
          <p:cNvPicPr preferRelativeResize="0"/>
          <p:nvPr/>
        </p:nvPicPr>
        <p:blipFill>
          <a:blip r:embed="rId4">
            <a:alphaModFix/>
          </a:blip>
          <a:stretch>
            <a:fillRect/>
          </a:stretch>
        </p:blipFill>
        <p:spPr>
          <a:xfrm>
            <a:off x="388284" y="1121371"/>
            <a:ext cx="1805550" cy="1201500"/>
          </a:xfrm>
          <a:prstGeom prst="rect">
            <a:avLst/>
          </a:prstGeom>
          <a:noFill/>
          <a:ln cap="flat" cmpd="sng" w="38100">
            <a:solidFill>
              <a:schemeClr val="dk2"/>
            </a:solidFill>
            <a:prstDash val="solid"/>
            <a:round/>
            <a:headEnd len="sm" w="sm" type="none"/>
            <a:tailEnd len="sm" w="sm" type="none"/>
          </a:ln>
        </p:spPr>
      </p:pic>
      <p:sp>
        <p:nvSpPr>
          <p:cNvPr id="469" name="Google Shape;469;p56"/>
          <p:cNvSpPr txBox="1"/>
          <p:nvPr/>
        </p:nvSpPr>
        <p:spPr>
          <a:xfrm>
            <a:off x="-1" y="2322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Test Image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X_test</a:t>
            </a:r>
            <a:endParaRPr b="1" sz="2200">
              <a:latin typeface="Overpass"/>
              <a:ea typeface="Overpass"/>
              <a:cs typeface="Overpass"/>
              <a:sym typeface="Overpass"/>
            </a:endParaRPr>
          </a:p>
        </p:txBody>
      </p:sp>
      <p:sp>
        <p:nvSpPr>
          <p:cNvPr id="470" name="Google Shape;470;p56"/>
          <p:cNvSpPr txBox="1"/>
          <p:nvPr/>
        </p:nvSpPr>
        <p:spPr>
          <a:xfrm>
            <a:off x="-1" y="3850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Correct Label</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y_test</a:t>
            </a:r>
            <a:endParaRPr b="1" sz="2200">
              <a:latin typeface="Overpass"/>
              <a:ea typeface="Overpass"/>
              <a:cs typeface="Overpass"/>
              <a:sym typeface="Overpass"/>
            </a:endParaRPr>
          </a:p>
        </p:txBody>
      </p:sp>
      <p:sp>
        <p:nvSpPr>
          <p:cNvPr id="471" name="Google Shape;471;p56"/>
          <p:cNvSpPr/>
          <p:nvPr/>
        </p:nvSpPr>
        <p:spPr>
          <a:xfrm>
            <a:off x="420150" y="3373875"/>
            <a:ext cx="1741800" cy="477000"/>
          </a:xfrm>
          <a:prstGeom prst="roundRect">
            <a:avLst>
              <a:gd fmla="val 16667" name="adj"/>
            </a:avLst>
          </a:prstGeom>
          <a:solidFill>
            <a:srgbClr val="CFE2F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472" name="Google Shape;472;p56"/>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cxnSp>
        <p:nvCxnSpPr>
          <p:cNvPr id="473" name="Google Shape;473;p56"/>
          <p:cNvCxnSpPr>
            <a:endCxn id="472" idx="1"/>
          </p:cNvCxnSpPr>
          <p:nvPr/>
        </p:nvCxnSpPr>
        <p:spPr>
          <a:xfrm>
            <a:off x="2219250" y="1721375"/>
            <a:ext cx="1248300" cy="746700"/>
          </a:xfrm>
          <a:prstGeom prst="curvedConnector3">
            <a:avLst>
              <a:gd fmla="val 50000" name="adj1"/>
            </a:avLst>
          </a:prstGeom>
          <a:noFill/>
          <a:ln cap="flat" cmpd="sng" w="38100">
            <a:solidFill>
              <a:schemeClr val="dk2"/>
            </a:solidFill>
            <a:prstDash val="solid"/>
            <a:round/>
            <a:headEnd len="med" w="med" type="none"/>
            <a:tailEnd len="med" w="med" type="triangl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descr="watermark.jpg" id="479" name="Google Shape;479;p5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80" name="Google Shape;480;p5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481" name="Google Shape;481;p57"/>
          <p:cNvPicPr preferRelativeResize="0"/>
          <p:nvPr/>
        </p:nvPicPr>
        <p:blipFill>
          <a:blip r:embed="rId4">
            <a:alphaModFix/>
          </a:blip>
          <a:stretch>
            <a:fillRect/>
          </a:stretch>
        </p:blipFill>
        <p:spPr>
          <a:xfrm>
            <a:off x="388284" y="1121371"/>
            <a:ext cx="1805550" cy="1201500"/>
          </a:xfrm>
          <a:prstGeom prst="rect">
            <a:avLst/>
          </a:prstGeom>
          <a:noFill/>
          <a:ln cap="flat" cmpd="sng" w="38100">
            <a:solidFill>
              <a:schemeClr val="dk2"/>
            </a:solidFill>
            <a:prstDash val="solid"/>
            <a:round/>
            <a:headEnd len="sm" w="sm" type="none"/>
            <a:tailEnd len="sm" w="sm" type="none"/>
          </a:ln>
        </p:spPr>
      </p:pic>
      <p:sp>
        <p:nvSpPr>
          <p:cNvPr id="482" name="Google Shape;482;p57"/>
          <p:cNvSpPr txBox="1"/>
          <p:nvPr/>
        </p:nvSpPr>
        <p:spPr>
          <a:xfrm>
            <a:off x="-1" y="2322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Test Image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X_test</a:t>
            </a:r>
            <a:endParaRPr b="1" sz="2200">
              <a:latin typeface="Overpass"/>
              <a:ea typeface="Overpass"/>
              <a:cs typeface="Overpass"/>
              <a:sym typeface="Overpass"/>
            </a:endParaRPr>
          </a:p>
        </p:txBody>
      </p:sp>
      <p:sp>
        <p:nvSpPr>
          <p:cNvPr id="483" name="Google Shape;483;p57"/>
          <p:cNvSpPr txBox="1"/>
          <p:nvPr/>
        </p:nvSpPr>
        <p:spPr>
          <a:xfrm>
            <a:off x="-1" y="3850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Correct Label</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y_test</a:t>
            </a:r>
            <a:endParaRPr b="1" sz="2200">
              <a:latin typeface="Overpass"/>
              <a:ea typeface="Overpass"/>
              <a:cs typeface="Overpass"/>
              <a:sym typeface="Overpass"/>
            </a:endParaRPr>
          </a:p>
        </p:txBody>
      </p:sp>
      <p:sp>
        <p:nvSpPr>
          <p:cNvPr id="484" name="Google Shape;484;p57"/>
          <p:cNvSpPr/>
          <p:nvPr/>
        </p:nvSpPr>
        <p:spPr>
          <a:xfrm>
            <a:off x="420150" y="3373875"/>
            <a:ext cx="1741800" cy="477000"/>
          </a:xfrm>
          <a:prstGeom prst="roundRect">
            <a:avLst>
              <a:gd fmla="val 16667" name="adj"/>
            </a:avLst>
          </a:prstGeom>
          <a:solidFill>
            <a:srgbClr val="CFE2F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485" name="Google Shape;485;p57"/>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cxnSp>
        <p:nvCxnSpPr>
          <p:cNvPr id="486" name="Google Shape;486;p57"/>
          <p:cNvCxnSpPr>
            <a:endCxn id="485" idx="1"/>
          </p:cNvCxnSpPr>
          <p:nvPr/>
        </p:nvCxnSpPr>
        <p:spPr>
          <a:xfrm>
            <a:off x="2219250" y="1721375"/>
            <a:ext cx="1248300" cy="746700"/>
          </a:xfrm>
          <a:prstGeom prst="curvedConnector3">
            <a:avLst>
              <a:gd fmla="val 50000" name="adj1"/>
            </a:avLst>
          </a:prstGeom>
          <a:noFill/>
          <a:ln cap="flat" cmpd="sng" w="38100">
            <a:solidFill>
              <a:schemeClr val="dk2"/>
            </a:solidFill>
            <a:prstDash val="solid"/>
            <a:round/>
            <a:headEnd len="med" w="med" type="none"/>
            <a:tailEnd len="med" w="med" type="triangle"/>
          </a:ln>
        </p:spPr>
      </p:cxnSp>
      <p:cxnSp>
        <p:nvCxnSpPr>
          <p:cNvPr id="487" name="Google Shape;487;p57"/>
          <p:cNvCxnSpPr>
            <a:stCxn id="485" idx="3"/>
          </p:cNvCxnSpPr>
          <p:nvPr/>
        </p:nvCxnSpPr>
        <p:spPr>
          <a:xfrm>
            <a:off x="5676450" y="2468075"/>
            <a:ext cx="835800" cy="0"/>
          </a:xfrm>
          <a:prstGeom prst="straightConnector1">
            <a:avLst/>
          </a:prstGeom>
          <a:noFill/>
          <a:ln cap="flat" cmpd="sng" w="38100">
            <a:solidFill>
              <a:schemeClr val="dk2"/>
            </a:solidFill>
            <a:prstDash val="solid"/>
            <a:round/>
            <a:headEnd len="med" w="med" type="none"/>
            <a:tailEnd len="med" w="med" type="triangle"/>
          </a:ln>
        </p:spPr>
      </p:cxnSp>
      <p:sp>
        <p:nvSpPr>
          <p:cNvPr id="488" name="Google Shape;488;p57"/>
          <p:cNvSpPr/>
          <p:nvPr/>
        </p:nvSpPr>
        <p:spPr>
          <a:xfrm>
            <a:off x="6512250" y="2229575"/>
            <a:ext cx="1741800" cy="477000"/>
          </a:xfrm>
          <a:prstGeom prst="roundRect">
            <a:avLst>
              <a:gd fmla="val 16667" name="adj"/>
            </a:avLst>
          </a:prstGeom>
          <a:solidFill>
            <a:srgbClr val="FCE5CD"/>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489" name="Google Shape;489;p57"/>
          <p:cNvSpPr txBox="1"/>
          <p:nvPr/>
        </p:nvSpPr>
        <p:spPr>
          <a:xfrm>
            <a:off x="6135849" y="274852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Prediction on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Test Image</a:t>
            </a:r>
            <a:endParaRPr b="1" sz="2200">
              <a:latin typeface="Overpass"/>
              <a:ea typeface="Overpass"/>
              <a:cs typeface="Overpass"/>
              <a:sym typeface="Overpas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5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descr="watermark.jpg" id="495" name="Google Shape;495;p5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496" name="Google Shape;496;p5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497" name="Google Shape;497;p58"/>
          <p:cNvPicPr preferRelativeResize="0"/>
          <p:nvPr/>
        </p:nvPicPr>
        <p:blipFill>
          <a:blip r:embed="rId4">
            <a:alphaModFix/>
          </a:blip>
          <a:stretch>
            <a:fillRect/>
          </a:stretch>
        </p:blipFill>
        <p:spPr>
          <a:xfrm>
            <a:off x="388284" y="1121371"/>
            <a:ext cx="1805550" cy="1201500"/>
          </a:xfrm>
          <a:prstGeom prst="rect">
            <a:avLst/>
          </a:prstGeom>
          <a:noFill/>
          <a:ln cap="flat" cmpd="sng" w="38100">
            <a:solidFill>
              <a:schemeClr val="dk2"/>
            </a:solidFill>
            <a:prstDash val="solid"/>
            <a:round/>
            <a:headEnd len="sm" w="sm" type="none"/>
            <a:tailEnd len="sm" w="sm" type="none"/>
          </a:ln>
        </p:spPr>
      </p:pic>
      <p:sp>
        <p:nvSpPr>
          <p:cNvPr id="498" name="Google Shape;498;p58"/>
          <p:cNvSpPr txBox="1"/>
          <p:nvPr/>
        </p:nvSpPr>
        <p:spPr>
          <a:xfrm>
            <a:off x="-1" y="2322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Test Image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X_test</a:t>
            </a:r>
            <a:endParaRPr b="1" sz="2200">
              <a:latin typeface="Overpass"/>
              <a:ea typeface="Overpass"/>
              <a:cs typeface="Overpass"/>
              <a:sym typeface="Overpass"/>
            </a:endParaRPr>
          </a:p>
        </p:txBody>
      </p:sp>
      <p:sp>
        <p:nvSpPr>
          <p:cNvPr id="499" name="Google Shape;499;p58"/>
          <p:cNvSpPr txBox="1"/>
          <p:nvPr/>
        </p:nvSpPr>
        <p:spPr>
          <a:xfrm>
            <a:off x="-1" y="3850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Correct Label</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y_test</a:t>
            </a:r>
            <a:endParaRPr b="1" sz="2200">
              <a:latin typeface="Overpass"/>
              <a:ea typeface="Overpass"/>
              <a:cs typeface="Overpass"/>
              <a:sym typeface="Overpass"/>
            </a:endParaRPr>
          </a:p>
        </p:txBody>
      </p:sp>
      <p:sp>
        <p:nvSpPr>
          <p:cNvPr id="500" name="Google Shape;500;p58"/>
          <p:cNvSpPr/>
          <p:nvPr/>
        </p:nvSpPr>
        <p:spPr>
          <a:xfrm>
            <a:off x="420150" y="3373875"/>
            <a:ext cx="1741800" cy="477000"/>
          </a:xfrm>
          <a:prstGeom prst="roundRect">
            <a:avLst>
              <a:gd fmla="val 16667" name="adj"/>
            </a:avLst>
          </a:prstGeom>
          <a:solidFill>
            <a:srgbClr val="CFE2F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501" name="Google Shape;501;p58"/>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cxnSp>
        <p:nvCxnSpPr>
          <p:cNvPr id="502" name="Google Shape;502;p58"/>
          <p:cNvCxnSpPr>
            <a:endCxn id="501" idx="1"/>
          </p:cNvCxnSpPr>
          <p:nvPr/>
        </p:nvCxnSpPr>
        <p:spPr>
          <a:xfrm>
            <a:off x="2219250" y="1721375"/>
            <a:ext cx="1248300" cy="746700"/>
          </a:xfrm>
          <a:prstGeom prst="curvedConnector3">
            <a:avLst>
              <a:gd fmla="val 50000" name="adj1"/>
            </a:avLst>
          </a:prstGeom>
          <a:noFill/>
          <a:ln cap="flat" cmpd="sng" w="38100">
            <a:solidFill>
              <a:schemeClr val="dk2"/>
            </a:solidFill>
            <a:prstDash val="solid"/>
            <a:round/>
            <a:headEnd len="med" w="med" type="none"/>
            <a:tailEnd len="med" w="med" type="triangle"/>
          </a:ln>
        </p:spPr>
      </p:cxnSp>
      <p:cxnSp>
        <p:nvCxnSpPr>
          <p:cNvPr id="503" name="Google Shape;503;p58"/>
          <p:cNvCxnSpPr>
            <a:stCxn id="501" idx="3"/>
          </p:cNvCxnSpPr>
          <p:nvPr/>
        </p:nvCxnSpPr>
        <p:spPr>
          <a:xfrm>
            <a:off x="5676450" y="2468075"/>
            <a:ext cx="835800" cy="0"/>
          </a:xfrm>
          <a:prstGeom prst="straightConnector1">
            <a:avLst/>
          </a:prstGeom>
          <a:noFill/>
          <a:ln cap="flat" cmpd="sng" w="38100">
            <a:solidFill>
              <a:schemeClr val="dk2"/>
            </a:solidFill>
            <a:prstDash val="solid"/>
            <a:round/>
            <a:headEnd len="med" w="med" type="none"/>
            <a:tailEnd len="med" w="med" type="triangle"/>
          </a:ln>
        </p:spPr>
      </p:cxnSp>
      <p:sp>
        <p:nvSpPr>
          <p:cNvPr id="504" name="Google Shape;504;p58"/>
          <p:cNvSpPr/>
          <p:nvPr/>
        </p:nvSpPr>
        <p:spPr>
          <a:xfrm>
            <a:off x="6512250" y="2229575"/>
            <a:ext cx="1741800" cy="477000"/>
          </a:xfrm>
          <a:prstGeom prst="roundRect">
            <a:avLst>
              <a:gd fmla="val 16667" name="adj"/>
            </a:avLst>
          </a:prstGeom>
          <a:solidFill>
            <a:srgbClr val="FCE5CD"/>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505" name="Google Shape;505;p58"/>
          <p:cNvSpPr txBox="1"/>
          <p:nvPr/>
        </p:nvSpPr>
        <p:spPr>
          <a:xfrm>
            <a:off x="6135849" y="274852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Prediction on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Test Image</a:t>
            </a:r>
            <a:endParaRPr b="1" sz="2200">
              <a:latin typeface="Overpass"/>
              <a:ea typeface="Overpass"/>
              <a:cs typeface="Overpass"/>
              <a:sym typeface="Overpass"/>
            </a:endParaRPr>
          </a:p>
        </p:txBody>
      </p:sp>
      <p:sp>
        <p:nvSpPr>
          <p:cNvPr id="506" name="Google Shape;506;p58"/>
          <p:cNvSpPr/>
          <p:nvPr/>
        </p:nvSpPr>
        <p:spPr>
          <a:xfrm>
            <a:off x="3730050" y="3824100"/>
            <a:ext cx="4728600" cy="746700"/>
          </a:xfrm>
          <a:prstGeom prst="roundRect">
            <a:avLst>
              <a:gd fmla="val 16667" name="adj"/>
            </a:avLst>
          </a:prstGeom>
          <a:solidFill>
            <a:srgbClr val="D9EAD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latin typeface="Overpass"/>
                <a:ea typeface="Overpass"/>
                <a:cs typeface="Overpass"/>
                <a:sym typeface="Overpass"/>
              </a:rPr>
              <a:t>DOG == DOG ?</a:t>
            </a:r>
            <a:endParaRPr sz="2600">
              <a:latin typeface="Overpass"/>
              <a:ea typeface="Overpass"/>
              <a:cs typeface="Overpass"/>
              <a:sym typeface="Overpass"/>
            </a:endParaRPr>
          </a:p>
        </p:txBody>
      </p:sp>
      <p:sp>
        <p:nvSpPr>
          <p:cNvPr id="507" name="Google Shape;507;p58"/>
          <p:cNvSpPr txBox="1"/>
          <p:nvPr/>
        </p:nvSpPr>
        <p:spPr>
          <a:xfrm>
            <a:off x="3083850" y="4570800"/>
            <a:ext cx="6021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Compare Prediction to Correct Label</a:t>
            </a:r>
            <a:endParaRPr b="1" sz="2200">
              <a:latin typeface="Overpass"/>
              <a:ea typeface="Overpass"/>
              <a:cs typeface="Overpass"/>
              <a:sym typeface="Overpass"/>
            </a:endParaRPr>
          </a:p>
        </p:txBody>
      </p:sp>
      <p:cxnSp>
        <p:nvCxnSpPr>
          <p:cNvPr id="508" name="Google Shape;508;p58"/>
          <p:cNvCxnSpPr>
            <a:stCxn id="500" idx="3"/>
            <a:endCxn id="506" idx="1"/>
          </p:cNvCxnSpPr>
          <p:nvPr/>
        </p:nvCxnSpPr>
        <p:spPr>
          <a:xfrm>
            <a:off x="2161950" y="3612375"/>
            <a:ext cx="1568100" cy="585000"/>
          </a:xfrm>
          <a:prstGeom prst="curvedConnector3">
            <a:avLst>
              <a:gd fmla="val 50000" name="adj1"/>
            </a:avLst>
          </a:prstGeom>
          <a:noFill/>
          <a:ln cap="flat" cmpd="sng" w="38100">
            <a:solidFill>
              <a:schemeClr val="dk2"/>
            </a:solidFill>
            <a:prstDash val="solid"/>
            <a:round/>
            <a:headEnd len="med" w="med" type="none"/>
            <a:tailEnd len="med" w="med" type="triangle"/>
          </a:ln>
        </p:spPr>
      </p:cxnSp>
      <p:cxnSp>
        <p:nvCxnSpPr>
          <p:cNvPr id="509" name="Google Shape;509;p58"/>
          <p:cNvCxnSpPr>
            <a:stCxn id="504" idx="3"/>
            <a:endCxn id="506" idx="3"/>
          </p:cNvCxnSpPr>
          <p:nvPr/>
        </p:nvCxnSpPr>
        <p:spPr>
          <a:xfrm>
            <a:off x="8254050" y="2468075"/>
            <a:ext cx="204600" cy="1729500"/>
          </a:xfrm>
          <a:prstGeom prst="curvedConnector3">
            <a:avLst>
              <a:gd fmla="val 216386" name="adj1"/>
            </a:avLst>
          </a:prstGeom>
          <a:noFill/>
          <a:ln cap="flat" cmpd="sng" w="38100">
            <a:solidFill>
              <a:schemeClr val="dk2"/>
            </a:solidFill>
            <a:prstDash val="solid"/>
            <a:round/>
            <a:headEnd len="med" w="med" type="none"/>
            <a:tailEnd len="med" w="med" type="triangle"/>
          </a:ln>
        </p:spPr>
      </p:cxnSp>
      <p:sp>
        <p:nvSpPr>
          <p:cNvPr id="510" name="Google Shape;510;p58"/>
          <p:cNvSpPr/>
          <p:nvPr/>
        </p:nvSpPr>
        <p:spPr>
          <a:xfrm>
            <a:off x="3836875" y="3871950"/>
            <a:ext cx="663600" cy="651000"/>
          </a:xfrm>
          <a:prstGeom prst="donut">
            <a:avLst>
              <a:gd fmla="val 25000" name="adj"/>
            </a:avLst>
          </a:prstGeom>
          <a:solidFill>
            <a:srgbClr val="00FF00"/>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5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pic>
        <p:nvPicPr>
          <p:cNvPr descr="watermark.jpg" id="516" name="Google Shape;516;p5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17" name="Google Shape;517;p5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518" name="Google Shape;518;p59"/>
          <p:cNvPicPr preferRelativeResize="0"/>
          <p:nvPr/>
        </p:nvPicPr>
        <p:blipFill>
          <a:blip r:embed="rId4">
            <a:alphaModFix/>
          </a:blip>
          <a:stretch>
            <a:fillRect/>
          </a:stretch>
        </p:blipFill>
        <p:spPr>
          <a:xfrm>
            <a:off x="388284" y="1121371"/>
            <a:ext cx="1805550" cy="1201500"/>
          </a:xfrm>
          <a:prstGeom prst="rect">
            <a:avLst/>
          </a:prstGeom>
          <a:noFill/>
          <a:ln cap="flat" cmpd="sng" w="38100">
            <a:solidFill>
              <a:schemeClr val="dk2"/>
            </a:solidFill>
            <a:prstDash val="solid"/>
            <a:round/>
            <a:headEnd len="sm" w="sm" type="none"/>
            <a:tailEnd len="sm" w="sm" type="none"/>
          </a:ln>
        </p:spPr>
      </p:pic>
      <p:sp>
        <p:nvSpPr>
          <p:cNvPr id="519" name="Google Shape;519;p59"/>
          <p:cNvSpPr txBox="1"/>
          <p:nvPr/>
        </p:nvSpPr>
        <p:spPr>
          <a:xfrm>
            <a:off x="-1" y="2322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Test Image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X_test</a:t>
            </a:r>
            <a:endParaRPr b="1" sz="2200">
              <a:latin typeface="Overpass"/>
              <a:ea typeface="Overpass"/>
              <a:cs typeface="Overpass"/>
              <a:sym typeface="Overpass"/>
            </a:endParaRPr>
          </a:p>
        </p:txBody>
      </p:sp>
      <p:sp>
        <p:nvSpPr>
          <p:cNvPr id="520" name="Google Shape;520;p59"/>
          <p:cNvSpPr txBox="1"/>
          <p:nvPr/>
        </p:nvSpPr>
        <p:spPr>
          <a:xfrm>
            <a:off x="-1" y="3850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Correct Label</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y_test</a:t>
            </a:r>
            <a:endParaRPr b="1" sz="2200">
              <a:latin typeface="Overpass"/>
              <a:ea typeface="Overpass"/>
              <a:cs typeface="Overpass"/>
              <a:sym typeface="Overpass"/>
            </a:endParaRPr>
          </a:p>
        </p:txBody>
      </p:sp>
      <p:sp>
        <p:nvSpPr>
          <p:cNvPr id="521" name="Google Shape;521;p59"/>
          <p:cNvSpPr/>
          <p:nvPr/>
        </p:nvSpPr>
        <p:spPr>
          <a:xfrm>
            <a:off x="420150" y="3373875"/>
            <a:ext cx="1741800" cy="477000"/>
          </a:xfrm>
          <a:prstGeom prst="roundRect">
            <a:avLst>
              <a:gd fmla="val 16667" name="adj"/>
            </a:avLst>
          </a:prstGeom>
          <a:solidFill>
            <a:srgbClr val="CFE2F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522" name="Google Shape;522;p59"/>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cxnSp>
        <p:nvCxnSpPr>
          <p:cNvPr id="523" name="Google Shape;523;p59"/>
          <p:cNvCxnSpPr>
            <a:endCxn id="522" idx="1"/>
          </p:cNvCxnSpPr>
          <p:nvPr/>
        </p:nvCxnSpPr>
        <p:spPr>
          <a:xfrm>
            <a:off x="2219250" y="1721375"/>
            <a:ext cx="1248300" cy="746700"/>
          </a:xfrm>
          <a:prstGeom prst="curvedConnector3">
            <a:avLst>
              <a:gd fmla="val 50000" name="adj1"/>
            </a:avLst>
          </a:prstGeom>
          <a:noFill/>
          <a:ln cap="flat" cmpd="sng" w="38100">
            <a:solidFill>
              <a:schemeClr val="dk2"/>
            </a:solidFill>
            <a:prstDash val="solid"/>
            <a:round/>
            <a:headEnd len="med" w="med" type="none"/>
            <a:tailEnd len="med" w="med" type="triangle"/>
          </a:ln>
        </p:spPr>
      </p:cxnSp>
      <p:cxnSp>
        <p:nvCxnSpPr>
          <p:cNvPr id="524" name="Google Shape;524;p59"/>
          <p:cNvCxnSpPr>
            <a:stCxn id="522" idx="3"/>
          </p:cNvCxnSpPr>
          <p:nvPr/>
        </p:nvCxnSpPr>
        <p:spPr>
          <a:xfrm>
            <a:off x="5676450" y="2468075"/>
            <a:ext cx="835800" cy="0"/>
          </a:xfrm>
          <a:prstGeom prst="straightConnector1">
            <a:avLst/>
          </a:prstGeom>
          <a:noFill/>
          <a:ln cap="flat" cmpd="sng" w="38100">
            <a:solidFill>
              <a:schemeClr val="dk2"/>
            </a:solidFill>
            <a:prstDash val="solid"/>
            <a:round/>
            <a:headEnd len="med" w="med" type="none"/>
            <a:tailEnd len="med" w="med" type="triangle"/>
          </a:ln>
        </p:spPr>
      </p:cxnSp>
      <p:sp>
        <p:nvSpPr>
          <p:cNvPr id="525" name="Google Shape;525;p59"/>
          <p:cNvSpPr/>
          <p:nvPr/>
        </p:nvSpPr>
        <p:spPr>
          <a:xfrm>
            <a:off x="6512250" y="2229575"/>
            <a:ext cx="1741800" cy="477000"/>
          </a:xfrm>
          <a:prstGeom prst="roundRect">
            <a:avLst>
              <a:gd fmla="val 16667" name="adj"/>
            </a:avLst>
          </a:prstGeom>
          <a:solidFill>
            <a:srgbClr val="FCE5CD"/>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CAT</a:t>
            </a:r>
            <a:endParaRPr sz="2200">
              <a:latin typeface="Overpass"/>
              <a:ea typeface="Overpass"/>
              <a:cs typeface="Overpass"/>
              <a:sym typeface="Overpass"/>
            </a:endParaRPr>
          </a:p>
        </p:txBody>
      </p:sp>
      <p:sp>
        <p:nvSpPr>
          <p:cNvPr id="526" name="Google Shape;526;p59"/>
          <p:cNvSpPr txBox="1"/>
          <p:nvPr/>
        </p:nvSpPr>
        <p:spPr>
          <a:xfrm>
            <a:off x="6135849" y="274852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Prediction on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Test Image</a:t>
            </a:r>
            <a:endParaRPr b="1" sz="2200">
              <a:latin typeface="Overpass"/>
              <a:ea typeface="Overpass"/>
              <a:cs typeface="Overpass"/>
              <a:sym typeface="Overpass"/>
            </a:endParaRPr>
          </a:p>
        </p:txBody>
      </p:sp>
      <p:sp>
        <p:nvSpPr>
          <p:cNvPr id="527" name="Google Shape;527;p59"/>
          <p:cNvSpPr/>
          <p:nvPr/>
        </p:nvSpPr>
        <p:spPr>
          <a:xfrm>
            <a:off x="3730050" y="3824100"/>
            <a:ext cx="4728600" cy="746700"/>
          </a:xfrm>
          <a:prstGeom prst="roundRect">
            <a:avLst>
              <a:gd fmla="val 16667" name="adj"/>
            </a:avLst>
          </a:prstGeom>
          <a:solidFill>
            <a:srgbClr val="F4CCCC"/>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latin typeface="Overpass"/>
                <a:ea typeface="Overpass"/>
                <a:cs typeface="Overpass"/>
                <a:sym typeface="Overpass"/>
              </a:rPr>
              <a:t>DOG == CAT ?</a:t>
            </a:r>
            <a:endParaRPr sz="2600">
              <a:latin typeface="Overpass"/>
              <a:ea typeface="Overpass"/>
              <a:cs typeface="Overpass"/>
              <a:sym typeface="Overpass"/>
            </a:endParaRPr>
          </a:p>
        </p:txBody>
      </p:sp>
      <p:sp>
        <p:nvSpPr>
          <p:cNvPr id="528" name="Google Shape;528;p59"/>
          <p:cNvSpPr txBox="1"/>
          <p:nvPr/>
        </p:nvSpPr>
        <p:spPr>
          <a:xfrm>
            <a:off x="3083850" y="4570800"/>
            <a:ext cx="6021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Compare Prediction to Correct Label</a:t>
            </a:r>
            <a:endParaRPr b="1" sz="2200">
              <a:latin typeface="Overpass"/>
              <a:ea typeface="Overpass"/>
              <a:cs typeface="Overpass"/>
              <a:sym typeface="Overpass"/>
            </a:endParaRPr>
          </a:p>
        </p:txBody>
      </p:sp>
      <p:cxnSp>
        <p:nvCxnSpPr>
          <p:cNvPr id="529" name="Google Shape;529;p59"/>
          <p:cNvCxnSpPr>
            <a:stCxn id="521" idx="3"/>
            <a:endCxn id="527" idx="1"/>
          </p:cNvCxnSpPr>
          <p:nvPr/>
        </p:nvCxnSpPr>
        <p:spPr>
          <a:xfrm>
            <a:off x="2161950" y="3612375"/>
            <a:ext cx="1568100" cy="585000"/>
          </a:xfrm>
          <a:prstGeom prst="curvedConnector3">
            <a:avLst>
              <a:gd fmla="val 50000" name="adj1"/>
            </a:avLst>
          </a:prstGeom>
          <a:noFill/>
          <a:ln cap="flat" cmpd="sng" w="38100">
            <a:solidFill>
              <a:schemeClr val="dk2"/>
            </a:solidFill>
            <a:prstDash val="solid"/>
            <a:round/>
            <a:headEnd len="med" w="med" type="none"/>
            <a:tailEnd len="med" w="med" type="triangle"/>
          </a:ln>
        </p:spPr>
      </p:cxnSp>
      <p:cxnSp>
        <p:nvCxnSpPr>
          <p:cNvPr id="530" name="Google Shape;530;p59"/>
          <p:cNvCxnSpPr>
            <a:stCxn id="525" idx="3"/>
            <a:endCxn id="527" idx="3"/>
          </p:cNvCxnSpPr>
          <p:nvPr/>
        </p:nvCxnSpPr>
        <p:spPr>
          <a:xfrm>
            <a:off x="8254050" y="2468075"/>
            <a:ext cx="204600" cy="1729500"/>
          </a:xfrm>
          <a:prstGeom prst="curvedConnector3">
            <a:avLst>
              <a:gd fmla="val 216386" name="adj1"/>
            </a:avLst>
          </a:prstGeom>
          <a:noFill/>
          <a:ln cap="flat" cmpd="sng" w="38100">
            <a:solidFill>
              <a:schemeClr val="dk2"/>
            </a:solidFill>
            <a:prstDash val="solid"/>
            <a:round/>
            <a:headEnd len="med" w="med" type="none"/>
            <a:tailEnd len="med" w="med" type="triangle"/>
          </a:ln>
        </p:spPr>
      </p:cxnSp>
      <p:sp>
        <p:nvSpPr>
          <p:cNvPr id="531" name="Google Shape;531;p59"/>
          <p:cNvSpPr/>
          <p:nvPr/>
        </p:nvSpPr>
        <p:spPr>
          <a:xfrm>
            <a:off x="3836475" y="3867600"/>
            <a:ext cx="659700" cy="659700"/>
          </a:xfrm>
          <a:prstGeom prst="noSmoking">
            <a:avLst>
              <a:gd fmla="val 18750" name="adj"/>
            </a:avLst>
          </a:prstGeom>
          <a:solidFill>
            <a:srgbClr val="FF0000"/>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6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537" name="Google Shape;537;p6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repeat this process for all the images in our X test data.</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the end we will have a count of correct matches and a count of incorrect matches.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The key realization we need to make, is that </a:t>
            </a:r>
            <a:r>
              <a:rPr b="1" lang="en" sz="2900">
                <a:solidFill>
                  <a:srgbClr val="434343"/>
                </a:solidFill>
                <a:latin typeface="Montserrat"/>
                <a:ea typeface="Montserrat"/>
                <a:cs typeface="Montserrat"/>
                <a:sym typeface="Montserrat"/>
              </a:rPr>
              <a:t>in the real world</a:t>
            </a:r>
            <a:r>
              <a:rPr lang="en" sz="2900">
                <a:solidFill>
                  <a:srgbClr val="434343"/>
                </a:solidFill>
                <a:latin typeface="Montserrat"/>
                <a:ea typeface="Montserrat"/>
                <a:cs typeface="Montserrat"/>
                <a:sym typeface="Montserrat"/>
              </a:rPr>
              <a:t>, </a:t>
            </a:r>
            <a:r>
              <a:rPr b="1" lang="en" sz="2900">
                <a:solidFill>
                  <a:srgbClr val="434343"/>
                </a:solidFill>
                <a:latin typeface="Montserrat"/>
                <a:ea typeface="Montserrat"/>
                <a:cs typeface="Montserrat"/>
                <a:sym typeface="Montserrat"/>
              </a:rPr>
              <a:t>not all incorrect or correct matches hold equal value!</a:t>
            </a:r>
            <a:endParaRPr b="1" sz="2900">
              <a:solidFill>
                <a:srgbClr val="434343"/>
              </a:solidFill>
              <a:latin typeface="Montserrat"/>
              <a:ea typeface="Montserrat"/>
              <a:cs typeface="Montserrat"/>
              <a:sym typeface="Montserrat"/>
            </a:endParaRPr>
          </a:p>
        </p:txBody>
      </p:sp>
      <p:pic>
        <p:nvPicPr>
          <p:cNvPr descr="watermark.jpg" id="538" name="Google Shape;538;p6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39" name="Google Shape;539;p6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6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545" name="Google Shape;545;p6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repeat this process for all the images in our X test data.</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the end we will have a count of correct matches and a count of incorrect matches.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The key realization we need to make, is that </a:t>
            </a:r>
            <a:r>
              <a:rPr b="1" lang="en" sz="2900">
                <a:solidFill>
                  <a:srgbClr val="434343"/>
                </a:solidFill>
                <a:latin typeface="Montserrat"/>
                <a:ea typeface="Montserrat"/>
                <a:cs typeface="Montserrat"/>
                <a:sym typeface="Montserrat"/>
              </a:rPr>
              <a:t>in the real world</a:t>
            </a:r>
            <a:r>
              <a:rPr lang="en" sz="2900">
                <a:solidFill>
                  <a:srgbClr val="434343"/>
                </a:solidFill>
                <a:latin typeface="Montserrat"/>
                <a:ea typeface="Montserrat"/>
                <a:cs typeface="Montserrat"/>
                <a:sym typeface="Montserrat"/>
              </a:rPr>
              <a:t>, </a:t>
            </a:r>
            <a:r>
              <a:rPr b="1" lang="en" sz="2900">
                <a:solidFill>
                  <a:srgbClr val="434343"/>
                </a:solidFill>
                <a:latin typeface="Montserrat"/>
                <a:ea typeface="Montserrat"/>
                <a:cs typeface="Montserrat"/>
                <a:sym typeface="Montserrat"/>
              </a:rPr>
              <a:t>not all incorrect or correct matches hold equal value!</a:t>
            </a:r>
            <a:endParaRPr b="1" sz="2900">
              <a:solidFill>
                <a:srgbClr val="434343"/>
              </a:solidFill>
              <a:latin typeface="Montserrat"/>
              <a:ea typeface="Montserrat"/>
              <a:cs typeface="Montserrat"/>
              <a:sym typeface="Montserrat"/>
            </a:endParaRPr>
          </a:p>
        </p:txBody>
      </p:sp>
      <p:pic>
        <p:nvPicPr>
          <p:cNvPr descr="watermark.jpg" id="546" name="Google Shape;546;p6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47" name="Google Shape;547;p6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6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553" name="Google Shape;553;p6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Also in the real world, a single metric won’t tell the complete story!</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To understand all of this, let’s bring back the 4 metrics we mentioned and see how they are calculated.</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could organize our predicted values compared to the real values in a </a:t>
            </a:r>
            <a:r>
              <a:rPr b="1" lang="en" sz="2900">
                <a:solidFill>
                  <a:srgbClr val="434343"/>
                </a:solidFill>
                <a:latin typeface="Montserrat"/>
                <a:ea typeface="Montserrat"/>
                <a:cs typeface="Montserrat"/>
                <a:sym typeface="Montserrat"/>
              </a:rPr>
              <a:t>confusion matrix.</a:t>
            </a:r>
            <a:r>
              <a:rPr lang="en" sz="2900">
                <a:solidFill>
                  <a:srgbClr val="434343"/>
                </a:solidFill>
                <a:latin typeface="Montserrat"/>
                <a:ea typeface="Montserrat"/>
                <a:cs typeface="Montserrat"/>
                <a:sym typeface="Montserrat"/>
              </a:rPr>
              <a:t> </a:t>
            </a:r>
            <a:endParaRPr b="1" sz="2900">
              <a:solidFill>
                <a:srgbClr val="434343"/>
              </a:solidFill>
              <a:latin typeface="Montserrat"/>
              <a:ea typeface="Montserrat"/>
              <a:cs typeface="Montserrat"/>
              <a:sym typeface="Montserrat"/>
            </a:endParaRPr>
          </a:p>
        </p:txBody>
      </p:sp>
      <p:pic>
        <p:nvPicPr>
          <p:cNvPr descr="watermark.jpg" id="554" name="Google Shape;554;p6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55" name="Google Shape;555;p6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6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561" name="Google Shape;561;p6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Also in the real world, a single metric won’t tell the complete story!</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To understand all of this, let’s bring back the 4 metrics we mentioned and see how they are calculated.</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could organize our predicted values compared to the real values in a </a:t>
            </a:r>
            <a:r>
              <a:rPr b="1" lang="en" sz="2900">
                <a:solidFill>
                  <a:srgbClr val="434343"/>
                </a:solidFill>
                <a:latin typeface="Montserrat"/>
                <a:ea typeface="Montserrat"/>
                <a:cs typeface="Montserrat"/>
                <a:sym typeface="Montserrat"/>
              </a:rPr>
              <a:t>confusion matrix.</a:t>
            </a:r>
            <a:r>
              <a:rPr lang="en" sz="2900">
                <a:solidFill>
                  <a:srgbClr val="434343"/>
                </a:solidFill>
                <a:latin typeface="Montserrat"/>
                <a:ea typeface="Montserrat"/>
                <a:cs typeface="Montserrat"/>
                <a:sym typeface="Montserrat"/>
              </a:rPr>
              <a:t> </a:t>
            </a:r>
            <a:endParaRPr b="1" sz="2900">
              <a:solidFill>
                <a:srgbClr val="434343"/>
              </a:solidFill>
              <a:latin typeface="Montserrat"/>
              <a:ea typeface="Montserrat"/>
              <a:cs typeface="Montserrat"/>
              <a:sym typeface="Montserrat"/>
            </a:endParaRPr>
          </a:p>
        </p:txBody>
      </p:sp>
      <p:pic>
        <p:nvPicPr>
          <p:cNvPr descr="watermark.jpg" id="562" name="Google Shape;562;p6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63" name="Google Shape;563;p6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132" name="Google Shape;132;p2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Section Topics and Goals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Deep Learning on Custom Image Files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Understanding YOLO v3</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YOLO v3 with Python</a:t>
            </a:r>
            <a:endParaRPr sz="2900">
              <a:solidFill>
                <a:srgbClr val="434343"/>
              </a:solidFill>
              <a:latin typeface="Montserrat"/>
              <a:ea typeface="Montserrat"/>
              <a:cs typeface="Montserrat"/>
              <a:sym typeface="Montserrat"/>
            </a:endParaRPr>
          </a:p>
        </p:txBody>
      </p:sp>
      <p:pic>
        <p:nvPicPr>
          <p:cNvPr descr="watermark.jpg" id="133" name="Google Shape;133;p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4" name="Google Shape;134;p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6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569" name="Google Shape;569;p6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 in classification problems is the </a:t>
            </a:r>
            <a:r>
              <a:rPr b="1" lang="en" sz="2900">
                <a:solidFill>
                  <a:srgbClr val="434343"/>
                </a:solidFill>
                <a:latin typeface="Montserrat"/>
                <a:ea typeface="Montserrat"/>
                <a:cs typeface="Montserrat"/>
                <a:sym typeface="Montserrat"/>
              </a:rPr>
              <a:t>number of correct predictions</a:t>
            </a:r>
            <a:r>
              <a:rPr lang="en" sz="2900">
                <a:solidFill>
                  <a:srgbClr val="434343"/>
                </a:solidFill>
                <a:latin typeface="Montserrat"/>
                <a:ea typeface="Montserrat"/>
                <a:cs typeface="Montserrat"/>
                <a:sym typeface="Montserrat"/>
              </a:rPr>
              <a:t> made by the model divided by the </a:t>
            </a:r>
            <a:r>
              <a:rPr b="1" lang="en" sz="2900">
                <a:solidFill>
                  <a:srgbClr val="434343"/>
                </a:solidFill>
                <a:latin typeface="Montserrat"/>
                <a:ea typeface="Montserrat"/>
                <a:cs typeface="Montserrat"/>
                <a:sym typeface="Montserrat"/>
              </a:rPr>
              <a:t>total number of predictions.</a:t>
            </a:r>
            <a:endParaRPr b="1" sz="2900">
              <a:solidFill>
                <a:srgbClr val="434343"/>
              </a:solidFill>
              <a:latin typeface="Montserrat"/>
              <a:ea typeface="Montserrat"/>
              <a:cs typeface="Montserrat"/>
              <a:sym typeface="Montserrat"/>
            </a:endParaRPr>
          </a:p>
        </p:txBody>
      </p:sp>
      <p:pic>
        <p:nvPicPr>
          <p:cNvPr descr="watermark.jpg" id="570" name="Google Shape;570;p6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71" name="Google Shape;571;p6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6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577" name="Google Shape;577;p6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For example, if the X_test set was 100 images and our model </a:t>
            </a:r>
            <a:r>
              <a:rPr b="1" lang="en" sz="2900">
                <a:solidFill>
                  <a:srgbClr val="434343"/>
                </a:solidFill>
                <a:latin typeface="Montserrat"/>
                <a:ea typeface="Montserrat"/>
                <a:cs typeface="Montserrat"/>
                <a:sym typeface="Montserrat"/>
              </a:rPr>
              <a:t>correctly</a:t>
            </a:r>
            <a:r>
              <a:rPr lang="en" sz="2900">
                <a:solidFill>
                  <a:srgbClr val="434343"/>
                </a:solidFill>
                <a:latin typeface="Montserrat"/>
                <a:ea typeface="Montserrat"/>
                <a:cs typeface="Montserrat"/>
                <a:sym typeface="Montserrat"/>
              </a:rPr>
              <a:t> predicted 80 images, then we have </a:t>
            </a:r>
            <a:r>
              <a:rPr b="1" lang="en" sz="2900">
                <a:solidFill>
                  <a:srgbClr val="434343"/>
                </a:solidFill>
                <a:latin typeface="Montserrat"/>
                <a:ea typeface="Montserrat"/>
                <a:cs typeface="Montserrat"/>
                <a:sym typeface="Montserrat"/>
              </a:rPr>
              <a:t>80/100.</a:t>
            </a:r>
            <a:endParaRPr b="1"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b="1" lang="en" sz="2900">
                <a:solidFill>
                  <a:srgbClr val="434343"/>
                </a:solidFill>
                <a:latin typeface="Montserrat"/>
                <a:ea typeface="Montserrat"/>
                <a:cs typeface="Montserrat"/>
                <a:sym typeface="Montserrat"/>
              </a:rPr>
              <a:t>0.8 </a:t>
            </a:r>
            <a:r>
              <a:rPr lang="en" sz="2900">
                <a:solidFill>
                  <a:srgbClr val="434343"/>
                </a:solidFill>
                <a:latin typeface="Montserrat"/>
                <a:ea typeface="Montserrat"/>
                <a:cs typeface="Montserrat"/>
                <a:sym typeface="Montserrat"/>
              </a:rPr>
              <a:t>or</a:t>
            </a:r>
            <a:r>
              <a:rPr b="1" lang="en" sz="2900">
                <a:solidFill>
                  <a:srgbClr val="434343"/>
                </a:solidFill>
                <a:latin typeface="Montserrat"/>
                <a:ea typeface="Montserrat"/>
                <a:cs typeface="Montserrat"/>
                <a:sym typeface="Montserrat"/>
              </a:rPr>
              <a:t> 80% accuracy.</a:t>
            </a:r>
            <a:endParaRPr b="1" sz="2900">
              <a:solidFill>
                <a:srgbClr val="434343"/>
              </a:solidFill>
              <a:latin typeface="Montserrat"/>
              <a:ea typeface="Montserrat"/>
              <a:cs typeface="Montserrat"/>
              <a:sym typeface="Montserrat"/>
            </a:endParaRPr>
          </a:p>
        </p:txBody>
      </p:sp>
      <p:pic>
        <p:nvPicPr>
          <p:cNvPr descr="watermark.jpg" id="578" name="Google Shape;578;p6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79" name="Google Shape;579;p6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6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585" name="Google Shape;585;p6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 is useful when target classes are well balanced</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 our example, we would have roughly the same amount of cat images as we have dog images.</a:t>
            </a:r>
            <a:endParaRPr sz="2900">
              <a:solidFill>
                <a:srgbClr val="434343"/>
              </a:solidFill>
              <a:latin typeface="Montserrat"/>
              <a:ea typeface="Montserrat"/>
              <a:cs typeface="Montserrat"/>
              <a:sym typeface="Montserrat"/>
            </a:endParaRPr>
          </a:p>
        </p:txBody>
      </p:sp>
      <p:pic>
        <p:nvPicPr>
          <p:cNvPr descr="watermark.jpg" id="586" name="Google Shape;586;p6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87" name="Google Shape;587;p6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6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593" name="Google Shape;593;p6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 is </a:t>
            </a:r>
            <a:r>
              <a:rPr b="1" lang="en" sz="2900">
                <a:solidFill>
                  <a:srgbClr val="434343"/>
                </a:solidFill>
                <a:latin typeface="Montserrat"/>
                <a:ea typeface="Montserrat"/>
                <a:cs typeface="Montserrat"/>
                <a:sym typeface="Montserrat"/>
              </a:rPr>
              <a:t>not </a:t>
            </a:r>
            <a:r>
              <a:rPr lang="en" sz="2900">
                <a:solidFill>
                  <a:srgbClr val="434343"/>
                </a:solidFill>
                <a:latin typeface="Montserrat"/>
                <a:ea typeface="Montserrat"/>
                <a:cs typeface="Montserrat"/>
                <a:sym typeface="Montserrat"/>
              </a:rPr>
              <a:t>a good choice with </a:t>
            </a:r>
            <a:r>
              <a:rPr b="1" lang="en" sz="2900">
                <a:solidFill>
                  <a:srgbClr val="434343"/>
                </a:solidFill>
                <a:latin typeface="Montserrat"/>
                <a:ea typeface="Montserrat"/>
                <a:cs typeface="Montserrat"/>
                <a:sym typeface="Montserrat"/>
              </a:rPr>
              <a:t>unbalanced</a:t>
            </a:r>
            <a:r>
              <a:rPr lang="en" sz="2900">
                <a:solidFill>
                  <a:srgbClr val="434343"/>
                </a:solidFill>
                <a:latin typeface="Montserrat"/>
                <a:ea typeface="Montserrat"/>
                <a:cs typeface="Montserrat"/>
                <a:sym typeface="Montserrat"/>
              </a:rPr>
              <a:t> classes!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we had 99 images of dogs and 1 image of a cat.</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If our model was simply a line that always predicted </a:t>
            </a:r>
            <a:r>
              <a:rPr b="1" lang="en" sz="2900">
                <a:solidFill>
                  <a:srgbClr val="434343"/>
                </a:solidFill>
                <a:latin typeface="Montserrat"/>
                <a:ea typeface="Montserrat"/>
                <a:cs typeface="Montserrat"/>
                <a:sym typeface="Montserrat"/>
              </a:rPr>
              <a:t>dog</a:t>
            </a:r>
            <a:r>
              <a:rPr lang="en" sz="2900">
                <a:solidFill>
                  <a:srgbClr val="434343"/>
                </a:solidFill>
                <a:latin typeface="Montserrat"/>
                <a:ea typeface="Montserrat"/>
                <a:cs typeface="Montserrat"/>
                <a:sym typeface="Montserrat"/>
              </a:rPr>
              <a:t> we would get 99% accuracy!</a:t>
            </a:r>
            <a:endParaRPr sz="2900">
              <a:solidFill>
                <a:srgbClr val="434343"/>
              </a:solidFill>
              <a:latin typeface="Montserrat"/>
              <a:ea typeface="Montserrat"/>
              <a:cs typeface="Montserrat"/>
              <a:sym typeface="Montserrat"/>
            </a:endParaRPr>
          </a:p>
        </p:txBody>
      </p:sp>
      <p:pic>
        <p:nvPicPr>
          <p:cNvPr descr="watermark.jpg" id="594" name="Google Shape;594;p6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95" name="Google Shape;595;p6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6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601" name="Google Shape;601;p6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we had 99 images of dogs and 1 image of a cat.</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If our model was simply a line that always predicted </a:t>
            </a:r>
            <a:r>
              <a:rPr b="1" lang="en" sz="2900">
                <a:solidFill>
                  <a:srgbClr val="434343"/>
                </a:solidFill>
                <a:latin typeface="Montserrat"/>
                <a:ea typeface="Montserrat"/>
                <a:cs typeface="Montserrat"/>
                <a:sym typeface="Montserrat"/>
              </a:rPr>
              <a:t>dog</a:t>
            </a:r>
            <a:r>
              <a:rPr lang="en" sz="2900">
                <a:solidFill>
                  <a:srgbClr val="434343"/>
                </a:solidFill>
                <a:latin typeface="Montserrat"/>
                <a:ea typeface="Montserrat"/>
                <a:cs typeface="Montserrat"/>
                <a:sym typeface="Montserrat"/>
              </a:rPr>
              <a:t> we would get 99% 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 this situation we’ll want to understand </a:t>
            </a:r>
            <a:r>
              <a:rPr b="1" lang="en" sz="2900">
                <a:solidFill>
                  <a:srgbClr val="434343"/>
                </a:solidFill>
                <a:latin typeface="Montserrat"/>
                <a:ea typeface="Montserrat"/>
                <a:cs typeface="Montserrat"/>
                <a:sym typeface="Montserrat"/>
              </a:rPr>
              <a:t>recall </a:t>
            </a:r>
            <a:r>
              <a:rPr lang="en" sz="2900">
                <a:solidFill>
                  <a:srgbClr val="434343"/>
                </a:solidFill>
                <a:latin typeface="Montserrat"/>
                <a:ea typeface="Montserrat"/>
                <a:cs typeface="Montserrat"/>
                <a:sym typeface="Montserrat"/>
              </a:rPr>
              <a:t>and </a:t>
            </a:r>
            <a:r>
              <a:rPr b="1" lang="en" sz="2900">
                <a:solidFill>
                  <a:srgbClr val="434343"/>
                </a:solidFill>
                <a:latin typeface="Montserrat"/>
                <a:ea typeface="Montserrat"/>
                <a:cs typeface="Montserrat"/>
                <a:sym typeface="Montserrat"/>
              </a:rPr>
              <a:t>precision</a:t>
            </a:r>
            <a:endParaRPr sz="2900">
              <a:solidFill>
                <a:srgbClr val="434343"/>
              </a:solidFill>
              <a:latin typeface="Montserrat"/>
              <a:ea typeface="Montserrat"/>
              <a:cs typeface="Montserrat"/>
              <a:sym typeface="Montserrat"/>
            </a:endParaRPr>
          </a:p>
        </p:txBody>
      </p:sp>
      <p:pic>
        <p:nvPicPr>
          <p:cNvPr descr="watermark.jpg" id="602" name="Google Shape;602;p6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03" name="Google Shape;603;p6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6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609" name="Google Shape;609;p6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Ability of a model to find all the relevant cases within a dataset. </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The precise definition of recall is the number of true positives divided by the number of true positives plus the number of false negatives. </a:t>
            </a:r>
            <a:endParaRPr sz="2900">
              <a:solidFill>
                <a:srgbClr val="434343"/>
              </a:solidFill>
              <a:latin typeface="Montserrat"/>
              <a:ea typeface="Montserrat"/>
              <a:cs typeface="Montserrat"/>
              <a:sym typeface="Montserrat"/>
            </a:endParaRPr>
          </a:p>
        </p:txBody>
      </p:sp>
      <p:pic>
        <p:nvPicPr>
          <p:cNvPr descr="watermark.jpg" id="610" name="Google Shape;610;p6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11" name="Google Shape;611;p6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7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617" name="Google Shape;617;p7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Ability of a model to find all the relevant cases within a dataset. </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The precise definition of recall is the number of true positives divided by the number of true positives plus the number of false negatives. </a:t>
            </a:r>
            <a:endParaRPr sz="2900">
              <a:solidFill>
                <a:srgbClr val="434343"/>
              </a:solidFill>
              <a:latin typeface="Montserrat"/>
              <a:ea typeface="Montserrat"/>
              <a:cs typeface="Montserrat"/>
              <a:sym typeface="Montserrat"/>
            </a:endParaRPr>
          </a:p>
        </p:txBody>
      </p:sp>
      <p:pic>
        <p:nvPicPr>
          <p:cNvPr descr="watermark.jpg" id="618" name="Google Shape;618;p7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19" name="Google Shape;619;p7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7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625" name="Google Shape;625;p7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Precision</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Ability of a classification model to identify only the relevant data points.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Precision is defined as the number of true positives divided by the number of true positives plus the number of false positives. </a:t>
            </a:r>
            <a:endParaRPr sz="2900">
              <a:solidFill>
                <a:srgbClr val="434343"/>
              </a:solidFill>
              <a:latin typeface="Montserrat"/>
              <a:ea typeface="Montserrat"/>
              <a:cs typeface="Montserrat"/>
              <a:sym typeface="Montserrat"/>
            </a:endParaRPr>
          </a:p>
        </p:txBody>
      </p:sp>
      <p:pic>
        <p:nvPicPr>
          <p:cNvPr descr="watermark.jpg" id="626" name="Google Shape;626;p7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27" name="Google Shape;627;p7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7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633" name="Google Shape;633;p7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and Precision</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Often you have a trade-off between Recall and Precision.</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While recall expresses the ability to find all relevant instances in a dataset, precision expresses the proportion of the data points our model says was relevant actually were relevant.</a:t>
            </a:r>
            <a:endParaRPr sz="2900">
              <a:solidFill>
                <a:srgbClr val="434343"/>
              </a:solidFill>
              <a:latin typeface="Montserrat"/>
              <a:ea typeface="Montserrat"/>
              <a:cs typeface="Montserrat"/>
              <a:sym typeface="Montserrat"/>
            </a:endParaRPr>
          </a:p>
        </p:txBody>
      </p:sp>
      <p:pic>
        <p:nvPicPr>
          <p:cNvPr descr="watermark.jpg" id="634" name="Google Shape;634;p7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35" name="Google Shape;635;p7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7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641" name="Google Shape;641;p7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F1-Score</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 cases where we want to find an optimal blend of precision and recall we can combine the two metrics using what is called the F1 score.</a:t>
            </a:r>
            <a:endParaRPr sz="2900">
              <a:solidFill>
                <a:srgbClr val="434343"/>
              </a:solidFill>
              <a:latin typeface="Montserrat"/>
              <a:ea typeface="Montserrat"/>
              <a:cs typeface="Montserrat"/>
              <a:sym typeface="Montserrat"/>
            </a:endParaRPr>
          </a:p>
        </p:txBody>
      </p:sp>
      <p:pic>
        <p:nvPicPr>
          <p:cNvPr descr="watermark.jpg" id="642" name="Google Shape;642;p7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43" name="Google Shape;643;p7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9"/>
          <p:cNvSpPr txBox="1"/>
          <p:nvPr>
            <p:ph type="ctrTitle"/>
          </p:nvPr>
        </p:nvSpPr>
        <p:spPr>
          <a:xfrm>
            <a:off x="311708" y="114815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Machine Learning Overview</a:t>
            </a:r>
            <a:endParaRPr b="1">
              <a:latin typeface="Montserrat"/>
              <a:ea typeface="Montserrat"/>
              <a:cs typeface="Montserrat"/>
              <a:sym typeface="Montserrat"/>
            </a:endParaRPr>
          </a:p>
        </p:txBody>
      </p:sp>
      <p:sp>
        <p:nvSpPr>
          <p:cNvPr id="140" name="Google Shape;140;p2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141" name="Google Shape;141;p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42" name="Google Shape;142;p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7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649" name="Google Shape;649;p7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F1-Score</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The F1 score is the harmonic mean of precision and recall taking both metrics into account in the following equation:</a:t>
            </a:r>
            <a:endParaRPr sz="2900">
              <a:solidFill>
                <a:srgbClr val="434343"/>
              </a:solidFill>
              <a:latin typeface="Montserrat"/>
              <a:ea typeface="Montserrat"/>
              <a:cs typeface="Montserrat"/>
              <a:sym typeface="Montserrat"/>
            </a:endParaRPr>
          </a:p>
        </p:txBody>
      </p:sp>
      <p:pic>
        <p:nvPicPr>
          <p:cNvPr descr="watermark.jpg" id="650" name="Google Shape;650;p7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51" name="Google Shape;651;p7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652" name="Google Shape;652;p74"/>
          <p:cNvPicPr preferRelativeResize="0"/>
          <p:nvPr/>
        </p:nvPicPr>
        <p:blipFill>
          <a:blip r:embed="rId4">
            <a:alphaModFix/>
          </a:blip>
          <a:stretch>
            <a:fillRect/>
          </a:stretch>
        </p:blipFill>
        <p:spPr>
          <a:xfrm>
            <a:off x="2342075" y="3007279"/>
            <a:ext cx="4623350" cy="15616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7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658" name="Google Shape;658;p7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F1-Score</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use the harmonic mean instead of a simple average because it punishes extreme values. </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 classifier with a precision of 1.0 and a recall of 0.0 has a simple average of 0.5 but an F1 score of 0. </a:t>
            </a:r>
            <a:endParaRPr sz="2900">
              <a:solidFill>
                <a:srgbClr val="434343"/>
              </a:solidFill>
              <a:latin typeface="Montserrat"/>
              <a:ea typeface="Montserrat"/>
              <a:cs typeface="Montserrat"/>
              <a:sym typeface="Montserrat"/>
            </a:endParaRPr>
          </a:p>
        </p:txBody>
      </p:sp>
      <p:pic>
        <p:nvPicPr>
          <p:cNvPr descr="watermark.jpg" id="659" name="Google Shape;659;p7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60" name="Google Shape;660;p7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7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Model Evaluation</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666" name="Google Shape;666;p7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can also view all out correctly classified versus incorrectly classified images in the form of a confusion matrix.</a:t>
            </a:r>
            <a:endParaRPr sz="2900">
              <a:solidFill>
                <a:srgbClr val="434343"/>
              </a:solidFill>
              <a:latin typeface="Montserrat"/>
              <a:ea typeface="Montserrat"/>
              <a:cs typeface="Montserrat"/>
              <a:sym typeface="Montserrat"/>
            </a:endParaRPr>
          </a:p>
        </p:txBody>
      </p:sp>
      <p:pic>
        <p:nvPicPr>
          <p:cNvPr descr="watermark.jpg" id="667" name="Google Shape;667;p7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68" name="Google Shape;668;p7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77"/>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674" name="Google Shape;674;p7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675" name="Google Shape;675;p77"/>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676" name="Google Shape;676;p77"/>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677" name="Google Shape;677;p77"/>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678" name="Google Shape;678;p77"/>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679" name="Google Shape;679;p77"/>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680" name="Google Shape;680;p77"/>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681" name="Google Shape;681;p77"/>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Montserrat"/>
                <a:ea typeface="Montserrat"/>
                <a:cs typeface="Montserrat"/>
                <a:sym typeface="Montserrat"/>
              </a:rPr>
              <a:t>Confusion Matrix</a:t>
            </a:r>
            <a:endParaRPr sz="3000">
              <a:solidFill>
                <a:srgbClr val="2A3990"/>
              </a:solidFill>
              <a:latin typeface="Montserrat"/>
              <a:ea typeface="Montserrat"/>
              <a:cs typeface="Montserrat"/>
              <a:sym typeface="Montserrat"/>
            </a:endParaRPr>
          </a:p>
        </p:txBody>
      </p:sp>
      <p:pic>
        <p:nvPicPr>
          <p:cNvPr descr="Screen Shot 2017-05-01 at 7.20.32 PM.png" id="682" name="Google Shape;682;p77"/>
          <p:cNvPicPr preferRelativeResize="0"/>
          <p:nvPr/>
        </p:nvPicPr>
        <p:blipFill>
          <a:blip r:embed="rId4">
            <a:alphaModFix/>
          </a:blip>
          <a:stretch>
            <a:fillRect/>
          </a:stretch>
        </p:blipFill>
        <p:spPr>
          <a:xfrm>
            <a:off x="685825" y="1130138"/>
            <a:ext cx="7584734" cy="3778425"/>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78"/>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688" name="Google Shape;688;p7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689" name="Google Shape;689;p78"/>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690" name="Google Shape;690;p78"/>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691" name="Google Shape;691;p78"/>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692" name="Google Shape;692;p78"/>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693" name="Google Shape;693;p78"/>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694" name="Google Shape;694;p78"/>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695" name="Google Shape;695;p78"/>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Montserrat"/>
                <a:ea typeface="Montserrat"/>
                <a:cs typeface="Montserrat"/>
                <a:sym typeface="Montserrat"/>
              </a:rPr>
              <a:t>Confusion Matrix</a:t>
            </a:r>
            <a:endParaRPr sz="3000">
              <a:solidFill>
                <a:srgbClr val="2A3990"/>
              </a:solidFill>
              <a:latin typeface="Montserrat"/>
              <a:ea typeface="Montserrat"/>
              <a:cs typeface="Montserrat"/>
              <a:sym typeface="Montserrat"/>
            </a:endParaRPr>
          </a:p>
        </p:txBody>
      </p:sp>
      <p:pic>
        <p:nvPicPr>
          <p:cNvPr descr="Screen Shot 2017-05-01 at 7.23.49 PM.png" id="696" name="Google Shape;696;p78"/>
          <p:cNvPicPr preferRelativeResize="0"/>
          <p:nvPr/>
        </p:nvPicPr>
        <p:blipFill>
          <a:blip r:embed="rId4">
            <a:alphaModFix/>
          </a:blip>
          <a:stretch>
            <a:fillRect/>
          </a:stretch>
        </p:blipFill>
        <p:spPr>
          <a:xfrm>
            <a:off x="932025" y="1029725"/>
            <a:ext cx="7526107" cy="4113775"/>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pic>
        <p:nvPicPr>
          <p:cNvPr descr="watermark.jpg" id="701" name="Google Shape;701;p7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02" name="Google Shape;702;p79"/>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703" name="Google Shape;703;p7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704" name="Google Shape;704;p79"/>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705" name="Google Shape;705;p79"/>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706" name="Google Shape;706;p79"/>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707" name="Google Shape;707;p79"/>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708" name="Google Shape;708;p79"/>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709" name="Google Shape;709;p79"/>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710" name="Google Shape;710;p79"/>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Model Evaluation</a:t>
            </a:r>
            <a:endParaRPr sz="3000">
              <a:solidFill>
                <a:srgbClr val="2A3990"/>
              </a:solidFill>
              <a:latin typeface="Roboto"/>
              <a:ea typeface="Roboto"/>
              <a:cs typeface="Roboto"/>
              <a:sym typeface="Roboto"/>
            </a:endParaRPr>
          </a:p>
        </p:txBody>
      </p:sp>
      <p:sp>
        <p:nvSpPr>
          <p:cNvPr id="711" name="Google Shape;711;p79"/>
          <p:cNvSpPr txBox="1"/>
          <p:nvPr/>
        </p:nvSpPr>
        <p:spPr>
          <a:xfrm>
            <a:off x="311700" y="1229975"/>
            <a:ext cx="8076000" cy="3339000"/>
          </a:xfrm>
          <a:prstGeom prst="rect">
            <a:avLst/>
          </a:prstGeom>
          <a:noFill/>
          <a:ln>
            <a:noFill/>
          </a:ln>
        </p:spPr>
        <p:txBody>
          <a:bodyPr anchorCtr="0" anchor="t" bIns="91425" lIns="91425" spcFirstLastPara="1" rIns="91425" wrap="square" tIns="91425">
            <a:noAutofit/>
          </a:bodyPr>
          <a:lstStyle/>
          <a:p>
            <a:pPr indent="-406400" lvl="0" marL="457200" rtl="0" algn="l">
              <a:lnSpc>
                <a:spcPct val="100000"/>
              </a:lnSpc>
              <a:spcBef>
                <a:spcPts val="0"/>
              </a:spcBef>
              <a:spcAft>
                <a:spcPts val="0"/>
              </a:spcAft>
              <a:buClr>
                <a:srgbClr val="313131"/>
              </a:buClr>
              <a:buSzPts val="2800"/>
              <a:buFont typeface="Montserrat"/>
              <a:buChar char="●"/>
            </a:pPr>
            <a:r>
              <a:rPr lang="en" sz="2800">
                <a:solidFill>
                  <a:srgbClr val="313131"/>
                </a:solidFill>
                <a:highlight>
                  <a:schemeClr val="lt1"/>
                </a:highlight>
                <a:latin typeface="Montserrat"/>
                <a:ea typeface="Montserrat"/>
                <a:cs typeface="Montserrat"/>
                <a:sym typeface="Montserrat"/>
              </a:rPr>
              <a:t>The main point to remember with the confusion matrix and the various calculated metrics is that they are all fundamentally ways of comparing the predicted values versus the true values.</a:t>
            </a:r>
            <a:endParaRPr sz="2800">
              <a:solidFill>
                <a:srgbClr val="313131"/>
              </a:solidFill>
              <a:highlight>
                <a:schemeClr val="lt1"/>
              </a:highlight>
              <a:latin typeface="Montserrat"/>
              <a:ea typeface="Montserrat"/>
              <a:cs typeface="Montserrat"/>
              <a:sym typeface="Montserrat"/>
            </a:endParaRPr>
          </a:p>
          <a:p>
            <a:pPr indent="-406400" lvl="0" marL="457200" rtl="0" algn="l">
              <a:lnSpc>
                <a:spcPct val="100000"/>
              </a:lnSpc>
              <a:spcBef>
                <a:spcPts val="0"/>
              </a:spcBef>
              <a:spcAft>
                <a:spcPts val="0"/>
              </a:spcAft>
              <a:buClr>
                <a:srgbClr val="313131"/>
              </a:buClr>
              <a:buSzPts val="2800"/>
              <a:buFont typeface="Montserrat"/>
              <a:buChar char="●"/>
            </a:pPr>
            <a:r>
              <a:rPr lang="en" sz="2800">
                <a:solidFill>
                  <a:srgbClr val="313131"/>
                </a:solidFill>
                <a:highlight>
                  <a:schemeClr val="lt1"/>
                </a:highlight>
                <a:latin typeface="Montserrat"/>
                <a:ea typeface="Montserrat"/>
                <a:cs typeface="Montserrat"/>
                <a:sym typeface="Montserrat"/>
              </a:rPr>
              <a:t>What constitutes “good” metrics, will really depend on the specific situation!</a:t>
            </a:r>
            <a:endParaRPr sz="2800">
              <a:solidFill>
                <a:srgbClr val="313131"/>
              </a:solidFill>
              <a:highlight>
                <a:schemeClr val="lt1"/>
              </a:highlight>
              <a:latin typeface="Montserrat"/>
              <a:ea typeface="Montserrat"/>
              <a:cs typeface="Montserrat"/>
              <a:sym typeface="Montserrat"/>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pic>
        <p:nvPicPr>
          <p:cNvPr descr="watermark.jpg" id="716" name="Google Shape;716;p8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17" name="Google Shape;717;p80"/>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718" name="Google Shape;718;p8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719" name="Google Shape;719;p80"/>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720" name="Google Shape;720;p80"/>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721" name="Google Shape;721;p80"/>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722" name="Google Shape;722;p80"/>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723" name="Google Shape;723;p80"/>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724" name="Google Shape;724;p80"/>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725" name="Google Shape;725;p80"/>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Montserrat"/>
                <a:ea typeface="Montserrat"/>
                <a:cs typeface="Montserrat"/>
                <a:sym typeface="Montserrat"/>
              </a:rPr>
              <a:t>Model Evaluation</a:t>
            </a:r>
            <a:endParaRPr sz="3000">
              <a:solidFill>
                <a:srgbClr val="2A3990"/>
              </a:solidFill>
              <a:latin typeface="Montserrat"/>
              <a:ea typeface="Montserrat"/>
              <a:cs typeface="Montserrat"/>
              <a:sym typeface="Montserrat"/>
            </a:endParaRPr>
          </a:p>
        </p:txBody>
      </p:sp>
      <p:sp>
        <p:nvSpPr>
          <p:cNvPr id="726" name="Google Shape;726;p80"/>
          <p:cNvSpPr txBox="1"/>
          <p:nvPr/>
        </p:nvSpPr>
        <p:spPr>
          <a:xfrm>
            <a:off x="311700" y="1229975"/>
            <a:ext cx="8076000" cy="3339000"/>
          </a:xfrm>
          <a:prstGeom prst="rect">
            <a:avLst/>
          </a:prstGeom>
          <a:noFill/>
          <a:ln>
            <a:noFill/>
          </a:ln>
        </p:spPr>
        <p:txBody>
          <a:bodyPr anchorCtr="0" anchor="t" bIns="91425" lIns="91425" spcFirstLastPara="1" rIns="91425" wrap="square" tIns="91425">
            <a:noAutofit/>
          </a:bodyPr>
          <a:lstStyle/>
          <a:p>
            <a:pPr indent="-368300" lvl="0" marL="457200" rtl="0" algn="l">
              <a:lnSpc>
                <a:spcPct val="100000"/>
              </a:lnSpc>
              <a:spcBef>
                <a:spcPts val="0"/>
              </a:spcBef>
              <a:spcAft>
                <a:spcPts val="0"/>
              </a:spcAft>
              <a:buClr>
                <a:srgbClr val="313131"/>
              </a:buClr>
              <a:buSzPts val="2200"/>
              <a:buFont typeface="Montserrat"/>
              <a:buChar char="●"/>
            </a:pPr>
            <a:r>
              <a:rPr lang="en" sz="2200">
                <a:solidFill>
                  <a:srgbClr val="313131"/>
                </a:solidFill>
                <a:highlight>
                  <a:schemeClr val="lt1"/>
                </a:highlight>
                <a:latin typeface="Montserrat"/>
                <a:ea typeface="Montserrat"/>
                <a:cs typeface="Montserrat"/>
                <a:sym typeface="Montserrat"/>
              </a:rPr>
              <a:t>We can use a confusion matrix to evaluate our model.</a:t>
            </a:r>
            <a:endParaRPr sz="2200">
              <a:solidFill>
                <a:srgbClr val="313131"/>
              </a:solidFill>
              <a:highlight>
                <a:schemeClr val="lt1"/>
              </a:highlight>
              <a:latin typeface="Montserrat"/>
              <a:ea typeface="Montserrat"/>
              <a:cs typeface="Montserrat"/>
              <a:sym typeface="Montserrat"/>
            </a:endParaRPr>
          </a:p>
          <a:p>
            <a:pPr indent="-368300" lvl="0" marL="457200" rtl="0" algn="l">
              <a:lnSpc>
                <a:spcPct val="100000"/>
              </a:lnSpc>
              <a:spcBef>
                <a:spcPts val="0"/>
              </a:spcBef>
              <a:spcAft>
                <a:spcPts val="0"/>
              </a:spcAft>
              <a:buClr>
                <a:srgbClr val="313131"/>
              </a:buClr>
              <a:buSzPts val="2200"/>
              <a:buFont typeface="Montserrat"/>
              <a:buChar char="●"/>
            </a:pPr>
            <a:r>
              <a:rPr lang="en" sz="2200">
                <a:solidFill>
                  <a:srgbClr val="313131"/>
                </a:solidFill>
                <a:highlight>
                  <a:schemeClr val="lt1"/>
                </a:highlight>
                <a:latin typeface="Montserrat"/>
                <a:ea typeface="Montserrat"/>
                <a:cs typeface="Montserrat"/>
                <a:sym typeface="Montserrat"/>
              </a:rPr>
              <a:t>For example, imagine testing for disease.</a:t>
            </a:r>
            <a:endParaRPr sz="2200">
              <a:solidFill>
                <a:srgbClr val="313131"/>
              </a:solidFill>
              <a:highlight>
                <a:schemeClr val="lt1"/>
              </a:highlight>
              <a:latin typeface="Montserrat"/>
              <a:ea typeface="Montserrat"/>
              <a:cs typeface="Montserrat"/>
              <a:sym typeface="Montserrat"/>
            </a:endParaRPr>
          </a:p>
        </p:txBody>
      </p:sp>
      <p:pic>
        <p:nvPicPr>
          <p:cNvPr id="727" name="Google Shape;727;p80"/>
          <p:cNvPicPr preferRelativeResize="0"/>
          <p:nvPr/>
        </p:nvPicPr>
        <p:blipFill rotWithShape="1">
          <a:blip r:embed="rId4">
            <a:alphaModFix/>
          </a:blip>
          <a:srcRect b="0" l="0" r="0" t="0"/>
          <a:stretch/>
        </p:blipFill>
        <p:spPr>
          <a:xfrm>
            <a:off x="813600" y="2273452"/>
            <a:ext cx="3677100" cy="1943400"/>
          </a:xfrm>
          <a:prstGeom prst="rect">
            <a:avLst/>
          </a:prstGeom>
          <a:noFill/>
          <a:ln>
            <a:noFill/>
          </a:ln>
        </p:spPr>
      </p:pic>
      <p:sp>
        <p:nvSpPr>
          <p:cNvPr id="728" name="Google Shape;728;p80"/>
          <p:cNvSpPr txBox="1"/>
          <p:nvPr/>
        </p:nvSpPr>
        <p:spPr>
          <a:xfrm>
            <a:off x="4857775" y="1745150"/>
            <a:ext cx="40983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Roboto"/>
                <a:ea typeface="Roboto"/>
                <a:cs typeface="Roboto"/>
                <a:sym typeface="Roboto"/>
              </a:rPr>
              <a:t>Example: Test for presence of disease</a:t>
            </a:r>
            <a:endParaRPr sz="1800">
              <a:latin typeface="Roboto"/>
              <a:ea typeface="Roboto"/>
              <a:cs typeface="Roboto"/>
              <a:sym typeface="Roboto"/>
            </a:endParaRPr>
          </a:p>
          <a:p>
            <a:pPr indent="0" lvl="0" marL="0" rtl="0" algn="l">
              <a:spcBef>
                <a:spcPts val="0"/>
              </a:spcBef>
              <a:spcAft>
                <a:spcPts val="0"/>
              </a:spcAft>
              <a:buNone/>
            </a:pPr>
            <a:r>
              <a:rPr lang="en" sz="1800">
                <a:latin typeface="Roboto"/>
                <a:ea typeface="Roboto"/>
                <a:cs typeface="Roboto"/>
                <a:sym typeface="Roboto"/>
              </a:rPr>
              <a:t>NO = negative test = False = 0</a:t>
            </a:r>
            <a:endParaRPr sz="1800">
              <a:latin typeface="Roboto"/>
              <a:ea typeface="Roboto"/>
              <a:cs typeface="Roboto"/>
              <a:sym typeface="Roboto"/>
            </a:endParaRPr>
          </a:p>
          <a:p>
            <a:pPr indent="0" lvl="0" marL="0" rtl="0" algn="l">
              <a:spcBef>
                <a:spcPts val="0"/>
              </a:spcBef>
              <a:spcAft>
                <a:spcPts val="0"/>
              </a:spcAft>
              <a:buNone/>
            </a:pPr>
            <a:r>
              <a:rPr lang="en" sz="1800">
                <a:latin typeface="Roboto"/>
                <a:ea typeface="Roboto"/>
                <a:cs typeface="Roboto"/>
                <a:sym typeface="Roboto"/>
              </a:rPr>
              <a:t>YES = positive test = True = 1</a:t>
            </a:r>
            <a:endParaRPr sz="1800">
              <a:latin typeface="Roboto"/>
              <a:ea typeface="Roboto"/>
              <a:cs typeface="Roboto"/>
              <a:sym typeface="Roboto"/>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pic>
        <p:nvPicPr>
          <p:cNvPr descr="watermark.jpg" id="733" name="Google Shape;733;p8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34" name="Google Shape;734;p81"/>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735" name="Google Shape;735;p8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736" name="Google Shape;736;p81"/>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737" name="Google Shape;737;p81"/>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738" name="Google Shape;738;p81"/>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739" name="Google Shape;739;p81"/>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740" name="Google Shape;740;p81"/>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741" name="Google Shape;741;p81"/>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742" name="Google Shape;742;p81"/>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Montserrat"/>
                <a:ea typeface="Montserrat"/>
                <a:cs typeface="Montserrat"/>
                <a:sym typeface="Montserrat"/>
              </a:rPr>
              <a:t>Confusion Matrix</a:t>
            </a:r>
            <a:endParaRPr sz="3000">
              <a:solidFill>
                <a:srgbClr val="2A3990"/>
              </a:solidFill>
              <a:latin typeface="Montserrat"/>
              <a:ea typeface="Montserrat"/>
              <a:cs typeface="Montserrat"/>
              <a:sym typeface="Montserrat"/>
            </a:endParaRPr>
          </a:p>
        </p:txBody>
      </p:sp>
      <p:pic>
        <p:nvPicPr>
          <p:cNvPr id="743" name="Google Shape;743;p81"/>
          <p:cNvPicPr preferRelativeResize="0"/>
          <p:nvPr/>
        </p:nvPicPr>
        <p:blipFill rotWithShape="1">
          <a:blip r:embed="rId4">
            <a:alphaModFix/>
          </a:blip>
          <a:srcRect b="0" l="0" r="0" t="0"/>
          <a:stretch/>
        </p:blipFill>
        <p:spPr>
          <a:xfrm>
            <a:off x="415462" y="1313858"/>
            <a:ext cx="4407300" cy="2515800"/>
          </a:xfrm>
          <a:prstGeom prst="rect">
            <a:avLst/>
          </a:prstGeom>
          <a:noFill/>
          <a:ln>
            <a:noFill/>
          </a:ln>
        </p:spPr>
      </p:pic>
      <p:sp>
        <p:nvSpPr>
          <p:cNvPr id="744" name="Google Shape;744;p81"/>
          <p:cNvSpPr txBox="1"/>
          <p:nvPr/>
        </p:nvSpPr>
        <p:spPr>
          <a:xfrm>
            <a:off x="5305162" y="1426725"/>
            <a:ext cx="3657600" cy="2016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 sz="2500" u="none" cap="none" strike="noStrike">
                <a:solidFill>
                  <a:srgbClr val="000000"/>
                </a:solidFill>
                <a:latin typeface="Arial"/>
                <a:ea typeface="Arial"/>
                <a:cs typeface="Arial"/>
                <a:sym typeface="Arial"/>
              </a:rPr>
              <a:t>Basic Terminology:</a:t>
            </a:r>
            <a:endParaRPr/>
          </a:p>
          <a:p>
            <a:pPr indent="-342900" lvl="0" marL="342900" marR="0" rtl="0" algn="l">
              <a:spcBef>
                <a:spcPts val="0"/>
              </a:spcBef>
              <a:spcAft>
                <a:spcPts val="0"/>
              </a:spcAft>
              <a:buClr>
                <a:srgbClr val="000000"/>
              </a:buClr>
              <a:buSzPts val="2500"/>
              <a:buFont typeface="Arial"/>
              <a:buChar char="•"/>
            </a:pPr>
            <a:r>
              <a:rPr b="0" i="0" lang="en" sz="2500" u="none" cap="none" strike="noStrike">
                <a:solidFill>
                  <a:srgbClr val="000000"/>
                </a:solidFill>
                <a:latin typeface="Arial"/>
                <a:ea typeface="Arial"/>
                <a:cs typeface="Arial"/>
                <a:sym typeface="Arial"/>
              </a:rPr>
              <a:t>True Positives (TP)</a:t>
            </a:r>
            <a:endParaRPr/>
          </a:p>
          <a:p>
            <a:pPr indent="-342900" lvl="0" marL="342900" marR="0" rtl="0" algn="l">
              <a:spcBef>
                <a:spcPts val="0"/>
              </a:spcBef>
              <a:spcAft>
                <a:spcPts val="0"/>
              </a:spcAft>
              <a:buClr>
                <a:srgbClr val="000000"/>
              </a:buClr>
              <a:buSzPts val="2500"/>
              <a:buFont typeface="Arial"/>
              <a:buChar char="•"/>
            </a:pPr>
            <a:r>
              <a:rPr b="0" i="0" lang="en" sz="2500" u="none" cap="none" strike="noStrike">
                <a:solidFill>
                  <a:srgbClr val="000000"/>
                </a:solidFill>
                <a:latin typeface="Arial"/>
                <a:ea typeface="Arial"/>
                <a:cs typeface="Arial"/>
                <a:sym typeface="Arial"/>
              </a:rPr>
              <a:t>True Negatives (TN)</a:t>
            </a:r>
            <a:endParaRPr/>
          </a:p>
          <a:p>
            <a:pPr indent="-342900" lvl="0" marL="342900" marR="0" rtl="0" algn="l">
              <a:spcBef>
                <a:spcPts val="0"/>
              </a:spcBef>
              <a:spcAft>
                <a:spcPts val="0"/>
              </a:spcAft>
              <a:buClr>
                <a:srgbClr val="000000"/>
              </a:buClr>
              <a:buSzPts val="2500"/>
              <a:buFont typeface="Arial"/>
              <a:buChar char="•"/>
            </a:pPr>
            <a:r>
              <a:rPr b="0" i="0" lang="en" sz="2500" u="none" cap="none" strike="noStrike">
                <a:solidFill>
                  <a:srgbClr val="000000"/>
                </a:solidFill>
                <a:latin typeface="Arial"/>
                <a:ea typeface="Arial"/>
                <a:cs typeface="Arial"/>
                <a:sym typeface="Arial"/>
              </a:rPr>
              <a:t>False Positives (FP)</a:t>
            </a:r>
            <a:endParaRPr/>
          </a:p>
          <a:p>
            <a:pPr indent="-342900" lvl="0" marL="342900" marR="0" rtl="0" algn="l">
              <a:spcBef>
                <a:spcPts val="0"/>
              </a:spcBef>
              <a:spcAft>
                <a:spcPts val="0"/>
              </a:spcAft>
              <a:buClr>
                <a:srgbClr val="000000"/>
              </a:buClr>
              <a:buSzPts val="2500"/>
              <a:buFont typeface="Arial"/>
              <a:buChar char="•"/>
            </a:pPr>
            <a:r>
              <a:rPr b="0" i="0" lang="en" sz="2500" u="none" cap="none" strike="noStrike">
                <a:solidFill>
                  <a:srgbClr val="000000"/>
                </a:solidFill>
                <a:latin typeface="Arial"/>
                <a:ea typeface="Arial"/>
                <a:cs typeface="Arial"/>
                <a:sym typeface="Arial"/>
              </a:rPr>
              <a:t>False Negatives (FN)</a:t>
            </a:r>
            <a:endParaRPr b="0" i="0" sz="2500" u="none" cap="none" strike="noStrike">
              <a:solidFill>
                <a:srgbClr val="000000"/>
              </a:solidFill>
              <a:latin typeface="Arial"/>
              <a:ea typeface="Arial"/>
              <a:cs typeface="Arial"/>
              <a:sym typeface="Aria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pic>
        <p:nvPicPr>
          <p:cNvPr descr="watermark.jpg" id="749" name="Google Shape;749;p8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50" name="Google Shape;750;p82"/>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751" name="Google Shape;751;p8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752" name="Google Shape;752;p82"/>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753" name="Google Shape;753;p82"/>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754" name="Google Shape;754;p82"/>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755" name="Google Shape;755;p82"/>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756" name="Google Shape;756;p82"/>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757" name="Google Shape;757;p82"/>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758" name="Google Shape;758;p82"/>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Montserrat"/>
                <a:ea typeface="Montserrat"/>
                <a:cs typeface="Montserrat"/>
                <a:sym typeface="Montserrat"/>
              </a:rPr>
              <a:t>Confusion Matrix</a:t>
            </a:r>
            <a:endParaRPr sz="3000">
              <a:solidFill>
                <a:srgbClr val="2A3990"/>
              </a:solidFill>
              <a:latin typeface="Montserrat"/>
              <a:ea typeface="Montserrat"/>
              <a:cs typeface="Montserrat"/>
              <a:sym typeface="Montserrat"/>
            </a:endParaRPr>
          </a:p>
        </p:txBody>
      </p:sp>
      <p:pic>
        <p:nvPicPr>
          <p:cNvPr id="759" name="Google Shape;759;p82"/>
          <p:cNvPicPr preferRelativeResize="0"/>
          <p:nvPr/>
        </p:nvPicPr>
        <p:blipFill rotWithShape="1">
          <a:blip r:embed="rId4">
            <a:alphaModFix/>
          </a:blip>
          <a:srcRect b="0" l="0" r="0" t="0"/>
          <a:stretch/>
        </p:blipFill>
        <p:spPr>
          <a:xfrm>
            <a:off x="415462" y="1313858"/>
            <a:ext cx="4407300" cy="2515800"/>
          </a:xfrm>
          <a:prstGeom prst="rect">
            <a:avLst/>
          </a:prstGeom>
          <a:noFill/>
          <a:ln>
            <a:noFill/>
          </a:ln>
        </p:spPr>
      </p:pic>
      <p:sp>
        <p:nvSpPr>
          <p:cNvPr id="760" name="Google Shape;760;p82"/>
          <p:cNvSpPr txBox="1"/>
          <p:nvPr/>
        </p:nvSpPr>
        <p:spPr>
          <a:xfrm>
            <a:off x="5062537" y="1546038"/>
            <a:ext cx="3886200" cy="1246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 sz="2500" u="none" cap="none" strike="noStrike">
                <a:solidFill>
                  <a:srgbClr val="000000"/>
                </a:solidFill>
                <a:latin typeface="Arial"/>
                <a:ea typeface="Arial"/>
                <a:cs typeface="Arial"/>
                <a:sym typeface="Arial"/>
              </a:rPr>
              <a:t>Accuracy:</a:t>
            </a:r>
            <a:endParaRPr/>
          </a:p>
          <a:p>
            <a:pPr indent="-342900" lvl="0" marL="342900" marR="0" rtl="0" algn="l">
              <a:spcBef>
                <a:spcPts val="0"/>
              </a:spcBef>
              <a:spcAft>
                <a:spcPts val="0"/>
              </a:spcAft>
              <a:buClr>
                <a:srgbClr val="000000"/>
              </a:buClr>
              <a:buSzPts val="2500"/>
              <a:buFont typeface="Arial"/>
              <a:buChar char="•"/>
            </a:pPr>
            <a:r>
              <a:rPr b="0" i="0" lang="en" sz="2500" u="none" cap="none" strike="noStrike">
                <a:solidFill>
                  <a:srgbClr val="000000"/>
                </a:solidFill>
                <a:latin typeface="Arial"/>
                <a:ea typeface="Arial"/>
                <a:cs typeface="Arial"/>
                <a:sym typeface="Arial"/>
              </a:rPr>
              <a:t>Overall, how often is it </a:t>
            </a:r>
            <a:r>
              <a:rPr b="1" i="0" lang="en" sz="2500" u="none" cap="none" strike="noStrike">
                <a:solidFill>
                  <a:srgbClr val="000000"/>
                </a:solidFill>
                <a:latin typeface="Arial"/>
                <a:ea typeface="Arial"/>
                <a:cs typeface="Arial"/>
                <a:sym typeface="Arial"/>
              </a:rPr>
              <a:t>correct</a:t>
            </a:r>
            <a:r>
              <a:rPr b="0" i="0" lang="en" sz="2500" u="none" cap="none" strike="noStrike">
                <a:solidFill>
                  <a:srgbClr val="000000"/>
                </a:solidFill>
                <a:latin typeface="Arial"/>
                <a:ea typeface="Arial"/>
                <a:cs typeface="Arial"/>
                <a:sym typeface="Arial"/>
              </a:rPr>
              <a:t>?</a:t>
            </a:r>
            <a:endParaRPr/>
          </a:p>
          <a:p>
            <a:pPr indent="-342900" lvl="0" marL="342900" marR="0" rtl="0" algn="l">
              <a:spcBef>
                <a:spcPts val="0"/>
              </a:spcBef>
              <a:spcAft>
                <a:spcPts val="0"/>
              </a:spcAft>
              <a:buClr>
                <a:srgbClr val="000000"/>
              </a:buClr>
              <a:buSzPts val="2500"/>
              <a:buFont typeface="Arial"/>
              <a:buChar char="•"/>
            </a:pPr>
            <a:r>
              <a:rPr b="0" i="0" lang="en" sz="2500" u="none" cap="none" strike="noStrike">
                <a:solidFill>
                  <a:srgbClr val="000000"/>
                </a:solidFill>
                <a:latin typeface="Arial"/>
                <a:ea typeface="Arial"/>
                <a:cs typeface="Arial"/>
                <a:sym typeface="Arial"/>
              </a:rPr>
              <a:t>(TP + TN) / total = 150/165 = 0.91</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pic>
        <p:nvPicPr>
          <p:cNvPr descr="watermark.jpg" id="765" name="Google Shape;765;p8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66" name="Google Shape;766;p83"/>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767" name="Google Shape;767;p8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768" name="Google Shape;768;p83"/>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769" name="Google Shape;769;p83"/>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770" name="Google Shape;770;p83"/>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771" name="Google Shape;771;p83"/>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772" name="Google Shape;772;p83"/>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773" name="Google Shape;773;p83"/>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774" name="Google Shape;774;p83"/>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Montserrat"/>
                <a:ea typeface="Montserrat"/>
                <a:cs typeface="Montserrat"/>
                <a:sym typeface="Montserrat"/>
              </a:rPr>
              <a:t>Confusion Matrix</a:t>
            </a:r>
            <a:endParaRPr sz="3000">
              <a:solidFill>
                <a:srgbClr val="2A3990"/>
              </a:solidFill>
              <a:latin typeface="Montserrat"/>
              <a:ea typeface="Montserrat"/>
              <a:cs typeface="Montserrat"/>
              <a:sym typeface="Montserrat"/>
            </a:endParaRPr>
          </a:p>
        </p:txBody>
      </p:sp>
      <p:pic>
        <p:nvPicPr>
          <p:cNvPr id="775" name="Google Shape;775;p83"/>
          <p:cNvPicPr preferRelativeResize="0"/>
          <p:nvPr/>
        </p:nvPicPr>
        <p:blipFill rotWithShape="1">
          <a:blip r:embed="rId4">
            <a:alphaModFix/>
          </a:blip>
          <a:srcRect b="0" l="0" r="0" t="0"/>
          <a:stretch/>
        </p:blipFill>
        <p:spPr>
          <a:xfrm>
            <a:off x="415462" y="1313858"/>
            <a:ext cx="4407300" cy="2515800"/>
          </a:xfrm>
          <a:prstGeom prst="rect">
            <a:avLst/>
          </a:prstGeom>
          <a:noFill/>
          <a:ln>
            <a:noFill/>
          </a:ln>
        </p:spPr>
      </p:pic>
      <p:sp>
        <p:nvSpPr>
          <p:cNvPr id="776" name="Google Shape;776;p83"/>
          <p:cNvSpPr txBox="1"/>
          <p:nvPr/>
        </p:nvSpPr>
        <p:spPr>
          <a:xfrm>
            <a:off x="5146587" y="1421675"/>
            <a:ext cx="3886200" cy="1246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 sz="2500" u="none" cap="none" strike="noStrike">
                <a:solidFill>
                  <a:srgbClr val="000000"/>
                </a:solidFill>
                <a:latin typeface="Arial"/>
                <a:ea typeface="Arial"/>
                <a:cs typeface="Arial"/>
                <a:sym typeface="Arial"/>
              </a:rPr>
              <a:t>Misclassification Rate (Error Rate):</a:t>
            </a:r>
            <a:endParaRPr/>
          </a:p>
          <a:p>
            <a:pPr indent="-342900" lvl="0" marL="342900" marR="0" rtl="0" algn="l">
              <a:spcBef>
                <a:spcPts val="0"/>
              </a:spcBef>
              <a:spcAft>
                <a:spcPts val="0"/>
              </a:spcAft>
              <a:buClr>
                <a:srgbClr val="000000"/>
              </a:buClr>
              <a:buSzPts val="2500"/>
              <a:buFont typeface="Arial"/>
              <a:buChar char="•"/>
            </a:pPr>
            <a:r>
              <a:rPr b="0" i="0" lang="en" sz="2500" u="none" cap="none" strike="noStrike">
                <a:solidFill>
                  <a:srgbClr val="000000"/>
                </a:solidFill>
                <a:latin typeface="Arial"/>
                <a:ea typeface="Arial"/>
                <a:cs typeface="Arial"/>
                <a:sym typeface="Arial"/>
              </a:rPr>
              <a:t>Overall, how often is it </a:t>
            </a:r>
            <a:r>
              <a:rPr b="1" i="0" lang="en" sz="2500" u="none" cap="none" strike="noStrike">
                <a:solidFill>
                  <a:srgbClr val="000000"/>
                </a:solidFill>
                <a:latin typeface="Arial"/>
                <a:ea typeface="Arial"/>
                <a:cs typeface="Arial"/>
                <a:sym typeface="Arial"/>
              </a:rPr>
              <a:t>wrong</a:t>
            </a:r>
            <a:r>
              <a:rPr b="0" i="0" lang="en" sz="2500" u="none" cap="none" strike="noStrike">
                <a:solidFill>
                  <a:srgbClr val="000000"/>
                </a:solidFill>
                <a:latin typeface="Arial"/>
                <a:ea typeface="Arial"/>
                <a:cs typeface="Arial"/>
                <a:sym typeface="Arial"/>
              </a:rPr>
              <a:t>?</a:t>
            </a:r>
            <a:endParaRPr/>
          </a:p>
          <a:p>
            <a:pPr indent="-342900" lvl="0" marL="342900" marR="0" rtl="0" algn="l">
              <a:spcBef>
                <a:spcPts val="0"/>
              </a:spcBef>
              <a:spcAft>
                <a:spcPts val="0"/>
              </a:spcAft>
              <a:buClr>
                <a:srgbClr val="000000"/>
              </a:buClr>
              <a:buSzPts val="2500"/>
              <a:buFont typeface="Arial"/>
              <a:buChar char="•"/>
            </a:pPr>
            <a:r>
              <a:rPr b="0" i="0" lang="en" sz="2500" u="none" cap="none" strike="noStrike">
                <a:solidFill>
                  <a:srgbClr val="000000"/>
                </a:solidFill>
                <a:latin typeface="Arial"/>
                <a:ea typeface="Arial"/>
                <a:cs typeface="Arial"/>
                <a:sym typeface="Arial"/>
              </a:rPr>
              <a:t>(FP + FN) / total = 15/165 = 0.09</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148" name="Google Shape;148;p3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Before we dive into Deep Learning, let’s work on understanding the general machine learning process we will be using.</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The specific case of machine learning we will be conducting is known as </a:t>
            </a:r>
            <a:r>
              <a:rPr b="1" lang="en" sz="2900">
                <a:solidFill>
                  <a:srgbClr val="434343"/>
                </a:solidFill>
                <a:latin typeface="Montserrat"/>
                <a:ea typeface="Montserrat"/>
                <a:cs typeface="Montserrat"/>
                <a:sym typeface="Montserrat"/>
              </a:rPr>
              <a:t>supervised learning</a:t>
            </a:r>
            <a:endParaRPr sz="2900">
              <a:solidFill>
                <a:srgbClr val="434343"/>
              </a:solidFill>
              <a:latin typeface="Montserrat"/>
              <a:ea typeface="Montserrat"/>
              <a:cs typeface="Montserrat"/>
              <a:sym typeface="Montserrat"/>
            </a:endParaRPr>
          </a:p>
        </p:txBody>
      </p:sp>
      <p:pic>
        <p:nvPicPr>
          <p:cNvPr descr="watermark.jpg" id="149" name="Google Shape;149;p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0" name="Google Shape;150;p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pic>
        <p:nvPicPr>
          <p:cNvPr descr="watermark.jpg" id="781" name="Google Shape;781;p8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82" name="Google Shape;782;p84"/>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783" name="Google Shape;783;p8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784" name="Google Shape;784;p84"/>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785" name="Google Shape;785;p84"/>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786" name="Google Shape;786;p84"/>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787" name="Google Shape;787;p84"/>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788" name="Google Shape;788;p84"/>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789" name="Google Shape;789;p84"/>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790" name="Google Shape;790;p84"/>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Confusion Matrix</a:t>
            </a:r>
            <a:endParaRPr sz="3000">
              <a:solidFill>
                <a:srgbClr val="2A3990"/>
              </a:solidFill>
              <a:latin typeface="Roboto"/>
              <a:ea typeface="Roboto"/>
              <a:cs typeface="Roboto"/>
              <a:sym typeface="Roboto"/>
            </a:endParaRPr>
          </a:p>
        </p:txBody>
      </p:sp>
      <p:pic>
        <p:nvPicPr>
          <p:cNvPr id="791" name="Google Shape;791;p84"/>
          <p:cNvPicPr preferRelativeResize="0"/>
          <p:nvPr/>
        </p:nvPicPr>
        <p:blipFill rotWithShape="1">
          <a:blip r:embed="rId4">
            <a:alphaModFix/>
          </a:blip>
          <a:srcRect b="0" l="0" r="0" t="0"/>
          <a:stretch/>
        </p:blipFill>
        <p:spPr>
          <a:xfrm>
            <a:off x="2230125" y="953250"/>
            <a:ext cx="4686300" cy="35148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 name="Shape 795"/>
        <p:cNvGrpSpPr/>
        <p:nvPr/>
      </p:nvGrpSpPr>
      <p:grpSpPr>
        <a:xfrm>
          <a:off x="0" y="0"/>
          <a:ext cx="0" cy="0"/>
          <a:chOff x="0" y="0"/>
          <a:chExt cx="0" cy="0"/>
        </a:xfrm>
      </p:grpSpPr>
      <p:pic>
        <p:nvPicPr>
          <p:cNvPr descr="watermark.jpg" id="796" name="Google Shape;796;p8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97" name="Google Shape;797;p85"/>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798" name="Google Shape;798;p8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799" name="Google Shape;799;p85"/>
          <p:cNvSpPr txBox="1"/>
          <p:nvPr/>
        </p:nvSpPr>
        <p:spPr>
          <a:xfrm>
            <a:off x="5371500" y="1492500"/>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Math &amp;</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Statistics</a:t>
            </a:r>
            <a:endParaRPr sz="2400">
              <a:solidFill>
                <a:srgbClr val="FFFFFF"/>
              </a:solidFill>
              <a:latin typeface="Roboto"/>
              <a:ea typeface="Roboto"/>
              <a:cs typeface="Roboto"/>
              <a:sym typeface="Roboto"/>
            </a:endParaRPr>
          </a:p>
        </p:txBody>
      </p:sp>
      <p:sp>
        <p:nvSpPr>
          <p:cNvPr id="800" name="Google Shape;800;p85"/>
          <p:cNvSpPr txBox="1"/>
          <p:nvPr/>
        </p:nvSpPr>
        <p:spPr>
          <a:xfrm>
            <a:off x="4122900" y="3571675"/>
            <a:ext cx="1812600" cy="9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Domain</a:t>
            </a:r>
            <a:endParaRPr sz="2400">
              <a:solidFill>
                <a:srgbClr val="FFFFFF"/>
              </a:solidFill>
              <a:latin typeface="Roboto"/>
              <a:ea typeface="Roboto"/>
              <a:cs typeface="Roboto"/>
              <a:sym typeface="Roboto"/>
            </a:endParaRPr>
          </a:p>
          <a:p>
            <a:pPr indent="0" lvl="0" marL="0" rtl="0" algn="ctr">
              <a:spcBef>
                <a:spcPts val="0"/>
              </a:spcBef>
              <a:spcAft>
                <a:spcPts val="0"/>
              </a:spcAft>
              <a:buNone/>
            </a:pPr>
            <a:r>
              <a:rPr lang="en" sz="2400">
                <a:solidFill>
                  <a:srgbClr val="FFFFFF"/>
                </a:solidFill>
                <a:latin typeface="Roboto"/>
                <a:ea typeface="Roboto"/>
                <a:cs typeface="Roboto"/>
                <a:sym typeface="Roboto"/>
              </a:rPr>
              <a:t>Knowledge</a:t>
            </a:r>
            <a:endParaRPr sz="2400">
              <a:solidFill>
                <a:srgbClr val="FFFFFF"/>
              </a:solidFill>
              <a:latin typeface="Roboto"/>
              <a:ea typeface="Roboto"/>
              <a:cs typeface="Roboto"/>
              <a:sym typeface="Roboto"/>
            </a:endParaRPr>
          </a:p>
        </p:txBody>
      </p:sp>
      <p:sp>
        <p:nvSpPr>
          <p:cNvPr id="801" name="Google Shape;801;p85"/>
          <p:cNvSpPr txBox="1"/>
          <p:nvPr/>
        </p:nvSpPr>
        <p:spPr>
          <a:xfrm>
            <a:off x="4490700" y="1626600"/>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Machine Learning</a:t>
            </a:r>
            <a:endParaRPr>
              <a:solidFill>
                <a:srgbClr val="FFFFFF"/>
              </a:solidFill>
              <a:latin typeface="Roboto"/>
              <a:ea typeface="Roboto"/>
              <a:cs typeface="Roboto"/>
              <a:sym typeface="Roboto"/>
            </a:endParaRPr>
          </a:p>
        </p:txBody>
      </p:sp>
      <p:sp>
        <p:nvSpPr>
          <p:cNvPr id="802" name="Google Shape;802;p85"/>
          <p:cNvSpPr txBox="1"/>
          <p:nvPr/>
        </p:nvSpPr>
        <p:spPr>
          <a:xfrm>
            <a:off x="3834850" y="2792545"/>
            <a:ext cx="987900" cy="45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Software</a:t>
            </a:r>
            <a:endParaRPr>
              <a:solidFill>
                <a:srgbClr val="FFFFFF"/>
              </a:solidFill>
              <a:latin typeface="Roboto"/>
              <a:ea typeface="Roboto"/>
              <a:cs typeface="Roboto"/>
              <a:sym typeface="Roboto"/>
            </a:endParaRPr>
          </a:p>
        </p:txBody>
      </p:sp>
      <p:sp>
        <p:nvSpPr>
          <p:cNvPr id="803" name="Google Shape;803;p85"/>
          <p:cNvSpPr txBox="1"/>
          <p:nvPr/>
        </p:nvSpPr>
        <p:spPr>
          <a:xfrm>
            <a:off x="5146575" y="2748813"/>
            <a:ext cx="9879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Research</a:t>
            </a:r>
            <a:endParaRPr>
              <a:solidFill>
                <a:srgbClr val="FFFFFF"/>
              </a:solidFill>
              <a:latin typeface="Roboto"/>
              <a:ea typeface="Roboto"/>
              <a:cs typeface="Roboto"/>
              <a:sym typeface="Roboto"/>
            </a:endParaRPr>
          </a:p>
        </p:txBody>
      </p:sp>
      <p:sp>
        <p:nvSpPr>
          <p:cNvPr id="804" name="Google Shape;804;p85"/>
          <p:cNvSpPr txBox="1"/>
          <p:nvPr/>
        </p:nvSpPr>
        <p:spPr>
          <a:xfrm>
            <a:off x="4751975" y="2406900"/>
            <a:ext cx="449100" cy="38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Roboto"/>
                <a:ea typeface="Roboto"/>
                <a:cs typeface="Roboto"/>
                <a:sym typeface="Roboto"/>
              </a:rPr>
              <a:t>DS</a:t>
            </a:r>
            <a:endParaRPr>
              <a:solidFill>
                <a:srgbClr val="FFFFFF"/>
              </a:solidFill>
              <a:latin typeface="Roboto"/>
              <a:ea typeface="Roboto"/>
              <a:cs typeface="Roboto"/>
              <a:sym typeface="Roboto"/>
            </a:endParaRPr>
          </a:p>
        </p:txBody>
      </p:sp>
      <p:sp>
        <p:nvSpPr>
          <p:cNvPr id="805" name="Google Shape;805;p85"/>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Roboto"/>
                <a:ea typeface="Roboto"/>
                <a:cs typeface="Roboto"/>
                <a:sym typeface="Roboto"/>
              </a:rPr>
              <a:t>Model Evaluation</a:t>
            </a:r>
            <a:endParaRPr sz="3000">
              <a:solidFill>
                <a:srgbClr val="2A3990"/>
              </a:solidFill>
              <a:latin typeface="Roboto"/>
              <a:ea typeface="Roboto"/>
              <a:cs typeface="Roboto"/>
              <a:sym typeface="Roboto"/>
            </a:endParaRPr>
          </a:p>
        </p:txBody>
      </p:sp>
      <p:sp>
        <p:nvSpPr>
          <p:cNvPr id="806" name="Google Shape;806;p85"/>
          <p:cNvSpPr txBox="1"/>
          <p:nvPr/>
        </p:nvSpPr>
        <p:spPr>
          <a:xfrm>
            <a:off x="311700" y="1229975"/>
            <a:ext cx="8076000" cy="3339000"/>
          </a:xfrm>
          <a:prstGeom prst="rect">
            <a:avLst/>
          </a:prstGeom>
          <a:noFill/>
          <a:ln>
            <a:noFill/>
          </a:ln>
        </p:spPr>
        <p:txBody>
          <a:bodyPr anchorCtr="0" anchor="t" bIns="91425" lIns="91425" spcFirstLastPara="1" rIns="91425" wrap="square" tIns="91425">
            <a:noAutofit/>
          </a:bodyPr>
          <a:lstStyle/>
          <a:p>
            <a:pPr indent="-406400" lvl="0" marL="457200" rtl="0" algn="l">
              <a:lnSpc>
                <a:spcPct val="100000"/>
              </a:lnSpc>
              <a:spcBef>
                <a:spcPts val="0"/>
              </a:spcBef>
              <a:spcAft>
                <a:spcPts val="0"/>
              </a:spcAft>
              <a:buClr>
                <a:srgbClr val="313131"/>
              </a:buClr>
              <a:buSzPts val="2800"/>
              <a:buFont typeface="Montserrat"/>
              <a:buChar char="●"/>
            </a:pPr>
            <a:r>
              <a:rPr lang="en" sz="2800">
                <a:solidFill>
                  <a:srgbClr val="313131"/>
                </a:solidFill>
                <a:highlight>
                  <a:schemeClr val="lt1"/>
                </a:highlight>
                <a:latin typeface="Montserrat"/>
                <a:ea typeface="Montserrat"/>
                <a:cs typeface="Montserrat"/>
                <a:sym typeface="Montserrat"/>
              </a:rPr>
              <a:t>Still confused on the confusion matrix?</a:t>
            </a:r>
            <a:endParaRPr sz="2800">
              <a:solidFill>
                <a:srgbClr val="313131"/>
              </a:solidFill>
              <a:highlight>
                <a:schemeClr val="lt1"/>
              </a:highlight>
              <a:latin typeface="Montserrat"/>
              <a:ea typeface="Montserrat"/>
              <a:cs typeface="Montserrat"/>
              <a:sym typeface="Montserrat"/>
            </a:endParaRPr>
          </a:p>
          <a:p>
            <a:pPr indent="-406400" lvl="0" marL="457200" rtl="0" algn="l">
              <a:lnSpc>
                <a:spcPct val="100000"/>
              </a:lnSpc>
              <a:spcBef>
                <a:spcPts val="0"/>
              </a:spcBef>
              <a:spcAft>
                <a:spcPts val="0"/>
              </a:spcAft>
              <a:buClr>
                <a:srgbClr val="313131"/>
              </a:buClr>
              <a:buSzPts val="2800"/>
              <a:buFont typeface="Montserrat"/>
              <a:buChar char="●"/>
            </a:pPr>
            <a:r>
              <a:rPr lang="en" sz="2800">
                <a:solidFill>
                  <a:srgbClr val="313131"/>
                </a:solidFill>
                <a:highlight>
                  <a:schemeClr val="lt1"/>
                </a:highlight>
                <a:latin typeface="Montserrat"/>
                <a:ea typeface="Montserrat"/>
                <a:cs typeface="Montserrat"/>
                <a:sym typeface="Montserrat"/>
              </a:rPr>
              <a:t>No problem! Check out the Wikipedia page for it, it has a really good diagram with all the formulas for all the metrics.</a:t>
            </a:r>
            <a:endParaRPr sz="2800">
              <a:solidFill>
                <a:srgbClr val="313131"/>
              </a:solidFill>
              <a:highlight>
                <a:schemeClr val="lt1"/>
              </a:highlight>
              <a:latin typeface="Montserrat"/>
              <a:ea typeface="Montserrat"/>
              <a:cs typeface="Montserrat"/>
              <a:sym typeface="Montserrat"/>
            </a:endParaRPr>
          </a:p>
          <a:p>
            <a:pPr indent="-406400" lvl="0" marL="457200" rtl="0" algn="l">
              <a:lnSpc>
                <a:spcPct val="100000"/>
              </a:lnSpc>
              <a:spcBef>
                <a:spcPts val="0"/>
              </a:spcBef>
              <a:spcAft>
                <a:spcPts val="0"/>
              </a:spcAft>
              <a:buClr>
                <a:srgbClr val="313131"/>
              </a:buClr>
              <a:buSzPts val="2800"/>
              <a:buFont typeface="Montserrat"/>
              <a:buChar char="●"/>
            </a:pPr>
            <a:r>
              <a:rPr lang="en" sz="2800">
                <a:solidFill>
                  <a:srgbClr val="313131"/>
                </a:solidFill>
                <a:highlight>
                  <a:schemeClr val="lt1"/>
                </a:highlight>
                <a:latin typeface="Montserrat"/>
                <a:ea typeface="Montserrat"/>
                <a:cs typeface="Montserrat"/>
                <a:sym typeface="Montserrat"/>
              </a:rPr>
              <a:t>Throughout the training, we’ll usually just print out metrics (e.g. accuracy).</a:t>
            </a:r>
            <a:endParaRPr sz="2800">
              <a:solidFill>
                <a:srgbClr val="313131"/>
              </a:solidFill>
              <a:highlight>
                <a:schemeClr val="lt1"/>
              </a:highlight>
              <a:latin typeface="Montserrat"/>
              <a:ea typeface="Montserrat"/>
              <a:cs typeface="Montserrat"/>
              <a:sym typeface="Montserrat"/>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sp>
        <p:nvSpPr>
          <p:cNvPr id="811" name="Google Shape;811;p86"/>
          <p:cNvSpPr txBox="1"/>
          <p:nvPr>
            <p:ph type="ctrTitle"/>
          </p:nvPr>
        </p:nvSpPr>
        <p:spPr>
          <a:xfrm>
            <a:off x="311708" y="10118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Classification Metrics</a:t>
            </a:r>
            <a:endParaRPr b="1">
              <a:latin typeface="Montserrat"/>
              <a:ea typeface="Montserrat"/>
              <a:cs typeface="Montserrat"/>
              <a:sym typeface="Montserrat"/>
            </a:endParaRPr>
          </a:p>
        </p:txBody>
      </p:sp>
      <p:sp>
        <p:nvSpPr>
          <p:cNvPr id="812" name="Google Shape;812;p86"/>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813" name="Google Shape;813;p8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14" name="Google Shape;814;p8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 name="Shape 818"/>
        <p:cNvGrpSpPr/>
        <p:nvPr/>
      </p:nvGrpSpPr>
      <p:grpSpPr>
        <a:xfrm>
          <a:off x="0" y="0"/>
          <a:ext cx="0" cy="0"/>
          <a:chOff x="0" y="0"/>
          <a:chExt cx="0" cy="0"/>
        </a:xfrm>
      </p:grpSpPr>
      <p:sp>
        <p:nvSpPr>
          <p:cNvPr id="819" name="Google Shape;819;p8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820" name="Google Shape;820;p8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just learned that after our machine learning process is complete, we will use performance metrics to evaluate how our model did.</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discuss classification metrics in more detail!</a:t>
            </a:r>
            <a:endParaRPr sz="2900">
              <a:solidFill>
                <a:srgbClr val="434343"/>
              </a:solidFill>
              <a:latin typeface="Montserrat"/>
              <a:ea typeface="Montserrat"/>
              <a:cs typeface="Montserrat"/>
              <a:sym typeface="Montserrat"/>
            </a:endParaRPr>
          </a:p>
        </p:txBody>
      </p:sp>
      <p:pic>
        <p:nvPicPr>
          <p:cNvPr descr="watermark.jpg" id="821" name="Google Shape;821;p8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22" name="Google Shape;822;p8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6" name="Shape 826"/>
        <p:cNvGrpSpPr/>
        <p:nvPr/>
      </p:nvGrpSpPr>
      <p:grpSpPr>
        <a:xfrm>
          <a:off x="0" y="0"/>
          <a:ext cx="0" cy="0"/>
          <a:chOff x="0" y="0"/>
          <a:chExt cx="0" cy="0"/>
        </a:xfrm>
      </p:grpSpPr>
      <p:sp>
        <p:nvSpPr>
          <p:cNvPr id="827" name="Google Shape;827;p8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828" name="Google Shape;828;p8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The key classification metrics we need to understand are:</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Precision</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F1-Score</a:t>
            </a:r>
            <a:endParaRPr sz="2900">
              <a:solidFill>
                <a:srgbClr val="434343"/>
              </a:solidFill>
              <a:latin typeface="Montserrat"/>
              <a:ea typeface="Montserrat"/>
              <a:cs typeface="Montserrat"/>
              <a:sym typeface="Montserrat"/>
            </a:endParaRPr>
          </a:p>
        </p:txBody>
      </p:sp>
      <p:pic>
        <p:nvPicPr>
          <p:cNvPr descr="watermark.jpg" id="829" name="Google Shape;829;p8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30" name="Google Shape;830;p8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8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836" name="Google Shape;836;p8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But first, we should understand the reasoning behind these metrics and how they will actually work in the real world!</a:t>
            </a:r>
            <a:endParaRPr sz="2900">
              <a:solidFill>
                <a:srgbClr val="434343"/>
              </a:solidFill>
              <a:latin typeface="Montserrat"/>
              <a:ea typeface="Montserrat"/>
              <a:cs typeface="Montserrat"/>
              <a:sym typeface="Montserrat"/>
            </a:endParaRPr>
          </a:p>
        </p:txBody>
      </p:sp>
      <p:pic>
        <p:nvPicPr>
          <p:cNvPr descr="watermark.jpg" id="837" name="Google Shape;837;p8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38" name="Google Shape;838;p8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9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844" name="Google Shape;844;p9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Typically in any classification task your model can only achieve two results: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Either your model was </a:t>
            </a:r>
            <a:r>
              <a:rPr b="1" lang="en" sz="2900">
                <a:solidFill>
                  <a:srgbClr val="434343"/>
                </a:solidFill>
                <a:latin typeface="Montserrat"/>
                <a:ea typeface="Montserrat"/>
                <a:cs typeface="Montserrat"/>
                <a:sym typeface="Montserrat"/>
              </a:rPr>
              <a:t>correct</a:t>
            </a:r>
            <a:r>
              <a:rPr lang="en" sz="2900">
                <a:solidFill>
                  <a:srgbClr val="434343"/>
                </a:solidFill>
                <a:latin typeface="Montserrat"/>
                <a:ea typeface="Montserrat"/>
                <a:cs typeface="Montserrat"/>
                <a:sym typeface="Montserrat"/>
              </a:rPr>
              <a:t> in its prediction.</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Or your model was </a:t>
            </a:r>
            <a:r>
              <a:rPr b="1" lang="en" sz="2900">
                <a:solidFill>
                  <a:srgbClr val="434343"/>
                </a:solidFill>
                <a:latin typeface="Montserrat"/>
                <a:ea typeface="Montserrat"/>
                <a:cs typeface="Montserrat"/>
                <a:sym typeface="Montserrat"/>
              </a:rPr>
              <a:t>incorrect</a:t>
            </a:r>
            <a:r>
              <a:rPr lang="en" sz="2900">
                <a:solidFill>
                  <a:srgbClr val="434343"/>
                </a:solidFill>
                <a:latin typeface="Montserrat"/>
                <a:ea typeface="Montserrat"/>
                <a:cs typeface="Montserrat"/>
                <a:sym typeface="Montserrat"/>
              </a:rPr>
              <a:t> in its prediction.</a:t>
            </a:r>
            <a:endParaRPr sz="2900">
              <a:solidFill>
                <a:srgbClr val="434343"/>
              </a:solidFill>
              <a:latin typeface="Montserrat"/>
              <a:ea typeface="Montserrat"/>
              <a:cs typeface="Montserrat"/>
              <a:sym typeface="Montserrat"/>
            </a:endParaRPr>
          </a:p>
        </p:txBody>
      </p:sp>
      <p:pic>
        <p:nvPicPr>
          <p:cNvPr descr="watermark.jpg" id="845" name="Google Shape;845;p9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46" name="Google Shape;846;p9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sp>
        <p:nvSpPr>
          <p:cNvPr id="851" name="Google Shape;851;p9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852" name="Google Shape;852;p9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Fortunately incorrect vs correct expands to situations where you have multiple classes.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For the purposes of explaining the metrics, let’s image a </a:t>
            </a:r>
            <a:r>
              <a:rPr b="1" lang="en" sz="2900">
                <a:solidFill>
                  <a:srgbClr val="434343"/>
                </a:solidFill>
                <a:latin typeface="Montserrat"/>
                <a:ea typeface="Montserrat"/>
                <a:cs typeface="Montserrat"/>
                <a:sym typeface="Montserrat"/>
              </a:rPr>
              <a:t>binary classification</a:t>
            </a:r>
            <a:r>
              <a:rPr lang="en" sz="2900">
                <a:solidFill>
                  <a:srgbClr val="434343"/>
                </a:solidFill>
                <a:latin typeface="Montserrat"/>
                <a:ea typeface="Montserrat"/>
                <a:cs typeface="Montserrat"/>
                <a:sym typeface="Montserrat"/>
              </a:rPr>
              <a:t> situation, where we only have two available classes.</a:t>
            </a:r>
            <a:endParaRPr sz="2900">
              <a:solidFill>
                <a:srgbClr val="434343"/>
              </a:solidFill>
              <a:latin typeface="Montserrat"/>
              <a:ea typeface="Montserrat"/>
              <a:cs typeface="Montserrat"/>
              <a:sym typeface="Montserrat"/>
            </a:endParaRPr>
          </a:p>
        </p:txBody>
      </p:sp>
      <p:pic>
        <p:nvPicPr>
          <p:cNvPr descr="watermark.jpg" id="853" name="Google Shape;853;p9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54" name="Google Shape;854;p9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 name="Shape 858"/>
        <p:cNvGrpSpPr/>
        <p:nvPr/>
      </p:nvGrpSpPr>
      <p:grpSpPr>
        <a:xfrm>
          <a:off x="0" y="0"/>
          <a:ext cx="0" cy="0"/>
          <a:chOff x="0" y="0"/>
          <a:chExt cx="0" cy="0"/>
        </a:xfrm>
      </p:grpSpPr>
      <p:sp>
        <p:nvSpPr>
          <p:cNvPr id="859" name="Google Shape;859;p9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860" name="Google Shape;860;p9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 our example, we will attempt to predict if an image is a dog or a cat.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Since this is supervised learning, we will first </a:t>
            </a:r>
            <a:r>
              <a:rPr b="1" lang="en" sz="2900">
                <a:solidFill>
                  <a:srgbClr val="434343"/>
                </a:solidFill>
                <a:latin typeface="Montserrat"/>
                <a:ea typeface="Montserrat"/>
                <a:cs typeface="Montserrat"/>
                <a:sym typeface="Montserrat"/>
              </a:rPr>
              <a:t>fit/train</a:t>
            </a:r>
            <a:r>
              <a:rPr lang="en" sz="2900">
                <a:solidFill>
                  <a:srgbClr val="434343"/>
                </a:solidFill>
                <a:latin typeface="Montserrat"/>
                <a:ea typeface="Montserrat"/>
                <a:cs typeface="Montserrat"/>
                <a:sym typeface="Montserrat"/>
              </a:rPr>
              <a:t> a model on </a:t>
            </a:r>
            <a:r>
              <a:rPr b="1" lang="en" sz="2900">
                <a:solidFill>
                  <a:srgbClr val="434343"/>
                </a:solidFill>
                <a:latin typeface="Montserrat"/>
                <a:ea typeface="Montserrat"/>
                <a:cs typeface="Montserrat"/>
                <a:sym typeface="Montserrat"/>
              </a:rPr>
              <a:t>training data</a:t>
            </a:r>
            <a:r>
              <a:rPr lang="en" sz="2900">
                <a:solidFill>
                  <a:srgbClr val="434343"/>
                </a:solidFill>
                <a:latin typeface="Montserrat"/>
                <a:ea typeface="Montserrat"/>
                <a:cs typeface="Montserrat"/>
                <a:sym typeface="Montserrat"/>
              </a:rPr>
              <a:t>, then </a:t>
            </a:r>
            <a:r>
              <a:rPr b="1" lang="en" sz="2900">
                <a:solidFill>
                  <a:srgbClr val="434343"/>
                </a:solidFill>
                <a:latin typeface="Montserrat"/>
                <a:ea typeface="Montserrat"/>
                <a:cs typeface="Montserrat"/>
                <a:sym typeface="Montserrat"/>
              </a:rPr>
              <a:t>test </a:t>
            </a:r>
            <a:r>
              <a:rPr lang="en" sz="2900">
                <a:solidFill>
                  <a:srgbClr val="434343"/>
                </a:solidFill>
                <a:latin typeface="Montserrat"/>
                <a:ea typeface="Montserrat"/>
                <a:cs typeface="Montserrat"/>
                <a:sym typeface="Montserrat"/>
              </a:rPr>
              <a:t>the model on </a:t>
            </a:r>
            <a:r>
              <a:rPr b="1" lang="en" sz="2900">
                <a:solidFill>
                  <a:srgbClr val="434343"/>
                </a:solidFill>
                <a:latin typeface="Montserrat"/>
                <a:ea typeface="Montserrat"/>
                <a:cs typeface="Montserrat"/>
                <a:sym typeface="Montserrat"/>
              </a:rPr>
              <a:t>testing data</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Once we have the model’s predictions from the </a:t>
            </a:r>
            <a:r>
              <a:rPr b="1" lang="en" sz="2900">
                <a:solidFill>
                  <a:srgbClr val="434343"/>
                </a:solidFill>
                <a:latin typeface="Montserrat"/>
                <a:ea typeface="Montserrat"/>
                <a:cs typeface="Montserrat"/>
                <a:sym typeface="Montserrat"/>
              </a:rPr>
              <a:t>X_test </a:t>
            </a:r>
            <a:r>
              <a:rPr lang="en" sz="2900">
                <a:solidFill>
                  <a:srgbClr val="434343"/>
                </a:solidFill>
                <a:latin typeface="Montserrat"/>
                <a:ea typeface="Montserrat"/>
                <a:cs typeface="Montserrat"/>
                <a:sym typeface="Montserrat"/>
              </a:rPr>
              <a:t>data, we compare it to the </a:t>
            </a:r>
            <a:r>
              <a:rPr b="1" lang="en" sz="2900">
                <a:solidFill>
                  <a:srgbClr val="434343"/>
                </a:solidFill>
                <a:latin typeface="Montserrat"/>
                <a:ea typeface="Montserrat"/>
                <a:cs typeface="Montserrat"/>
                <a:sym typeface="Montserrat"/>
              </a:rPr>
              <a:t>true y values </a:t>
            </a:r>
            <a:r>
              <a:rPr lang="en" sz="2900">
                <a:solidFill>
                  <a:srgbClr val="434343"/>
                </a:solidFill>
                <a:latin typeface="Montserrat"/>
                <a:ea typeface="Montserrat"/>
                <a:cs typeface="Montserrat"/>
                <a:sym typeface="Montserrat"/>
              </a:rPr>
              <a:t>(the correct labels).</a:t>
            </a:r>
            <a:endParaRPr sz="2900">
              <a:solidFill>
                <a:srgbClr val="434343"/>
              </a:solidFill>
              <a:latin typeface="Montserrat"/>
              <a:ea typeface="Montserrat"/>
              <a:cs typeface="Montserrat"/>
              <a:sym typeface="Montserrat"/>
            </a:endParaRPr>
          </a:p>
        </p:txBody>
      </p:sp>
      <p:pic>
        <p:nvPicPr>
          <p:cNvPr descr="watermark.jpg" id="861" name="Google Shape;861;p9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62" name="Google Shape;862;p9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 name="Shape 866"/>
        <p:cNvGrpSpPr/>
        <p:nvPr/>
      </p:nvGrpSpPr>
      <p:grpSpPr>
        <a:xfrm>
          <a:off x="0" y="0"/>
          <a:ext cx="0" cy="0"/>
          <a:chOff x="0" y="0"/>
          <a:chExt cx="0" cy="0"/>
        </a:xfrm>
      </p:grpSpPr>
      <p:sp>
        <p:nvSpPr>
          <p:cNvPr id="867" name="Google Shape;867;p9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pic>
        <p:nvPicPr>
          <p:cNvPr descr="watermark.jpg" id="868" name="Google Shape;868;p9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69" name="Google Shape;869;p9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870" name="Google Shape;870;p93"/>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Machine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56" name="Google Shape;156;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Because different students have different backgrounds in math, we will keep the mathematics behind the machine learning algorithms light.</a:t>
            </a:r>
            <a:endParaRPr sz="3000">
              <a:solidFill>
                <a:srgbClr val="434343"/>
              </a:solidFill>
              <a:latin typeface="Montserrat"/>
              <a:ea typeface="Montserrat"/>
              <a:cs typeface="Montserrat"/>
              <a:sym typeface="Montserrat"/>
            </a:endParaRPr>
          </a:p>
          <a:p>
            <a:pPr indent="0" lvl="0" marL="0" rtl="0" algn="l">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157" name="Google Shape;157;p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8" name="Google Shape;158;p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 name="Shape 874"/>
        <p:cNvGrpSpPr/>
        <p:nvPr/>
      </p:nvGrpSpPr>
      <p:grpSpPr>
        <a:xfrm>
          <a:off x="0" y="0"/>
          <a:ext cx="0" cy="0"/>
          <a:chOff x="0" y="0"/>
          <a:chExt cx="0" cy="0"/>
        </a:xfrm>
      </p:grpSpPr>
      <p:sp>
        <p:nvSpPr>
          <p:cNvPr id="875" name="Google Shape;875;p9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pic>
        <p:nvPicPr>
          <p:cNvPr descr="watermark.jpg" id="876" name="Google Shape;876;p9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77" name="Google Shape;877;p9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878" name="Google Shape;878;p94"/>
          <p:cNvPicPr preferRelativeResize="0"/>
          <p:nvPr/>
        </p:nvPicPr>
        <p:blipFill>
          <a:blip r:embed="rId4">
            <a:alphaModFix/>
          </a:blip>
          <a:stretch>
            <a:fillRect/>
          </a:stretch>
        </p:blipFill>
        <p:spPr>
          <a:xfrm>
            <a:off x="388284" y="1121371"/>
            <a:ext cx="1805550" cy="1201500"/>
          </a:xfrm>
          <a:prstGeom prst="rect">
            <a:avLst/>
          </a:prstGeom>
          <a:noFill/>
          <a:ln cap="flat" cmpd="sng" w="38100">
            <a:solidFill>
              <a:schemeClr val="dk2"/>
            </a:solidFill>
            <a:prstDash val="solid"/>
            <a:round/>
            <a:headEnd len="sm" w="sm" type="none"/>
            <a:tailEnd len="sm" w="sm" type="none"/>
          </a:ln>
        </p:spPr>
      </p:pic>
      <p:sp>
        <p:nvSpPr>
          <p:cNvPr id="879" name="Google Shape;879;p94"/>
          <p:cNvSpPr txBox="1"/>
          <p:nvPr/>
        </p:nvSpPr>
        <p:spPr>
          <a:xfrm>
            <a:off x="-1" y="2322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Test Image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X_test</a:t>
            </a:r>
            <a:endParaRPr b="1" sz="2200">
              <a:latin typeface="Overpass"/>
              <a:ea typeface="Overpass"/>
              <a:cs typeface="Overpass"/>
              <a:sym typeface="Overpass"/>
            </a:endParaRPr>
          </a:p>
        </p:txBody>
      </p:sp>
      <p:sp>
        <p:nvSpPr>
          <p:cNvPr id="880" name="Google Shape;880;p94"/>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cxnSp>
        <p:nvCxnSpPr>
          <p:cNvPr id="881" name="Google Shape;881;p94"/>
          <p:cNvCxnSpPr>
            <a:endCxn id="880" idx="1"/>
          </p:cNvCxnSpPr>
          <p:nvPr/>
        </p:nvCxnSpPr>
        <p:spPr>
          <a:xfrm>
            <a:off x="2219250" y="1721375"/>
            <a:ext cx="1248300" cy="746700"/>
          </a:xfrm>
          <a:prstGeom prst="curvedConnector3">
            <a:avLst>
              <a:gd fmla="val 50000" name="adj1"/>
            </a:avLst>
          </a:prstGeom>
          <a:noFill/>
          <a:ln cap="flat" cmpd="sng" w="38100">
            <a:solidFill>
              <a:schemeClr val="dk2"/>
            </a:solidFill>
            <a:prstDash val="solid"/>
            <a:round/>
            <a:headEnd len="med" w="med" type="none"/>
            <a:tailEnd len="med" w="med" type="triangle"/>
          </a:ln>
        </p:spPr>
      </p:cxn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p9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pic>
        <p:nvPicPr>
          <p:cNvPr descr="watermark.jpg" id="887" name="Google Shape;887;p9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88" name="Google Shape;888;p9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889" name="Google Shape;889;p95"/>
          <p:cNvPicPr preferRelativeResize="0"/>
          <p:nvPr/>
        </p:nvPicPr>
        <p:blipFill>
          <a:blip r:embed="rId4">
            <a:alphaModFix/>
          </a:blip>
          <a:stretch>
            <a:fillRect/>
          </a:stretch>
        </p:blipFill>
        <p:spPr>
          <a:xfrm>
            <a:off x="388284" y="1121371"/>
            <a:ext cx="1805550" cy="1201500"/>
          </a:xfrm>
          <a:prstGeom prst="rect">
            <a:avLst/>
          </a:prstGeom>
          <a:noFill/>
          <a:ln cap="flat" cmpd="sng" w="38100">
            <a:solidFill>
              <a:schemeClr val="dk2"/>
            </a:solidFill>
            <a:prstDash val="solid"/>
            <a:round/>
            <a:headEnd len="sm" w="sm" type="none"/>
            <a:tailEnd len="sm" w="sm" type="none"/>
          </a:ln>
        </p:spPr>
      </p:pic>
      <p:sp>
        <p:nvSpPr>
          <p:cNvPr id="890" name="Google Shape;890;p95"/>
          <p:cNvSpPr txBox="1"/>
          <p:nvPr/>
        </p:nvSpPr>
        <p:spPr>
          <a:xfrm>
            <a:off x="-1" y="2322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Test Image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X_test</a:t>
            </a:r>
            <a:endParaRPr b="1" sz="2200">
              <a:latin typeface="Overpass"/>
              <a:ea typeface="Overpass"/>
              <a:cs typeface="Overpass"/>
              <a:sym typeface="Overpass"/>
            </a:endParaRPr>
          </a:p>
        </p:txBody>
      </p:sp>
      <p:sp>
        <p:nvSpPr>
          <p:cNvPr id="891" name="Google Shape;891;p95"/>
          <p:cNvSpPr txBox="1"/>
          <p:nvPr/>
        </p:nvSpPr>
        <p:spPr>
          <a:xfrm>
            <a:off x="-1" y="3850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Correct Label</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y_test</a:t>
            </a:r>
            <a:endParaRPr b="1" sz="2200">
              <a:latin typeface="Overpass"/>
              <a:ea typeface="Overpass"/>
              <a:cs typeface="Overpass"/>
              <a:sym typeface="Overpass"/>
            </a:endParaRPr>
          </a:p>
        </p:txBody>
      </p:sp>
      <p:sp>
        <p:nvSpPr>
          <p:cNvPr id="892" name="Google Shape;892;p95"/>
          <p:cNvSpPr/>
          <p:nvPr/>
        </p:nvSpPr>
        <p:spPr>
          <a:xfrm>
            <a:off x="420150" y="3373875"/>
            <a:ext cx="1741800" cy="477000"/>
          </a:xfrm>
          <a:prstGeom prst="roundRect">
            <a:avLst>
              <a:gd fmla="val 16667" name="adj"/>
            </a:avLst>
          </a:prstGeom>
          <a:solidFill>
            <a:srgbClr val="CFE2F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893" name="Google Shape;893;p95"/>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cxnSp>
        <p:nvCxnSpPr>
          <p:cNvPr id="894" name="Google Shape;894;p95"/>
          <p:cNvCxnSpPr>
            <a:endCxn id="893" idx="1"/>
          </p:cNvCxnSpPr>
          <p:nvPr/>
        </p:nvCxnSpPr>
        <p:spPr>
          <a:xfrm>
            <a:off x="2219250" y="1721375"/>
            <a:ext cx="1248300" cy="746700"/>
          </a:xfrm>
          <a:prstGeom prst="curvedConnector3">
            <a:avLst>
              <a:gd fmla="val 50000" name="adj1"/>
            </a:avLst>
          </a:prstGeom>
          <a:noFill/>
          <a:ln cap="flat" cmpd="sng" w="38100">
            <a:solidFill>
              <a:schemeClr val="dk2"/>
            </a:solidFill>
            <a:prstDash val="solid"/>
            <a:round/>
            <a:headEnd len="med" w="med" type="none"/>
            <a:tailEnd len="med" w="med" type="triangle"/>
          </a:ln>
        </p:spPr>
      </p:cxn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 name="Shape 898"/>
        <p:cNvGrpSpPr/>
        <p:nvPr/>
      </p:nvGrpSpPr>
      <p:grpSpPr>
        <a:xfrm>
          <a:off x="0" y="0"/>
          <a:ext cx="0" cy="0"/>
          <a:chOff x="0" y="0"/>
          <a:chExt cx="0" cy="0"/>
        </a:xfrm>
      </p:grpSpPr>
      <p:sp>
        <p:nvSpPr>
          <p:cNvPr id="899" name="Google Shape;899;p9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pic>
        <p:nvPicPr>
          <p:cNvPr descr="watermark.jpg" id="900" name="Google Shape;900;p9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01" name="Google Shape;901;p9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02" name="Google Shape;902;p96"/>
          <p:cNvPicPr preferRelativeResize="0"/>
          <p:nvPr/>
        </p:nvPicPr>
        <p:blipFill>
          <a:blip r:embed="rId4">
            <a:alphaModFix/>
          </a:blip>
          <a:stretch>
            <a:fillRect/>
          </a:stretch>
        </p:blipFill>
        <p:spPr>
          <a:xfrm>
            <a:off x="388284" y="1121371"/>
            <a:ext cx="1805550" cy="1201500"/>
          </a:xfrm>
          <a:prstGeom prst="rect">
            <a:avLst/>
          </a:prstGeom>
          <a:noFill/>
          <a:ln cap="flat" cmpd="sng" w="38100">
            <a:solidFill>
              <a:schemeClr val="dk2"/>
            </a:solidFill>
            <a:prstDash val="solid"/>
            <a:round/>
            <a:headEnd len="sm" w="sm" type="none"/>
            <a:tailEnd len="sm" w="sm" type="none"/>
          </a:ln>
        </p:spPr>
      </p:pic>
      <p:sp>
        <p:nvSpPr>
          <p:cNvPr id="903" name="Google Shape;903;p96"/>
          <p:cNvSpPr txBox="1"/>
          <p:nvPr/>
        </p:nvSpPr>
        <p:spPr>
          <a:xfrm>
            <a:off x="-1" y="2322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Test Image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X_test</a:t>
            </a:r>
            <a:endParaRPr b="1" sz="2200">
              <a:latin typeface="Overpass"/>
              <a:ea typeface="Overpass"/>
              <a:cs typeface="Overpass"/>
              <a:sym typeface="Overpass"/>
            </a:endParaRPr>
          </a:p>
        </p:txBody>
      </p:sp>
      <p:sp>
        <p:nvSpPr>
          <p:cNvPr id="904" name="Google Shape;904;p96"/>
          <p:cNvSpPr txBox="1"/>
          <p:nvPr/>
        </p:nvSpPr>
        <p:spPr>
          <a:xfrm>
            <a:off x="-1" y="3850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Correct Label</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y_test</a:t>
            </a:r>
            <a:endParaRPr b="1" sz="2200">
              <a:latin typeface="Overpass"/>
              <a:ea typeface="Overpass"/>
              <a:cs typeface="Overpass"/>
              <a:sym typeface="Overpass"/>
            </a:endParaRPr>
          </a:p>
        </p:txBody>
      </p:sp>
      <p:sp>
        <p:nvSpPr>
          <p:cNvPr id="905" name="Google Shape;905;p96"/>
          <p:cNvSpPr/>
          <p:nvPr/>
        </p:nvSpPr>
        <p:spPr>
          <a:xfrm>
            <a:off x="420150" y="3373875"/>
            <a:ext cx="1741800" cy="477000"/>
          </a:xfrm>
          <a:prstGeom prst="roundRect">
            <a:avLst>
              <a:gd fmla="val 16667" name="adj"/>
            </a:avLst>
          </a:prstGeom>
          <a:solidFill>
            <a:srgbClr val="CFE2F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906" name="Google Shape;906;p96"/>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cxnSp>
        <p:nvCxnSpPr>
          <p:cNvPr id="907" name="Google Shape;907;p96"/>
          <p:cNvCxnSpPr>
            <a:endCxn id="906" idx="1"/>
          </p:cNvCxnSpPr>
          <p:nvPr/>
        </p:nvCxnSpPr>
        <p:spPr>
          <a:xfrm>
            <a:off x="2219250" y="1721375"/>
            <a:ext cx="1248300" cy="746700"/>
          </a:xfrm>
          <a:prstGeom prst="curvedConnector3">
            <a:avLst>
              <a:gd fmla="val 50000" name="adj1"/>
            </a:avLst>
          </a:prstGeom>
          <a:noFill/>
          <a:ln cap="flat" cmpd="sng" w="38100">
            <a:solidFill>
              <a:schemeClr val="dk2"/>
            </a:solidFill>
            <a:prstDash val="solid"/>
            <a:round/>
            <a:headEnd len="med" w="med" type="none"/>
            <a:tailEnd len="med" w="med" type="triangle"/>
          </a:ln>
        </p:spPr>
      </p:cxnSp>
      <p:cxnSp>
        <p:nvCxnSpPr>
          <p:cNvPr id="908" name="Google Shape;908;p96"/>
          <p:cNvCxnSpPr>
            <a:stCxn id="906" idx="3"/>
          </p:cNvCxnSpPr>
          <p:nvPr/>
        </p:nvCxnSpPr>
        <p:spPr>
          <a:xfrm>
            <a:off x="5676450" y="2468075"/>
            <a:ext cx="835800" cy="0"/>
          </a:xfrm>
          <a:prstGeom prst="straightConnector1">
            <a:avLst/>
          </a:prstGeom>
          <a:noFill/>
          <a:ln cap="flat" cmpd="sng" w="38100">
            <a:solidFill>
              <a:schemeClr val="dk2"/>
            </a:solidFill>
            <a:prstDash val="solid"/>
            <a:round/>
            <a:headEnd len="med" w="med" type="none"/>
            <a:tailEnd len="med" w="med" type="triangle"/>
          </a:ln>
        </p:spPr>
      </p:cxnSp>
      <p:sp>
        <p:nvSpPr>
          <p:cNvPr id="909" name="Google Shape;909;p96"/>
          <p:cNvSpPr/>
          <p:nvPr/>
        </p:nvSpPr>
        <p:spPr>
          <a:xfrm>
            <a:off x="6512250" y="2229575"/>
            <a:ext cx="1741800" cy="477000"/>
          </a:xfrm>
          <a:prstGeom prst="roundRect">
            <a:avLst>
              <a:gd fmla="val 16667" name="adj"/>
            </a:avLst>
          </a:prstGeom>
          <a:solidFill>
            <a:srgbClr val="FCE5CD"/>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910" name="Google Shape;910;p96"/>
          <p:cNvSpPr txBox="1"/>
          <p:nvPr/>
        </p:nvSpPr>
        <p:spPr>
          <a:xfrm>
            <a:off x="6135849" y="274852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Prediction on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Test Image</a:t>
            </a:r>
            <a:endParaRPr b="1" sz="2200">
              <a:latin typeface="Overpass"/>
              <a:ea typeface="Overpass"/>
              <a:cs typeface="Overpass"/>
              <a:sym typeface="Overpass"/>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9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pic>
        <p:nvPicPr>
          <p:cNvPr descr="watermark.jpg" id="916" name="Google Shape;916;p9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17" name="Google Shape;917;p9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18" name="Google Shape;918;p97"/>
          <p:cNvPicPr preferRelativeResize="0"/>
          <p:nvPr/>
        </p:nvPicPr>
        <p:blipFill>
          <a:blip r:embed="rId4">
            <a:alphaModFix/>
          </a:blip>
          <a:stretch>
            <a:fillRect/>
          </a:stretch>
        </p:blipFill>
        <p:spPr>
          <a:xfrm>
            <a:off x="388284" y="1121371"/>
            <a:ext cx="1805550" cy="1201500"/>
          </a:xfrm>
          <a:prstGeom prst="rect">
            <a:avLst/>
          </a:prstGeom>
          <a:noFill/>
          <a:ln cap="flat" cmpd="sng" w="38100">
            <a:solidFill>
              <a:schemeClr val="dk2"/>
            </a:solidFill>
            <a:prstDash val="solid"/>
            <a:round/>
            <a:headEnd len="sm" w="sm" type="none"/>
            <a:tailEnd len="sm" w="sm" type="none"/>
          </a:ln>
        </p:spPr>
      </p:pic>
      <p:sp>
        <p:nvSpPr>
          <p:cNvPr id="919" name="Google Shape;919;p97"/>
          <p:cNvSpPr txBox="1"/>
          <p:nvPr/>
        </p:nvSpPr>
        <p:spPr>
          <a:xfrm>
            <a:off x="-1" y="2322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Test Image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X_test</a:t>
            </a:r>
            <a:endParaRPr b="1" sz="2200">
              <a:latin typeface="Overpass"/>
              <a:ea typeface="Overpass"/>
              <a:cs typeface="Overpass"/>
              <a:sym typeface="Overpass"/>
            </a:endParaRPr>
          </a:p>
        </p:txBody>
      </p:sp>
      <p:sp>
        <p:nvSpPr>
          <p:cNvPr id="920" name="Google Shape;920;p97"/>
          <p:cNvSpPr txBox="1"/>
          <p:nvPr/>
        </p:nvSpPr>
        <p:spPr>
          <a:xfrm>
            <a:off x="-1" y="3850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Correct Label</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y_test</a:t>
            </a:r>
            <a:endParaRPr b="1" sz="2200">
              <a:latin typeface="Overpass"/>
              <a:ea typeface="Overpass"/>
              <a:cs typeface="Overpass"/>
              <a:sym typeface="Overpass"/>
            </a:endParaRPr>
          </a:p>
        </p:txBody>
      </p:sp>
      <p:sp>
        <p:nvSpPr>
          <p:cNvPr id="921" name="Google Shape;921;p97"/>
          <p:cNvSpPr/>
          <p:nvPr/>
        </p:nvSpPr>
        <p:spPr>
          <a:xfrm>
            <a:off x="420150" y="3373875"/>
            <a:ext cx="1741800" cy="477000"/>
          </a:xfrm>
          <a:prstGeom prst="roundRect">
            <a:avLst>
              <a:gd fmla="val 16667" name="adj"/>
            </a:avLst>
          </a:prstGeom>
          <a:solidFill>
            <a:srgbClr val="CFE2F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922" name="Google Shape;922;p97"/>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cxnSp>
        <p:nvCxnSpPr>
          <p:cNvPr id="923" name="Google Shape;923;p97"/>
          <p:cNvCxnSpPr>
            <a:endCxn id="922" idx="1"/>
          </p:cNvCxnSpPr>
          <p:nvPr/>
        </p:nvCxnSpPr>
        <p:spPr>
          <a:xfrm>
            <a:off x="2219250" y="1721375"/>
            <a:ext cx="1248300" cy="746700"/>
          </a:xfrm>
          <a:prstGeom prst="curvedConnector3">
            <a:avLst>
              <a:gd fmla="val 50000" name="adj1"/>
            </a:avLst>
          </a:prstGeom>
          <a:noFill/>
          <a:ln cap="flat" cmpd="sng" w="38100">
            <a:solidFill>
              <a:schemeClr val="dk2"/>
            </a:solidFill>
            <a:prstDash val="solid"/>
            <a:round/>
            <a:headEnd len="med" w="med" type="none"/>
            <a:tailEnd len="med" w="med" type="triangle"/>
          </a:ln>
        </p:spPr>
      </p:cxnSp>
      <p:cxnSp>
        <p:nvCxnSpPr>
          <p:cNvPr id="924" name="Google Shape;924;p97"/>
          <p:cNvCxnSpPr>
            <a:stCxn id="922" idx="3"/>
          </p:cNvCxnSpPr>
          <p:nvPr/>
        </p:nvCxnSpPr>
        <p:spPr>
          <a:xfrm>
            <a:off x="5676450" y="2468075"/>
            <a:ext cx="835800" cy="0"/>
          </a:xfrm>
          <a:prstGeom prst="straightConnector1">
            <a:avLst/>
          </a:prstGeom>
          <a:noFill/>
          <a:ln cap="flat" cmpd="sng" w="38100">
            <a:solidFill>
              <a:schemeClr val="dk2"/>
            </a:solidFill>
            <a:prstDash val="solid"/>
            <a:round/>
            <a:headEnd len="med" w="med" type="none"/>
            <a:tailEnd len="med" w="med" type="triangle"/>
          </a:ln>
        </p:spPr>
      </p:cxnSp>
      <p:sp>
        <p:nvSpPr>
          <p:cNvPr id="925" name="Google Shape;925;p97"/>
          <p:cNvSpPr/>
          <p:nvPr/>
        </p:nvSpPr>
        <p:spPr>
          <a:xfrm>
            <a:off x="6512250" y="2229575"/>
            <a:ext cx="1741800" cy="477000"/>
          </a:xfrm>
          <a:prstGeom prst="roundRect">
            <a:avLst>
              <a:gd fmla="val 16667" name="adj"/>
            </a:avLst>
          </a:prstGeom>
          <a:solidFill>
            <a:srgbClr val="FCE5CD"/>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926" name="Google Shape;926;p97"/>
          <p:cNvSpPr txBox="1"/>
          <p:nvPr/>
        </p:nvSpPr>
        <p:spPr>
          <a:xfrm>
            <a:off x="6135849" y="274852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Prediction on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Test Image</a:t>
            </a:r>
            <a:endParaRPr b="1" sz="2200">
              <a:latin typeface="Overpass"/>
              <a:ea typeface="Overpass"/>
              <a:cs typeface="Overpass"/>
              <a:sym typeface="Overpass"/>
            </a:endParaRPr>
          </a:p>
        </p:txBody>
      </p:sp>
      <p:sp>
        <p:nvSpPr>
          <p:cNvPr id="927" name="Google Shape;927;p97"/>
          <p:cNvSpPr/>
          <p:nvPr/>
        </p:nvSpPr>
        <p:spPr>
          <a:xfrm>
            <a:off x="3730050" y="3824100"/>
            <a:ext cx="4728600" cy="746700"/>
          </a:xfrm>
          <a:prstGeom prst="roundRect">
            <a:avLst>
              <a:gd fmla="val 16667" name="adj"/>
            </a:avLst>
          </a:prstGeom>
          <a:solidFill>
            <a:srgbClr val="D9EAD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latin typeface="Overpass"/>
                <a:ea typeface="Overpass"/>
                <a:cs typeface="Overpass"/>
                <a:sym typeface="Overpass"/>
              </a:rPr>
              <a:t>DOG == DOG ?</a:t>
            </a:r>
            <a:endParaRPr sz="2600">
              <a:latin typeface="Overpass"/>
              <a:ea typeface="Overpass"/>
              <a:cs typeface="Overpass"/>
              <a:sym typeface="Overpass"/>
            </a:endParaRPr>
          </a:p>
        </p:txBody>
      </p:sp>
      <p:sp>
        <p:nvSpPr>
          <p:cNvPr id="928" name="Google Shape;928;p97"/>
          <p:cNvSpPr txBox="1"/>
          <p:nvPr/>
        </p:nvSpPr>
        <p:spPr>
          <a:xfrm>
            <a:off x="3083850" y="4570800"/>
            <a:ext cx="6021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Compare Prediction to Correct Label</a:t>
            </a:r>
            <a:endParaRPr b="1" sz="2200">
              <a:latin typeface="Overpass"/>
              <a:ea typeface="Overpass"/>
              <a:cs typeface="Overpass"/>
              <a:sym typeface="Overpass"/>
            </a:endParaRPr>
          </a:p>
        </p:txBody>
      </p:sp>
      <p:cxnSp>
        <p:nvCxnSpPr>
          <p:cNvPr id="929" name="Google Shape;929;p97"/>
          <p:cNvCxnSpPr>
            <a:stCxn id="921" idx="3"/>
            <a:endCxn id="927" idx="1"/>
          </p:cNvCxnSpPr>
          <p:nvPr/>
        </p:nvCxnSpPr>
        <p:spPr>
          <a:xfrm>
            <a:off x="2161950" y="3612375"/>
            <a:ext cx="1568100" cy="585000"/>
          </a:xfrm>
          <a:prstGeom prst="curvedConnector3">
            <a:avLst>
              <a:gd fmla="val 50000" name="adj1"/>
            </a:avLst>
          </a:prstGeom>
          <a:noFill/>
          <a:ln cap="flat" cmpd="sng" w="38100">
            <a:solidFill>
              <a:schemeClr val="dk2"/>
            </a:solidFill>
            <a:prstDash val="solid"/>
            <a:round/>
            <a:headEnd len="med" w="med" type="none"/>
            <a:tailEnd len="med" w="med" type="triangle"/>
          </a:ln>
        </p:spPr>
      </p:cxnSp>
      <p:cxnSp>
        <p:nvCxnSpPr>
          <p:cNvPr id="930" name="Google Shape;930;p97"/>
          <p:cNvCxnSpPr>
            <a:stCxn id="925" idx="3"/>
            <a:endCxn id="927" idx="3"/>
          </p:cNvCxnSpPr>
          <p:nvPr/>
        </p:nvCxnSpPr>
        <p:spPr>
          <a:xfrm>
            <a:off x="8254050" y="2468075"/>
            <a:ext cx="204600" cy="1729500"/>
          </a:xfrm>
          <a:prstGeom prst="curvedConnector3">
            <a:avLst>
              <a:gd fmla="val 216386" name="adj1"/>
            </a:avLst>
          </a:prstGeom>
          <a:noFill/>
          <a:ln cap="flat" cmpd="sng" w="38100">
            <a:solidFill>
              <a:schemeClr val="dk2"/>
            </a:solidFill>
            <a:prstDash val="solid"/>
            <a:round/>
            <a:headEnd len="med" w="med" type="none"/>
            <a:tailEnd len="med" w="med" type="triangle"/>
          </a:ln>
        </p:spPr>
      </p:cxnSp>
      <p:sp>
        <p:nvSpPr>
          <p:cNvPr id="931" name="Google Shape;931;p97"/>
          <p:cNvSpPr/>
          <p:nvPr/>
        </p:nvSpPr>
        <p:spPr>
          <a:xfrm>
            <a:off x="3836875" y="3871950"/>
            <a:ext cx="663600" cy="651000"/>
          </a:xfrm>
          <a:prstGeom prst="donut">
            <a:avLst>
              <a:gd fmla="val 25000" name="adj"/>
            </a:avLst>
          </a:prstGeom>
          <a:solidFill>
            <a:srgbClr val="00FF00"/>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9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pic>
        <p:nvPicPr>
          <p:cNvPr descr="watermark.jpg" id="937" name="Google Shape;937;p9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38" name="Google Shape;938;p9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39" name="Google Shape;939;p98"/>
          <p:cNvPicPr preferRelativeResize="0"/>
          <p:nvPr/>
        </p:nvPicPr>
        <p:blipFill>
          <a:blip r:embed="rId4">
            <a:alphaModFix/>
          </a:blip>
          <a:stretch>
            <a:fillRect/>
          </a:stretch>
        </p:blipFill>
        <p:spPr>
          <a:xfrm>
            <a:off x="388284" y="1121371"/>
            <a:ext cx="1805550" cy="1201500"/>
          </a:xfrm>
          <a:prstGeom prst="rect">
            <a:avLst/>
          </a:prstGeom>
          <a:noFill/>
          <a:ln cap="flat" cmpd="sng" w="38100">
            <a:solidFill>
              <a:schemeClr val="dk2"/>
            </a:solidFill>
            <a:prstDash val="solid"/>
            <a:round/>
            <a:headEnd len="sm" w="sm" type="none"/>
            <a:tailEnd len="sm" w="sm" type="none"/>
          </a:ln>
        </p:spPr>
      </p:pic>
      <p:sp>
        <p:nvSpPr>
          <p:cNvPr id="940" name="Google Shape;940;p98"/>
          <p:cNvSpPr txBox="1"/>
          <p:nvPr/>
        </p:nvSpPr>
        <p:spPr>
          <a:xfrm>
            <a:off x="-1" y="2322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Test Image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X_test</a:t>
            </a:r>
            <a:endParaRPr b="1" sz="2200">
              <a:latin typeface="Overpass"/>
              <a:ea typeface="Overpass"/>
              <a:cs typeface="Overpass"/>
              <a:sym typeface="Overpass"/>
            </a:endParaRPr>
          </a:p>
        </p:txBody>
      </p:sp>
      <p:sp>
        <p:nvSpPr>
          <p:cNvPr id="941" name="Google Shape;941;p98"/>
          <p:cNvSpPr txBox="1"/>
          <p:nvPr/>
        </p:nvSpPr>
        <p:spPr>
          <a:xfrm>
            <a:off x="-1" y="385087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Correct Label</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from y_test</a:t>
            </a:r>
            <a:endParaRPr b="1" sz="2200">
              <a:latin typeface="Overpass"/>
              <a:ea typeface="Overpass"/>
              <a:cs typeface="Overpass"/>
              <a:sym typeface="Overpass"/>
            </a:endParaRPr>
          </a:p>
        </p:txBody>
      </p:sp>
      <p:sp>
        <p:nvSpPr>
          <p:cNvPr id="942" name="Google Shape;942;p98"/>
          <p:cNvSpPr/>
          <p:nvPr/>
        </p:nvSpPr>
        <p:spPr>
          <a:xfrm>
            <a:off x="420150" y="3373875"/>
            <a:ext cx="1741800" cy="477000"/>
          </a:xfrm>
          <a:prstGeom prst="roundRect">
            <a:avLst>
              <a:gd fmla="val 16667" name="adj"/>
            </a:avLst>
          </a:prstGeom>
          <a:solidFill>
            <a:srgbClr val="CFE2F3"/>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DOG</a:t>
            </a:r>
            <a:endParaRPr sz="2200">
              <a:latin typeface="Overpass"/>
              <a:ea typeface="Overpass"/>
              <a:cs typeface="Overpass"/>
              <a:sym typeface="Overpass"/>
            </a:endParaRPr>
          </a:p>
        </p:txBody>
      </p:sp>
      <p:sp>
        <p:nvSpPr>
          <p:cNvPr id="943" name="Google Shape;943;p98"/>
          <p:cNvSpPr/>
          <p:nvPr/>
        </p:nvSpPr>
        <p:spPr>
          <a:xfrm>
            <a:off x="3467550" y="1700675"/>
            <a:ext cx="2208900" cy="1534800"/>
          </a:xfrm>
          <a:prstGeom prst="roundRect">
            <a:avLst>
              <a:gd fmla="val 16667" name="adj"/>
            </a:avLst>
          </a:prstGeom>
          <a:solidFill>
            <a:srgbClr val="D9D2E9"/>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Montserrat"/>
                <a:ea typeface="Montserrat"/>
                <a:cs typeface="Montserrat"/>
                <a:sym typeface="Montserrat"/>
              </a:rPr>
              <a:t>TRAINED</a:t>
            </a:r>
            <a:endParaRPr sz="3000">
              <a:latin typeface="Montserrat"/>
              <a:ea typeface="Montserrat"/>
              <a:cs typeface="Montserrat"/>
              <a:sym typeface="Montserrat"/>
            </a:endParaRPr>
          </a:p>
          <a:p>
            <a:pPr indent="0" lvl="0" marL="0" rtl="0" algn="ctr">
              <a:spcBef>
                <a:spcPts val="0"/>
              </a:spcBef>
              <a:spcAft>
                <a:spcPts val="0"/>
              </a:spcAft>
              <a:buNone/>
            </a:pPr>
            <a:r>
              <a:rPr lang="en" sz="3000">
                <a:latin typeface="Montserrat"/>
                <a:ea typeface="Montserrat"/>
                <a:cs typeface="Montserrat"/>
                <a:sym typeface="Montserrat"/>
              </a:rPr>
              <a:t>MODEL</a:t>
            </a:r>
            <a:endParaRPr sz="3000">
              <a:latin typeface="Montserrat"/>
              <a:ea typeface="Montserrat"/>
              <a:cs typeface="Montserrat"/>
              <a:sym typeface="Montserrat"/>
            </a:endParaRPr>
          </a:p>
        </p:txBody>
      </p:sp>
      <p:cxnSp>
        <p:nvCxnSpPr>
          <p:cNvPr id="944" name="Google Shape;944;p98"/>
          <p:cNvCxnSpPr>
            <a:endCxn id="943" idx="1"/>
          </p:cNvCxnSpPr>
          <p:nvPr/>
        </p:nvCxnSpPr>
        <p:spPr>
          <a:xfrm>
            <a:off x="2219250" y="1721375"/>
            <a:ext cx="1248300" cy="746700"/>
          </a:xfrm>
          <a:prstGeom prst="curvedConnector3">
            <a:avLst>
              <a:gd fmla="val 50000" name="adj1"/>
            </a:avLst>
          </a:prstGeom>
          <a:noFill/>
          <a:ln cap="flat" cmpd="sng" w="38100">
            <a:solidFill>
              <a:schemeClr val="dk2"/>
            </a:solidFill>
            <a:prstDash val="solid"/>
            <a:round/>
            <a:headEnd len="med" w="med" type="none"/>
            <a:tailEnd len="med" w="med" type="triangle"/>
          </a:ln>
        </p:spPr>
      </p:cxnSp>
      <p:cxnSp>
        <p:nvCxnSpPr>
          <p:cNvPr id="945" name="Google Shape;945;p98"/>
          <p:cNvCxnSpPr>
            <a:stCxn id="943" idx="3"/>
          </p:cNvCxnSpPr>
          <p:nvPr/>
        </p:nvCxnSpPr>
        <p:spPr>
          <a:xfrm>
            <a:off x="5676450" y="2468075"/>
            <a:ext cx="835800" cy="0"/>
          </a:xfrm>
          <a:prstGeom prst="straightConnector1">
            <a:avLst/>
          </a:prstGeom>
          <a:noFill/>
          <a:ln cap="flat" cmpd="sng" w="38100">
            <a:solidFill>
              <a:schemeClr val="dk2"/>
            </a:solidFill>
            <a:prstDash val="solid"/>
            <a:round/>
            <a:headEnd len="med" w="med" type="none"/>
            <a:tailEnd len="med" w="med" type="triangle"/>
          </a:ln>
        </p:spPr>
      </p:cxnSp>
      <p:sp>
        <p:nvSpPr>
          <p:cNvPr id="946" name="Google Shape;946;p98"/>
          <p:cNvSpPr/>
          <p:nvPr/>
        </p:nvSpPr>
        <p:spPr>
          <a:xfrm>
            <a:off x="6512250" y="2229575"/>
            <a:ext cx="1741800" cy="477000"/>
          </a:xfrm>
          <a:prstGeom prst="roundRect">
            <a:avLst>
              <a:gd fmla="val 16667" name="adj"/>
            </a:avLst>
          </a:prstGeom>
          <a:solidFill>
            <a:srgbClr val="FCE5CD"/>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Overpass"/>
                <a:ea typeface="Overpass"/>
                <a:cs typeface="Overpass"/>
                <a:sym typeface="Overpass"/>
              </a:rPr>
              <a:t>CAT</a:t>
            </a:r>
            <a:endParaRPr sz="2200">
              <a:latin typeface="Overpass"/>
              <a:ea typeface="Overpass"/>
              <a:cs typeface="Overpass"/>
              <a:sym typeface="Overpass"/>
            </a:endParaRPr>
          </a:p>
        </p:txBody>
      </p:sp>
      <p:sp>
        <p:nvSpPr>
          <p:cNvPr id="947" name="Google Shape;947;p98"/>
          <p:cNvSpPr txBox="1"/>
          <p:nvPr/>
        </p:nvSpPr>
        <p:spPr>
          <a:xfrm>
            <a:off x="6135849" y="2748525"/>
            <a:ext cx="2582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Prediction on </a:t>
            </a:r>
            <a:endParaRPr b="1" sz="2200">
              <a:latin typeface="Overpass"/>
              <a:ea typeface="Overpass"/>
              <a:cs typeface="Overpass"/>
              <a:sym typeface="Overpass"/>
            </a:endParaRPr>
          </a:p>
          <a:p>
            <a:pPr indent="0" lvl="0" marL="0" rtl="0" algn="ctr">
              <a:spcBef>
                <a:spcPts val="0"/>
              </a:spcBef>
              <a:spcAft>
                <a:spcPts val="0"/>
              </a:spcAft>
              <a:buNone/>
            </a:pPr>
            <a:r>
              <a:rPr b="1" lang="en" sz="2200">
                <a:latin typeface="Overpass"/>
                <a:ea typeface="Overpass"/>
                <a:cs typeface="Overpass"/>
                <a:sym typeface="Overpass"/>
              </a:rPr>
              <a:t>Test Image</a:t>
            </a:r>
            <a:endParaRPr b="1" sz="2200">
              <a:latin typeface="Overpass"/>
              <a:ea typeface="Overpass"/>
              <a:cs typeface="Overpass"/>
              <a:sym typeface="Overpass"/>
            </a:endParaRPr>
          </a:p>
        </p:txBody>
      </p:sp>
      <p:sp>
        <p:nvSpPr>
          <p:cNvPr id="948" name="Google Shape;948;p98"/>
          <p:cNvSpPr/>
          <p:nvPr/>
        </p:nvSpPr>
        <p:spPr>
          <a:xfrm>
            <a:off x="3730050" y="3824100"/>
            <a:ext cx="4728600" cy="746700"/>
          </a:xfrm>
          <a:prstGeom prst="roundRect">
            <a:avLst>
              <a:gd fmla="val 16667" name="adj"/>
            </a:avLst>
          </a:prstGeom>
          <a:solidFill>
            <a:srgbClr val="F4CCCC"/>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latin typeface="Overpass"/>
                <a:ea typeface="Overpass"/>
                <a:cs typeface="Overpass"/>
                <a:sym typeface="Overpass"/>
              </a:rPr>
              <a:t>DOG == CAT ?</a:t>
            </a:r>
            <a:endParaRPr sz="2600">
              <a:latin typeface="Overpass"/>
              <a:ea typeface="Overpass"/>
              <a:cs typeface="Overpass"/>
              <a:sym typeface="Overpass"/>
            </a:endParaRPr>
          </a:p>
        </p:txBody>
      </p:sp>
      <p:sp>
        <p:nvSpPr>
          <p:cNvPr id="949" name="Google Shape;949;p98"/>
          <p:cNvSpPr txBox="1"/>
          <p:nvPr/>
        </p:nvSpPr>
        <p:spPr>
          <a:xfrm>
            <a:off x="3083850" y="4570800"/>
            <a:ext cx="6021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latin typeface="Overpass"/>
                <a:ea typeface="Overpass"/>
                <a:cs typeface="Overpass"/>
                <a:sym typeface="Overpass"/>
              </a:rPr>
              <a:t>Compare Prediction to Correct Label</a:t>
            </a:r>
            <a:endParaRPr b="1" sz="2200">
              <a:latin typeface="Overpass"/>
              <a:ea typeface="Overpass"/>
              <a:cs typeface="Overpass"/>
              <a:sym typeface="Overpass"/>
            </a:endParaRPr>
          </a:p>
        </p:txBody>
      </p:sp>
      <p:cxnSp>
        <p:nvCxnSpPr>
          <p:cNvPr id="950" name="Google Shape;950;p98"/>
          <p:cNvCxnSpPr>
            <a:stCxn id="942" idx="3"/>
            <a:endCxn id="948" idx="1"/>
          </p:cNvCxnSpPr>
          <p:nvPr/>
        </p:nvCxnSpPr>
        <p:spPr>
          <a:xfrm>
            <a:off x="2161950" y="3612375"/>
            <a:ext cx="1568100" cy="585000"/>
          </a:xfrm>
          <a:prstGeom prst="curvedConnector3">
            <a:avLst>
              <a:gd fmla="val 50000" name="adj1"/>
            </a:avLst>
          </a:prstGeom>
          <a:noFill/>
          <a:ln cap="flat" cmpd="sng" w="38100">
            <a:solidFill>
              <a:schemeClr val="dk2"/>
            </a:solidFill>
            <a:prstDash val="solid"/>
            <a:round/>
            <a:headEnd len="med" w="med" type="none"/>
            <a:tailEnd len="med" w="med" type="triangle"/>
          </a:ln>
        </p:spPr>
      </p:cxnSp>
      <p:cxnSp>
        <p:nvCxnSpPr>
          <p:cNvPr id="951" name="Google Shape;951;p98"/>
          <p:cNvCxnSpPr>
            <a:stCxn id="946" idx="3"/>
            <a:endCxn id="948" idx="3"/>
          </p:cNvCxnSpPr>
          <p:nvPr/>
        </p:nvCxnSpPr>
        <p:spPr>
          <a:xfrm>
            <a:off x="8254050" y="2468075"/>
            <a:ext cx="204600" cy="1729500"/>
          </a:xfrm>
          <a:prstGeom prst="curvedConnector3">
            <a:avLst>
              <a:gd fmla="val 216386" name="adj1"/>
            </a:avLst>
          </a:prstGeom>
          <a:noFill/>
          <a:ln cap="flat" cmpd="sng" w="38100">
            <a:solidFill>
              <a:schemeClr val="dk2"/>
            </a:solidFill>
            <a:prstDash val="solid"/>
            <a:round/>
            <a:headEnd len="med" w="med" type="none"/>
            <a:tailEnd len="med" w="med" type="triangle"/>
          </a:ln>
        </p:spPr>
      </p:cxnSp>
      <p:sp>
        <p:nvSpPr>
          <p:cNvPr id="952" name="Google Shape;952;p98"/>
          <p:cNvSpPr/>
          <p:nvPr/>
        </p:nvSpPr>
        <p:spPr>
          <a:xfrm>
            <a:off x="3836475" y="3867600"/>
            <a:ext cx="659700" cy="659700"/>
          </a:xfrm>
          <a:prstGeom prst="noSmoking">
            <a:avLst>
              <a:gd fmla="val 18750" name="adj"/>
            </a:avLst>
          </a:prstGeom>
          <a:solidFill>
            <a:srgbClr val="FF0000"/>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6" name="Shape 956"/>
        <p:cNvGrpSpPr/>
        <p:nvPr/>
      </p:nvGrpSpPr>
      <p:grpSpPr>
        <a:xfrm>
          <a:off x="0" y="0"/>
          <a:ext cx="0" cy="0"/>
          <a:chOff x="0" y="0"/>
          <a:chExt cx="0" cy="0"/>
        </a:xfrm>
      </p:grpSpPr>
      <p:sp>
        <p:nvSpPr>
          <p:cNvPr id="957" name="Google Shape;957;p9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958" name="Google Shape;958;p9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repeat this process for all the images in our X test data.</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the end we will have a count of correct matches and a count of incorrect matches.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The key realization we need to make, is that </a:t>
            </a:r>
            <a:r>
              <a:rPr b="1" lang="en" sz="2900">
                <a:solidFill>
                  <a:srgbClr val="434343"/>
                </a:solidFill>
                <a:latin typeface="Montserrat"/>
                <a:ea typeface="Montserrat"/>
                <a:cs typeface="Montserrat"/>
                <a:sym typeface="Montserrat"/>
              </a:rPr>
              <a:t>in the real world</a:t>
            </a:r>
            <a:r>
              <a:rPr lang="en" sz="2900">
                <a:solidFill>
                  <a:srgbClr val="434343"/>
                </a:solidFill>
                <a:latin typeface="Montserrat"/>
                <a:ea typeface="Montserrat"/>
                <a:cs typeface="Montserrat"/>
                <a:sym typeface="Montserrat"/>
              </a:rPr>
              <a:t>, </a:t>
            </a:r>
            <a:r>
              <a:rPr b="1" lang="en" sz="2900">
                <a:solidFill>
                  <a:srgbClr val="434343"/>
                </a:solidFill>
                <a:latin typeface="Montserrat"/>
                <a:ea typeface="Montserrat"/>
                <a:cs typeface="Montserrat"/>
                <a:sym typeface="Montserrat"/>
              </a:rPr>
              <a:t>not all incorrect or correct matches hold equal value!</a:t>
            </a:r>
            <a:endParaRPr b="1" sz="2900">
              <a:solidFill>
                <a:srgbClr val="434343"/>
              </a:solidFill>
              <a:latin typeface="Montserrat"/>
              <a:ea typeface="Montserrat"/>
              <a:cs typeface="Montserrat"/>
              <a:sym typeface="Montserrat"/>
            </a:endParaRPr>
          </a:p>
        </p:txBody>
      </p:sp>
      <p:pic>
        <p:nvPicPr>
          <p:cNvPr descr="watermark.jpg" id="959" name="Google Shape;959;p9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0" name="Google Shape;960;p9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sp>
        <p:nvSpPr>
          <p:cNvPr id="965" name="Google Shape;965;p10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966" name="Google Shape;966;p10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repeat this process for all the images in our X test data.</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the end we will have a count of correct matches and a count of incorrect matches.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The key realization we need to make, is that </a:t>
            </a:r>
            <a:r>
              <a:rPr b="1" lang="en" sz="2900">
                <a:solidFill>
                  <a:srgbClr val="434343"/>
                </a:solidFill>
                <a:latin typeface="Montserrat"/>
                <a:ea typeface="Montserrat"/>
                <a:cs typeface="Montserrat"/>
                <a:sym typeface="Montserrat"/>
              </a:rPr>
              <a:t>in the real world</a:t>
            </a:r>
            <a:r>
              <a:rPr lang="en" sz="2900">
                <a:solidFill>
                  <a:srgbClr val="434343"/>
                </a:solidFill>
                <a:latin typeface="Montserrat"/>
                <a:ea typeface="Montserrat"/>
                <a:cs typeface="Montserrat"/>
                <a:sym typeface="Montserrat"/>
              </a:rPr>
              <a:t>, </a:t>
            </a:r>
            <a:r>
              <a:rPr b="1" lang="en" sz="2900">
                <a:solidFill>
                  <a:srgbClr val="434343"/>
                </a:solidFill>
                <a:latin typeface="Montserrat"/>
                <a:ea typeface="Montserrat"/>
                <a:cs typeface="Montserrat"/>
                <a:sym typeface="Montserrat"/>
              </a:rPr>
              <a:t>not all incorrect or correct matches hold equal value!</a:t>
            </a:r>
            <a:endParaRPr b="1" sz="2900">
              <a:solidFill>
                <a:srgbClr val="434343"/>
              </a:solidFill>
              <a:latin typeface="Montserrat"/>
              <a:ea typeface="Montserrat"/>
              <a:cs typeface="Montserrat"/>
              <a:sym typeface="Montserrat"/>
            </a:endParaRPr>
          </a:p>
        </p:txBody>
      </p:sp>
      <p:pic>
        <p:nvPicPr>
          <p:cNvPr descr="watermark.jpg" id="967" name="Google Shape;967;p10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8" name="Google Shape;968;p10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sp>
        <p:nvSpPr>
          <p:cNvPr id="973" name="Google Shape;973;p10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974" name="Google Shape;974;p10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Also in the real world, a single metric won’t tell the complete story!</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To understand all of this, let’s bring back the 4 metrics we mentioned and see how they are calculated.</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could organize our predicted values compared to the real values in a </a:t>
            </a:r>
            <a:r>
              <a:rPr b="1" lang="en" sz="2900">
                <a:solidFill>
                  <a:srgbClr val="434343"/>
                </a:solidFill>
                <a:latin typeface="Montserrat"/>
                <a:ea typeface="Montserrat"/>
                <a:cs typeface="Montserrat"/>
                <a:sym typeface="Montserrat"/>
              </a:rPr>
              <a:t>confusion matrix.</a:t>
            </a:r>
            <a:r>
              <a:rPr lang="en" sz="2900">
                <a:solidFill>
                  <a:srgbClr val="434343"/>
                </a:solidFill>
                <a:latin typeface="Montserrat"/>
                <a:ea typeface="Montserrat"/>
                <a:cs typeface="Montserrat"/>
                <a:sym typeface="Montserrat"/>
              </a:rPr>
              <a:t> </a:t>
            </a:r>
            <a:endParaRPr b="1" sz="2900">
              <a:solidFill>
                <a:srgbClr val="434343"/>
              </a:solidFill>
              <a:latin typeface="Montserrat"/>
              <a:ea typeface="Montserrat"/>
              <a:cs typeface="Montserrat"/>
              <a:sym typeface="Montserrat"/>
            </a:endParaRPr>
          </a:p>
        </p:txBody>
      </p:sp>
      <p:pic>
        <p:nvPicPr>
          <p:cNvPr descr="watermark.jpg" id="975" name="Google Shape;975;p10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76" name="Google Shape;976;p10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10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982" name="Google Shape;982;p10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Also in the real world, a single metric won’t tell the complete story!</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To understand all of this, let’s bring back the 4 metrics we mentioned and see how they are calculated.</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could organize our predicted values compared to the real values in a </a:t>
            </a:r>
            <a:r>
              <a:rPr b="1" lang="en" sz="2900">
                <a:solidFill>
                  <a:srgbClr val="434343"/>
                </a:solidFill>
                <a:latin typeface="Montserrat"/>
                <a:ea typeface="Montserrat"/>
                <a:cs typeface="Montserrat"/>
                <a:sym typeface="Montserrat"/>
              </a:rPr>
              <a:t>confusion matrix.</a:t>
            </a:r>
            <a:r>
              <a:rPr lang="en" sz="2900">
                <a:solidFill>
                  <a:srgbClr val="434343"/>
                </a:solidFill>
                <a:latin typeface="Montserrat"/>
                <a:ea typeface="Montserrat"/>
                <a:cs typeface="Montserrat"/>
                <a:sym typeface="Montserrat"/>
              </a:rPr>
              <a:t> </a:t>
            </a:r>
            <a:endParaRPr b="1" sz="2900">
              <a:solidFill>
                <a:srgbClr val="434343"/>
              </a:solidFill>
              <a:latin typeface="Montserrat"/>
              <a:ea typeface="Montserrat"/>
              <a:cs typeface="Montserrat"/>
              <a:sym typeface="Montserrat"/>
            </a:endParaRPr>
          </a:p>
        </p:txBody>
      </p:sp>
      <p:pic>
        <p:nvPicPr>
          <p:cNvPr descr="watermark.jpg" id="983" name="Google Shape;983;p10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84" name="Google Shape;984;p10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sp>
        <p:nvSpPr>
          <p:cNvPr id="989" name="Google Shape;989;p10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990" name="Google Shape;990;p10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 in classification problems is the </a:t>
            </a:r>
            <a:r>
              <a:rPr b="1" lang="en" sz="2900">
                <a:solidFill>
                  <a:srgbClr val="434343"/>
                </a:solidFill>
                <a:latin typeface="Montserrat"/>
                <a:ea typeface="Montserrat"/>
                <a:cs typeface="Montserrat"/>
                <a:sym typeface="Montserrat"/>
              </a:rPr>
              <a:t>number of correct predictions</a:t>
            </a:r>
            <a:r>
              <a:rPr lang="en" sz="2900">
                <a:solidFill>
                  <a:srgbClr val="434343"/>
                </a:solidFill>
                <a:latin typeface="Montserrat"/>
                <a:ea typeface="Montserrat"/>
                <a:cs typeface="Montserrat"/>
                <a:sym typeface="Montserrat"/>
              </a:rPr>
              <a:t> made by the model divided by the </a:t>
            </a:r>
            <a:r>
              <a:rPr b="1" lang="en" sz="2900">
                <a:solidFill>
                  <a:srgbClr val="434343"/>
                </a:solidFill>
                <a:latin typeface="Montserrat"/>
                <a:ea typeface="Montserrat"/>
                <a:cs typeface="Montserrat"/>
                <a:sym typeface="Montserrat"/>
              </a:rPr>
              <a:t>total number of predictions.</a:t>
            </a:r>
            <a:endParaRPr b="1" sz="2900">
              <a:solidFill>
                <a:srgbClr val="434343"/>
              </a:solidFill>
              <a:latin typeface="Montserrat"/>
              <a:ea typeface="Montserrat"/>
              <a:cs typeface="Montserrat"/>
              <a:sym typeface="Montserrat"/>
            </a:endParaRPr>
          </a:p>
        </p:txBody>
      </p:sp>
      <p:pic>
        <p:nvPicPr>
          <p:cNvPr descr="watermark.jpg" id="991" name="Google Shape;991;p10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92" name="Google Shape;992;p10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Machine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64" name="Google Shape;164;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 great textbook on general machine learning is </a:t>
            </a:r>
            <a:r>
              <a:rPr b="1" lang="en" sz="3000">
                <a:solidFill>
                  <a:srgbClr val="434343"/>
                </a:solidFill>
                <a:latin typeface="Montserrat"/>
                <a:ea typeface="Montserrat"/>
                <a:cs typeface="Montserrat"/>
                <a:sym typeface="Montserrat"/>
              </a:rPr>
              <a:t>Introduction to Statistical Learning </a:t>
            </a:r>
            <a:r>
              <a:rPr lang="en" sz="3000">
                <a:solidFill>
                  <a:srgbClr val="434343"/>
                </a:solidFill>
                <a:latin typeface="Montserrat"/>
                <a:ea typeface="Montserrat"/>
                <a:cs typeface="Montserrat"/>
                <a:sym typeface="Montserrat"/>
              </a:rPr>
              <a:t>by Gareth James as a companion book.</a:t>
            </a:r>
            <a:endParaRPr sz="3000">
              <a:solidFill>
                <a:srgbClr val="434343"/>
              </a:solidFill>
              <a:latin typeface="Montserrat"/>
              <a:ea typeface="Montserrat"/>
              <a:cs typeface="Montserrat"/>
              <a:sym typeface="Montserrat"/>
            </a:endParaRPr>
          </a:p>
          <a:p>
            <a:pPr indent="-419100" lvl="0" marL="457200" rtl="0" algn="l">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It’s freely available online. Simply google search the title of the book.</a:t>
            </a:r>
            <a:endParaRPr sz="3000">
              <a:solidFill>
                <a:srgbClr val="434343"/>
              </a:solidFill>
              <a:latin typeface="Montserrat"/>
              <a:ea typeface="Montserrat"/>
              <a:cs typeface="Montserrat"/>
              <a:sym typeface="Montserrat"/>
            </a:endParaRPr>
          </a:p>
          <a:p>
            <a:pPr indent="0" lvl="0" marL="0" rtl="0" algn="l">
              <a:spcBef>
                <a:spcPts val="1600"/>
              </a:spcBef>
              <a:spcAft>
                <a:spcPts val="1600"/>
              </a:spcAft>
              <a:buNone/>
            </a:pPr>
            <a:r>
              <a:t/>
            </a:r>
            <a:endParaRPr sz="3000">
              <a:solidFill>
                <a:srgbClr val="434343"/>
              </a:solidFill>
              <a:latin typeface="Montserrat"/>
              <a:ea typeface="Montserrat"/>
              <a:cs typeface="Montserrat"/>
              <a:sym typeface="Montserrat"/>
            </a:endParaRPr>
          </a:p>
        </p:txBody>
      </p:sp>
      <p:pic>
        <p:nvPicPr>
          <p:cNvPr descr="watermark.jpg" id="165" name="Google Shape;165;p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6" name="Google Shape;166;p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 name="Shape 996"/>
        <p:cNvGrpSpPr/>
        <p:nvPr/>
      </p:nvGrpSpPr>
      <p:grpSpPr>
        <a:xfrm>
          <a:off x="0" y="0"/>
          <a:ext cx="0" cy="0"/>
          <a:chOff x="0" y="0"/>
          <a:chExt cx="0" cy="0"/>
        </a:xfrm>
      </p:grpSpPr>
      <p:sp>
        <p:nvSpPr>
          <p:cNvPr id="997" name="Google Shape;997;p10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998" name="Google Shape;998;p10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For example, if the X_test set was 100 images and our model </a:t>
            </a:r>
            <a:r>
              <a:rPr b="1" lang="en" sz="2900">
                <a:solidFill>
                  <a:srgbClr val="434343"/>
                </a:solidFill>
                <a:latin typeface="Montserrat"/>
                <a:ea typeface="Montserrat"/>
                <a:cs typeface="Montserrat"/>
                <a:sym typeface="Montserrat"/>
              </a:rPr>
              <a:t>correctly</a:t>
            </a:r>
            <a:r>
              <a:rPr lang="en" sz="2900">
                <a:solidFill>
                  <a:srgbClr val="434343"/>
                </a:solidFill>
                <a:latin typeface="Montserrat"/>
                <a:ea typeface="Montserrat"/>
                <a:cs typeface="Montserrat"/>
                <a:sym typeface="Montserrat"/>
              </a:rPr>
              <a:t> predicted 80 images, then we have </a:t>
            </a:r>
            <a:r>
              <a:rPr b="1" lang="en" sz="2900">
                <a:solidFill>
                  <a:srgbClr val="434343"/>
                </a:solidFill>
                <a:latin typeface="Montserrat"/>
                <a:ea typeface="Montserrat"/>
                <a:cs typeface="Montserrat"/>
                <a:sym typeface="Montserrat"/>
              </a:rPr>
              <a:t>80/100.</a:t>
            </a:r>
            <a:endParaRPr b="1"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b="1" lang="en" sz="2900">
                <a:solidFill>
                  <a:srgbClr val="434343"/>
                </a:solidFill>
                <a:latin typeface="Montserrat"/>
                <a:ea typeface="Montserrat"/>
                <a:cs typeface="Montserrat"/>
                <a:sym typeface="Montserrat"/>
              </a:rPr>
              <a:t>0.8 </a:t>
            </a:r>
            <a:r>
              <a:rPr lang="en" sz="2900">
                <a:solidFill>
                  <a:srgbClr val="434343"/>
                </a:solidFill>
                <a:latin typeface="Montserrat"/>
                <a:ea typeface="Montserrat"/>
                <a:cs typeface="Montserrat"/>
                <a:sym typeface="Montserrat"/>
              </a:rPr>
              <a:t>or</a:t>
            </a:r>
            <a:r>
              <a:rPr b="1" lang="en" sz="2900">
                <a:solidFill>
                  <a:srgbClr val="434343"/>
                </a:solidFill>
                <a:latin typeface="Montserrat"/>
                <a:ea typeface="Montserrat"/>
                <a:cs typeface="Montserrat"/>
                <a:sym typeface="Montserrat"/>
              </a:rPr>
              <a:t> 80% accuracy.</a:t>
            </a:r>
            <a:endParaRPr b="1" sz="2900">
              <a:solidFill>
                <a:srgbClr val="434343"/>
              </a:solidFill>
              <a:latin typeface="Montserrat"/>
              <a:ea typeface="Montserrat"/>
              <a:cs typeface="Montserrat"/>
              <a:sym typeface="Montserrat"/>
            </a:endParaRPr>
          </a:p>
        </p:txBody>
      </p:sp>
      <p:pic>
        <p:nvPicPr>
          <p:cNvPr descr="watermark.jpg" id="999" name="Google Shape;999;p10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00" name="Google Shape;1000;p10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10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1006" name="Google Shape;1006;p10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 is useful when target classes are well balanced</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 our example, we would have roughly the same amount of cat images as we have dog images.</a:t>
            </a:r>
            <a:endParaRPr sz="2900">
              <a:solidFill>
                <a:srgbClr val="434343"/>
              </a:solidFill>
              <a:latin typeface="Montserrat"/>
              <a:ea typeface="Montserrat"/>
              <a:cs typeface="Montserrat"/>
              <a:sym typeface="Montserrat"/>
            </a:endParaRPr>
          </a:p>
        </p:txBody>
      </p:sp>
      <p:pic>
        <p:nvPicPr>
          <p:cNvPr descr="watermark.jpg" id="1007" name="Google Shape;1007;p10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08" name="Google Shape;1008;p10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10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1014" name="Google Shape;1014;p10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 is </a:t>
            </a:r>
            <a:r>
              <a:rPr b="1" lang="en" sz="2900">
                <a:solidFill>
                  <a:srgbClr val="434343"/>
                </a:solidFill>
                <a:latin typeface="Montserrat"/>
                <a:ea typeface="Montserrat"/>
                <a:cs typeface="Montserrat"/>
                <a:sym typeface="Montserrat"/>
              </a:rPr>
              <a:t>not </a:t>
            </a:r>
            <a:r>
              <a:rPr lang="en" sz="2900">
                <a:solidFill>
                  <a:srgbClr val="434343"/>
                </a:solidFill>
                <a:latin typeface="Montserrat"/>
                <a:ea typeface="Montserrat"/>
                <a:cs typeface="Montserrat"/>
                <a:sym typeface="Montserrat"/>
              </a:rPr>
              <a:t>a good choice with </a:t>
            </a:r>
            <a:r>
              <a:rPr b="1" lang="en" sz="2900">
                <a:solidFill>
                  <a:srgbClr val="434343"/>
                </a:solidFill>
                <a:latin typeface="Montserrat"/>
                <a:ea typeface="Montserrat"/>
                <a:cs typeface="Montserrat"/>
                <a:sym typeface="Montserrat"/>
              </a:rPr>
              <a:t>unbalanced</a:t>
            </a:r>
            <a:r>
              <a:rPr lang="en" sz="2900">
                <a:solidFill>
                  <a:srgbClr val="434343"/>
                </a:solidFill>
                <a:latin typeface="Montserrat"/>
                <a:ea typeface="Montserrat"/>
                <a:cs typeface="Montserrat"/>
                <a:sym typeface="Montserrat"/>
              </a:rPr>
              <a:t> classes!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we had 99 images of dogs and 1 image of a cat.</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If our model was simply a line that always predicted </a:t>
            </a:r>
            <a:r>
              <a:rPr b="1" lang="en" sz="2900">
                <a:solidFill>
                  <a:srgbClr val="434343"/>
                </a:solidFill>
                <a:latin typeface="Montserrat"/>
                <a:ea typeface="Montserrat"/>
                <a:cs typeface="Montserrat"/>
                <a:sym typeface="Montserrat"/>
              </a:rPr>
              <a:t>dog</a:t>
            </a:r>
            <a:r>
              <a:rPr lang="en" sz="2900">
                <a:solidFill>
                  <a:srgbClr val="434343"/>
                </a:solidFill>
                <a:latin typeface="Montserrat"/>
                <a:ea typeface="Montserrat"/>
                <a:cs typeface="Montserrat"/>
                <a:sym typeface="Montserrat"/>
              </a:rPr>
              <a:t> we would get 99% accuracy!</a:t>
            </a:r>
            <a:endParaRPr sz="2900">
              <a:solidFill>
                <a:srgbClr val="434343"/>
              </a:solidFill>
              <a:latin typeface="Montserrat"/>
              <a:ea typeface="Montserrat"/>
              <a:cs typeface="Montserrat"/>
              <a:sym typeface="Montserrat"/>
            </a:endParaRPr>
          </a:p>
        </p:txBody>
      </p:sp>
      <p:pic>
        <p:nvPicPr>
          <p:cNvPr descr="watermark.jpg" id="1015" name="Google Shape;1015;p10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16" name="Google Shape;1016;p10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0" name="Shape 1020"/>
        <p:cNvGrpSpPr/>
        <p:nvPr/>
      </p:nvGrpSpPr>
      <p:grpSpPr>
        <a:xfrm>
          <a:off x="0" y="0"/>
          <a:ext cx="0" cy="0"/>
          <a:chOff x="0" y="0"/>
          <a:chExt cx="0" cy="0"/>
        </a:xfrm>
      </p:grpSpPr>
      <p:sp>
        <p:nvSpPr>
          <p:cNvPr id="1021" name="Google Shape;1021;p10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1022" name="Google Shape;1022;p10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we had 99 images of dogs and 1 image of a cat.</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If our model was simply a line that always predicted </a:t>
            </a:r>
            <a:r>
              <a:rPr b="1" lang="en" sz="2900">
                <a:solidFill>
                  <a:srgbClr val="434343"/>
                </a:solidFill>
                <a:latin typeface="Montserrat"/>
                <a:ea typeface="Montserrat"/>
                <a:cs typeface="Montserrat"/>
                <a:sym typeface="Montserrat"/>
              </a:rPr>
              <a:t>dog</a:t>
            </a:r>
            <a:r>
              <a:rPr lang="en" sz="2900">
                <a:solidFill>
                  <a:srgbClr val="434343"/>
                </a:solidFill>
                <a:latin typeface="Montserrat"/>
                <a:ea typeface="Montserrat"/>
                <a:cs typeface="Montserrat"/>
                <a:sym typeface="Montserrat"/>
              </a:rPr>
              <a:t> we would get 99% 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 this situation we’ll want to understand </a:t>
            </a:r>
            <a:r>
              <a:rPr b="1" lang="en" sz="2900">
                <a:solidFill>
                  <a:srgbClr val="434343"/>
                </a:solidFill>
                <a:latin typeface="Montserrat"/>
                <a:ea typeface="Montserrat"/>
                <a:cs typeface="Montserrat"/>
                <a:sym typeface="Montserrat"/>
              </a:rPr>
              <a:t>recall </a:t>
            </a:r>
            <a:r>
              <a:rPr lang="en" sz="2900">
                <a:solidFill>
                  <a:srgbClr val="434343"/>
                </a:solidFill>
                <a:latin typeface="Montserrat"/>
                <a:ea typeface="Montserrat"/>
                <a:cs typeface="Montserrat"/>
                <a:sym typeface="Montserrat"/>
              </a:rPr>
              <a:t>and </a:t>
            </a:r>
            <a:r>
              <a:rPr b="1" lang="en" sz="2900">
                <a:solidFill>
                  <a:srgbClr val="434343"/>
                </a:solidFill>
                <a:latin typeface="Montserrat"/>
                <a:ea typeface="Montserrat"/>
                <a:cs typeface="Montserrat"/>
                <a:sym typeface="Montserrat"/>
              </a:rPr>
              <a:t>precision</a:t>
            </a:r>
            <a:endParaRPr sz="2900">
              <a:solidFill>
                <a:srgbClr val="434343"/>
              </a:solidFill>
              <a:latin typeface="Montserrat"/>
              <a:ea typeface="Montserrat"/>
              <a:cs typeface="Montserrat"/>
              <a:sym typeface="Montserrat"/>
            </a:endParaRPr>
          </a:p>
        </p:txBody>
      </p:sp>
      <p:pic>
        <p:nvPicPr>
          <p:cNvPr descr="watermark.jpg" id="1023" name="Google Shape;1023;p10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24" name="Google Shape;1024;p10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sp>
        <p:nvSpPr>
          <p:cNvPr id="1029" name="Google Shape;1029;p10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Computer Vision with Python</a:t>
            </a:r>
            <a:endParaRPr>
              <a:latin typeface="Montserrat"/>
              <a:ea typeface="Montserrat"/>
              <a:cs typeface="Montserrat"/>
              <a:sym typeface="Montserrat"/>
            </a:endParaRPr>
          </a:p>
        </p:txBody>
      </p:sp>
      <p:sp>
        <p:nvSpPr>
          <p:cNvPr id="1030" name="Google Shape;1030;p10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we had 99 images of dogs and 1 image of a cat.</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If our model was simply a line that always predicted </a:t>
            </a:r>
            <a:r>
              <a:rPr b="1" lang="en" sz="2900">
                <a:solidFill>
                  <a:srgbClr val="434343"/>
                </a:solidFill>
                <a:latin typeface="Montserrat"/>
                <a:ea typeface="Montserrat"/>
                <a:cs typeface="Montserrat"/>
                <a:sym typeface="Montserrat"/>
              </a:rPr>
              <a:t>dog</a:t>
            </a:r>
            <a:r>
              <a:rPr lang="en" sz="2900">
                <a:solidFill>
                  <a:srgbClr val="434343"/>
                </a:solidFill>
                <a:latin typeface="Montserrat"/>
                <a:ea typeface="Montserrat"/>
                <a:cs typeface="Montserrat"/>
                <a:sym typeface="Montserrat"/>
              </a:rPr>
              <a:t> we would get 99% accuracy!</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 this situation we’ll want to understand </a:t>
            </a:r>
            <a:r>
              <a:rPr b="1" lang="en" sz="2900">
                <a:solidFill>
                  <a:srgbClr val="434343"/>
                </a:solidFill>
                <a:latin typeface="Montserrat"/>
                <a:ea typeface="Montserrat"/>
                <a:cs typeface="Montserrat"/>
                <a:sym typeface="Montserrat"/>
              </a:rPr>
              <a:t>recall </a:t>
            </a:r>
            <a:r>
              <a:rPr lang="en" sz="2900">
                <a:solidFill>
                  <a:srgbClr val="434343"/>
                </a:solidFill>
                <a:latin typeface="Montserrat"/>
                <a:ea typeface="Montserrat"/>
                <a:cs typeface="Montserrat"/>
                <a:sym typeface="Montserrat"/>
              </a:rPr>
              <a:t>and </a:t>
            </a:r>
            <a:r>
              <a:rPr b="1" lang="en" sz="2900">
                <a:solidFill>
                  <a:srgbClr val="434343"/>
                </a:solidFill>
                <a:latin typeface="Montserrat"/>
                <a:ea typeface="Montserrat"/>
                <a:cs typeface="Montserrat"/>
                <a:sym typeface="Montserrat"/>
              </a:rPr>
              <a:t>precision</a:t>
            </a:r>
            <a:endParaRPr sz="2900">
              <a:solidFill>
                <a:srgbClr val="434343"/>
              </a:solidFill>
              <a:latin typeface="Montserrat"/>
              <a:ea typeface="Montserrat"/>
              <a:cs typeface="Montserrat"/>
              <a:sym typeface="Montserrat"/>
            </a:endParaRPr>
          </a:p>
        </p:txBody>
      </p:sp>
      <p:pic>
        <p:nvPicPr>
          <p:cNvPr descr="watermark.jpg" id="1031" name="Google Shape;1031;p10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32" name="Google Shape;1032;p10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sp>
        <p:nvSpPr>
          <p:cNvPr id="1037" name="Google Shape;1037;p10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Introduction to</a:t>
            </a:r>
            <a:endParaRPr b="1">
              <a:latin typeface="Montserrat"/>
              <a:ea typeface="Montserrat"/>
              <a:cs typeface="Montserrat"/>
              <a:sym typeface="Montserrat"/>
            </a:endParaRPr>
          </a:p>
          <a:p>
            <a:pPr indent="0" lvl="0" marL="0" rtl="0" algn="ctr">
              <a:spcBef>
                <a:spcPts val="0"/>
              </a:spcBef>
              <a:spcAft>
                <a:spcPts val="0"/>
              </a:spcAft>
              <a:buNone/>
            </a:pPr>
            <a:r>
              <a:rPr b="1" lang="en">
                <a:latin typeface="Montserrat"/>
                <a:ea typeface="Montserrat"/>
                <a:cs typeface="Montserrat"/>
                <a:sym typeface="Montserrat"/>
              </a:rPr>
              <a:t> Deep Learning</a:t>
            </a:r>
            <a:endParaRPr b="1">
              <a:latin typeface="Montserrat"/>
              <a:ea typeface="Montserrat"/>
              <a:cs typeface="Montserrat"/>
              <a:sym typeface="Montserrat"/>
            </a:endParaRPr>
          </a:p>
        </p:txBody>
      </p:sp>
      <p:sp>
        <p:nvSpPr>
          <p:cNvPr id="1038" name="Google Shape;1038;p10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1039" name="Google Shape;1039;p10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0" name="Google Shape;1040;p10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11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046" name="Google Shape;1046;p11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now know enough terminology and theory to begin working with Keras!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We’ll be using a data set of image </a:t>
            </a:r>
            <a:r>
              <a:rPr b="1" lang="en" sz="3000">
                <a:solidFill>
                  <a:srgbClr val="434343"/>
                </a:solidFill>
                <a:latin typeface="Montserrat"/>
                <a:ea typeface="Montserrat"/>
                <a:cs typeface="Montserrat"/>
                <a:sym typeface="Montserrat"/>
              </a:rPr>
              <a:t>features</a:t>
            </a:r>
            <a:r>
              <a:rPr lang="en" sz="3000">
                <a:solidFill>
                  <a:srgbClr val="434343"/>
                </a:solidFill>
                <a:latin typeface="Montserrat"/>
                <a:ea typeface="Montserrat"/>
                <a:cs typeface="Montserrat"/>
                <a:sym typeface="Montserrat"/>
              </a:rPr>
              <a:t> of counterfeit versus real bills.</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Later on we will learn about </a:t>
            </a:r>
            <a:r>
              <a:rPr b="1" lang="en" sz="3000">
                <a:solidFill>
                  <a:srgbClr val="434343"/>
                </a:solidFill>
                <a:latin typeface="Montserrat"/>
                <a:ea typeface="Montserrat"/>
                <a:cs typeface="Montserrat"/>
                <a:sym typeface="Montserrat"/>
              </a:rPr>
              <a:t>convolutional neural networks</a:t>
            </a:r>
            <a:r>
              <a:rPr lang="en" sz="3000">
                <a:solidFill>
                  <a:srgbClr val="434343"/>
                </a:solidFill>
                <a:latin typeface="Montserrat"/>
                <a:ea typeface="Montserrat"/>
                <a:cs typeface="Montserrat"/>
                <a:sym typeface="Montserrat"/>
              </a:rPr>
              <a:t> for handling image data directly!</a:t>
            </a:r>
            <a:endParaRPr sz="3000">
              <a:solidFill>
                <a:srgbClr val="434343"/>
              </a:solidFill>
              <a:latin typeface="Montserrat"/>
              <a:ea typeface="Montserrat"/>
              <a:cs typeface="Montserrat"/>
              <a:sym typeface="Montserrat"/>
            </a:endParaRPr>
          </a:p>
        </p:txBody>
      </p:sp>
      <p:pic>
        <p:nvPicPr>
          <p:cNvPr descr="watermark.jpg" id="1047" name="Google Shape;1047;p11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8" name="Google Shape;1048;p11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11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054" name="Google Shape;1054;p11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next series of lectures will cover:</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Neurons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Neural Networks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Cost Functions</a:t>
            </a:r>
            <a:endParaRPr sz="3000">
              <a:solidFill>
                <a:srgbClr val="434343"/>
              </a:solidFill>
              <a:latin typeface="Montserrat"/>
              <a:ea typeface="Montserrat"/>
              <a:cs typeface="Montserrat"/>
              <a:sym typeface="Montserrat"/>
            </a:endParaRPr>
          </a:p>
          <a:p>
            <a:pPr indent="-419100" lvl="1" marL="13716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Gradient Descent and BackPropagation</a:t>
            </a:r>
            <a:endParaRPr sz="3000">
              <a:solidFill>
                <a:srgbClr val="434343"/>
              </a:solidFill>
              <a:latin typeface="Montserrat"/>
              <a:ea typeface="Montserrat"/>
              <a:cs typeface="Montserrat"/>
              <a:sym typeface="Montserrat"/>
            </a:endParaRPr>
          </a:p>
        </p:txBody>
      </p:sp>
      <p:pic>
        <p:nvPicPr>
          <p:cNvPr descr="watermark.jpg" id="1055" name="Google Shape;1055;p11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56" name="Google Shape;1056;p11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sp>
        <p:nvSpPr>
          <p:cNvPr id="1061" name="Google Shape;1061;p11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062" name="Google Shape;1062;p11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Keep in mind, Keras will do all of this work for us on the back end with just a few simple line calls, but </a:t>
            </a:r>
            <a:r>
              <a:rPr lang="en" sz="3000">
                <a:solidFill>
                  <a:srgbClr val="434343"/>
                </a:solidFill>
                <a:latin typeface="Montserrat"/>
                <a:ea typeface="Montserrat"/>
                <a:cs typeface="Montserrat"/>
                <a:sym typeface="Montserrat"/>
              </a:rPr>
              <a:t>it's</a:t>
            </a:r>
            <a:r>
              <a:rPr lang="en" sz="3000">
                <a:solidFill>
                  <a:srgbClr val="434343"/>
                </a:solidFill>
                <a:latin typeface="Montserrat"/>
                <a:ea typeface="Montserrat"/>
                <a:cs typeface="Montserrat"/>
                <a:sym typeface="Montserrat"/>
              </a:rPr>
              <a:t> important to have an intuition for what is happening behind the </a:t>
            </a:r>
            <a:r>
              <a:rPr lang="en" sz="3000">
                <a:solidFill>
                  <a:srgbClr val="434343"/>
                </a:solidFill>
                <a:latin typeface="Montserrat"/>
                <a:ea typeface="Montserrat"/>
                <a:cs typeface="Montserrat"/>
                <a:sym typeface="Montserrat"/>
              </a:rPr>
              <a:t>scenes</a:t>
            </a:r>
            <a:r>
              <a:rPr lang="en" sz="3000">
                <a:solidFill>
                  <a:srgbClr val="434343"/>
                </a:solidFill>
                <a:latin typeface="Montserrat"/>
                <a:ea typeface="Montserrat"/>
                <a:cs typeface="Montserrat"/>
                <a:sym typeface="Montserrat"/>
              </a:rPr>
              <a:t>! </a:t>
            </a:r>
            <a:endParaRPr sz="3000">
              <a:solidFill>
                <a:srgbClr val="434343"/>
              </a:solidFill>
              <a:latin typeface="Montserrat"/>
              <a:ea typeface="Montserrat"/>
              <a:cs typeface="Montserrat"/>
              <a:sym typeface="Montserrat"/>
            </a:endParaRPr>
          </a:p>
        </p:txBody>
      </p:sp>
      <p:pic>
        <p:nvPicPr>
          <p:cNvPr descr="watermark.jpg" id="1063" name="Google Shape;1063;p11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64" name="Google Shape;1064;p11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
        <p:nvSpPr>
          <p:cNvPr id="1069" name="Google Shape;1069;p11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070" name="Google Shape;1070;p11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get started, keep in mind, the next series of lectures is just intuition and theory.</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We’ll start coding in the Keras Basics lecture!</a:t>
            </a:r>
            <a:r>
              <a:rPr lang="en" sz="3000">
                <a:solidFill>
                  <a:srgbClr val="434343"/>
                </a:solidFill>
                <a:latin typeface="Montserrat"/>
                <a:ea typeface="Montserrat"/>
                <a:cs typeface="Montserrat"/>
                <a:sym typeface="Montserrat"/>
              </a:rPr>
              <a:t> </a:t>
            </a:r>
            <a:endParaRPr sz="3000">
              <a:solidFill>
                <a:srgbClr val="434343"/>
              </a:solidFill>
              <a:latin typeface="Montserrat"/>
              <a:ea typeface="Montserrat"/>
              <a:cs typeface="Montserrat"/>
              <a:sym typeface="Montserrat"/>
            </a:endParaRPr>
          </a:p>
        </p:txBody>
      </p:sp>
      <p:pic>
        <p:nvPicPr>
          <p:cNvPr descr="watermark.jpg" id="1071" name="Google Shape;1071;p1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72" name="Google Shape;1072;p11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descr="watermark.jpg" id="171" name="Google Shape;171;p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72" name="Google Shape;172;p33"/>
          <p:cNvSpPr txBox="1"/>
          <p:nvPr/>
        </p:nvSpPr>
        <p:spPr>
          <a:xfrm>
            <a:off x="1042425" y="211038"/>
            <a:ext cx="7061700" cy="7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latin typeface="Roboto"/>
              <a:ea typeface="Roboto"/>
              <a:cs typeface="Roboto"/>
              <a:sym typeface="Roboto"/>
            </a:endParaRPr>
          </a:p>
        </p:txBody>
      </p:sp>
      <p:pic>
        <p:nvPicPr>
          <p:cNvPr descr="watermark.jpg" id="173" name="Google Shape;173;p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74" name="Google Shape;174;p33"/>
          <p:cNvSpPr txBox="1"/>
          <p:nvPr/>
        </p:nvSpPr>
        <p:spPr>
          <a:xfrm>
            <a:off x="1109150" y="278250"/>
            <a:ext cx="85206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2A3990"/>
                </a:solidFill>
                <a:latin typeface="Montserrat"/>
                <a:ea typeface="Montserrat"/>
                <a:cs typeface="Montserrat"/>
                <a:sym typeface="Montserrat"/>
              </a:rPr>
              <a:t>What is Machine Learning?</a:t>
            </a:r>
            <a:endParaRPr sz="3000">
              <a:solidFill>
                <a:srgbClr val="2A3990"/>
              </a:solidFill>
              <a:latin typeface="Montserrat"/>
              <a:ea typeface="Montserrat"/>
              <a:cs typeface="Montserrat"/>
              <a:sym typeface="Montserrat"/>
            </a:endParaRPr>
          </a:p>
        </p:txBody>
      </p:sp>
      <p:sp>
        <p:nvSpPr>
          <p:cNvPr id="175" name="Google Shape;175;p33"/>
          <p:cNvSpPr txBox="1"/>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p>
            <a:pPr indent="-393700" lvl="0" marL="457200" rtl="0" algn="l">
              <a:lnSpc>
                <a:spcPct val="115000"/>
              </a:lnSpc>
              <a:spcBef>
                <a:spcPts val="0"/>
              </a:spcBef>
              <a:spcAft>
                <a:spcPts val="0"/>
              </a:spcAft>
              <a:buClr>
                <a:srgbClr val="333333"/>
              </a:buClr>
              <a:buSzPts val="2600"/>
              <a:buFont typeface="Montserrat"/>
              <a:buChar char="●"/>
            </a:pPr>
            <a:r>
              <a:rPr lang="en" sz="2600">
                <a:solidFill>
                  <a:srgbClr val="333333"/>
                </a:solidFill>
                <a:latin typeface="Montserrat"/>
                <a:ea typeface="Montserrat"/>
                <a:cs typeface="Montserrat"/>
                <a:sym typeface="Montserrat"/>
              </a:rPr>
              <a:t>Machine learning is a method of data analysis that automates analytical model building. </a:t>
            </a:r>
            <a:endParaRPr sz="2600">
              <a:solidFill>
                <a:srgbClr val="333333"/>
              </a:solidFill>
              <a:latin typeface="Montserrat"/>
              <a:ea typeface="Montserrat"/>
              <a:cs typeface="Montserrat"/>
              <a:sym typeface="Montserrat"/>
            </a:endParaRPr>
          </a:p>
          <a:p>
            <a:pPr indent="-393700" lvl="0" marL="457200" rtl="0" algn="l">
              <a:lnSpc>
                <a:spcPct val="115000"/>
              </a:lnSpc>
              <a:spcBef>
                <a:spcPts val="0"/>
              </a:spcBef>
              <a:spcAft>
                <a:spcPts val="0"/>
              </a:spcAft>
              <a:buClr>
                <a:srgbClr val="333333"/>
              </a:buClr>
              <a:buSzPts val="2600"/>
              <a:buFont typeface="Montserrat"/>
              <a:buChar char="●"/>
            </a:pPr>
            <a:r>
              <a:rPr lang="en" sz="2600">
                <a:solidFill>
                  <a:srgbClr val="333333"/>
                </a:solidFill>
                <a:latin typeface="Montserrat"/>
                <a:ea typeface="Montserrat"/>
                <a:cs typeface="Montserrat"/>
                <a:sym typeface="Montserrat"/>
              </a:rPr>
              <a:t>Using algorithms that iteratively learn from data, machine learning allows computers to find hidden insights without being explicitly programmed where to look.</a:t>
            </a:r>
            <a:endParaRPr sz="2600">
              <a:solidFill>
                <a:srgbClr val="434343"/>
              </a:solidFill>
              <a:latin typeface="Montserrat"/>
              <a:ea typeface="Montserrat"/>
              <a:cs typeface="Montserrat"/>
              <a:sym typeface="Montserrat"/>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6" name="Shape 1076"/>
        <p:cNvGrpSpPr/>
        <p:nvPr/>
      </p:nvGrpSpPr>
      <p:grpSpPr>
        <a:xfrm>
          <a:off x="0" y="0"/>
          <a:ext cx="0" cy="0"/>
          <a:chOff x="0" y="0"/>
          <a:chExt cx="0" cy="0"/>
        </a:xfrm>
      </p:grpSpPr>
      <p:sp>
        <p:nvSpPr>
          <p:cNvPr id="1077" name="Google Shape;1077;p1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078" name="Google Shape;1078;p1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Before we launch straight into neural networks, we need to understand the individual components first, such as a single “neuron”.</a:t>
            </a:r>
            <a:endParaRPr sz="3000">
              <a:solidFill>
                <a:srgbClr val="434343"/>
              </a:solidFill>
              <a:latin typeface="Montserrat"/>
              <a:ea typeface="Montserrat"/>
              <a:cs typeface="Montserrat"/>
              <a:sym typeface="Montserrat"/>
            </a:endParaRPr>
          </a:p>
        </p:txBody>
      </p:sp>
      <p:pic>
        <p:nvPicPr>
          <p:cNvPr descr="watermark.jpg" id="1079" name="Google Shape;1079;p1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80" name="Google Shape;1080;p11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4" name="Shape 1084"/>
        <p:cNvGrpSpPr/>
        <p:nvPr/>
      </p:nvGrpSpPr>
      <p:grpSpPr>
        <a:xfrm>
          <a:off x="0" y="0"/>
          <a:ext cx="0" cy="0"/>
          <a:chOff x="0" y="0"/>
          <a:chExt cx="0" cy="0"/>
        </a:xfrm>
      </p:grpSpPr>
      <p:sp>
        <p:nvSpPr>
          <p:cNvPr id="1085" name="Google Shape;1085;p1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086" name="Google Shape;1086;p1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Artificial Neural Networks (ANN) actually have a basis in biology!</a:t>
            </a:r>
            <a:endParaRPr sz="3000">
              <a:solidFill>
                <a:srgbClr val="434343"/>
              </a:solidFill>
              <a:latin typeface="Montserrat"/>
              <a:ea typeface="Montserrat"/>
              <a:cs typeface="Montserrat"/>
              <a:sym typeface="Montserrat"/>
            </a:endParaRPr>
          </a:p>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Let’s see how we can attempt to mimic biological neurons with an artificial neuron, known as a perceptron!</a:t>
            </a:r>
            <a:endParaRPr sz="3000">
              <a:solidFill>
                <a:srgbClr val="434343"/>
              </a:solidFill>
              <a:latin typeface="Montserrat"/>
              <a:ea typeface="Montserrat"/>
              <a:cs typeface="Montserrat"/>
              <a:sym typeface="Montserrat"/>
            </a:endParaRPr>
          </a:p>
        </p:txBody>
      </p:sp>
      <p:pic>
        <p:nvPicPr>
          <p:cNvPr descr="watermark.jpg" id="1087" name="Google Shape;1087;p1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88" name="Google Shape;1088;p1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sp>
        <p:nvSpPr>
          <p:cNvPr id="1093" name="Google Shape;1093;p11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094" name="Google Shape;1094;p1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biological neuron:</a:t>
            </a:r>
            <a:endParaRPr sz="3000">
              <a:solidFill>
                <a:srgbClr val="434343"/>
              </a:solidFill>
              <a:latin typeface="Montserrat"/>
              <a:ea typeface="Montserrat"/>
              <a:cs typeface="Montserrat"/>
              <a:sym typeface="Montserrat"/>
            </a:endParaRPr>
          </a:p>
        </p:txBody>
      </p:sp>
      <p:pic>
        <p:nvPicPr>
          <p:cNvPr descr="watermark.jpg" id="1095" name="Google Shape;1095;p1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96" name="Google Shape;1096;p1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097" name="Google Shape;1097;p116"/>
          <p:cNvSpPr/>
          <p:nvPr/>
        </p:nvSpPr>
        <p:spPr>
          <a:xfrm>
            <a:off x="1517500" y="2065800"/>
            <a:ext cx="2018350" cy="896475"/>
          </a:xfrm>
          <a:custGeom>
            <a:rect b="b" l="l" r="r" t="t"/>
            <a:pathLst>
              <a:path extrusionOk="0" h="35859" w="80734">
                <a:moveTo>
                  <a:pt x="80734" y="35859"/>
                </a:moveTo>
                <a:cubicBezTo>
                  <a:pt x="74413" y="31282"/>
                  <a:pt x="66145" y="30190"/>
                  <a:pt x="59298" y="26444"/>
                </a:cubicBezTo>
                <a:cubicBezTo>
                  <a:pt x="49499" y="21083"/>
                  <a:pt x="43073" y="10548"/>
                  <a:pt x="33055" y="5609"/>
                </a:cubicBezTo>
                <a:cubicBezTo>
                  <a:pt x="23031" y="667"/>
                  <a:pt x="11157" y="655"/>
                  <a:pt x="0" y="0"/>
                </a:cubicBezTo>
              </a:path>
            </a:pathLst>
          </a:custGeom>
          <a:noFill/>
          <a:ln cap="flat" cmpd="sng" w="114300">
            <a:solidFill>
              <a:srgbClr val="C27BA0"/>
            </a:solidFill>
            <a:prstDash val="solid"/>
            <a:round/>
            <a:headEnd len="med" w="med" type="none"/>
            <a:tailEnd len="med" w="med" type="none"/>
          </a:ln>
        </p:spPr>
      </p:sp>
      <p:sp>
        <p:nvSpPr>
          <p:cNvPr id="1098" name="Google Shape;1098;p116"/>
          <p:cNvSpPr/>
          <p:nvPr/>
        </p:nvSpPr>
        <p:spPr>
          <a:xfrm>
            <a:off x="1512500" y="2311200"/>
            <a:ext cx="956575" cy="305500"/>
          </a:xfrm>
          <a:custGeom>
            <a:rect b="b" l="l" r="r" t="t"/>
            <a:pathLst>
              <a:path extrusionOk="0" h="12220" w="38263">
                <a:moveTo>
                  <a:pt x="38263" y="0"/>
                </a:moveTo>
                <a:cubicBezTo>
                  <a:pt x="31793" y="1177"/>
                  <a:pt x="28416" y="9625"/>
                  <a:pt x="22036" y="11219"/>
                </a:cubicBezTo>
                <a:cubicBezTo>
                  <a:pt x="14902" y="13001"/>
                  <a:pt x="7211" y="10780"/>
                  <a:pt x="0" y="12220"/>
                </a:cubicBezTo>
              </a:path>
            </a:pathLst>
          </a:custGeom>
          <a:noFill/>
          <a:ln cap="flat" cmpd="sng" w="114300">
            <a:solidFill>
              <a:srgbClr val="C27BA0"/>
            </a:solidFill>
            <a:prstDash val="solid"/>
            <a:round/>
            <a:headEnd len="med" w="med" type="none"/>
            <a:tailEnd len="med" w="med" type="none"/>
          </a:ln>
        </p:spPr>
      </p:sp>
      <p:sp>
        <p:nvSpPr>
          <p:cNvPr id="1099" name="Google Shape;1099;p116"/>
          <p:cNvSpPr/>
          <p:nvPr/>
        </p:nvSpPr>
        <p:spPr>
          <a:xfrm flipH="1" rot="10800000">
            <a:off x="1484563" y="2962267"/>
            <a:ext cx="2013304" cy="648958"/>
          </a:xfrm>
          <a:custGeom>
            <a:rect b="b" l="l" r="r" t="t"/>
            <a:pathLst>
              <a:path extrusionOk="0" h="35859" w="80734">
                <a:moveTo>
                  <a:pt x="80734" y="35859"/>
                </a:moveTo>
                <a:cubicBezTo>
                  <a:pt x="74413" y="31282"/>
                  <a:pt x="66145" y="30190"/>
                  <a:pt x="59298" y="26444"/>
                </a:cubicBezTo>
                <a:cubicBezTo>
                  <a:pt x="49499" y="21083"/>
                  <a:pt x="43073" y="10548"/>
                  <a:pt x="33055" y="5609"/>
                </a:cubicBezTo>
                <a:cubicBezTo>
                  <a:pt x="23031" y="667"/>
                  <a:pt x="11157" y="655"/>
                  <a:pt x="0" y="0"/>
                </a:cubicBezTo>
              </a:path>
            </a:pathLst>
          </a:custGeom>
          <a:noFill/>
          <a:ln cap="flat" cmpd="sng" w="114300">
            <a:solidFill>
              <a:srgbClr val="C27BA0"/>
            </a:solidFill>
            <a:prstDash val="solid"/>
            <a:round/>
            <a:headEnd len="med" w="med" type="none"/>
            <a:tailEnd len="med" w="med" type="none"/>
          </a:ln>
        </p:spPr>
      </p:sp>
      <p:sp>
        <p:nvSpPr>
          <p:cNvPr id="1100" name="Google Shape;1100;p116"/>
          <p:cNvSpPr/>
          <p:nvPr/>
        </p:nvSpPr>
        <p:spPr>
          <a:xfrm flipH="1" rot="10800000">
            <a:off x="1479575" y="3212438"/>
            <a:ext cx="954184" cy="221151"/>
          </a:xfrm>
          <a:custGeom>
            <a:rect b="b" l="l" r="r" t="t"/>
            <a:pathLst>
              <a:path extrusionOk="0" h="12220" w="38263">
                <a:moveTo>
                  <a:pt x="38263" y="0"/>
                </a:moveTo>
                <a:cubicBezTo>
                  <a:pt x="31793" y="1177"/>
                  <a:pt x="28416" y="9625"/>
                  <a:pt x="22036" y="11219"/>
                </a:cubicBezTo>
                <a:cubicBezTo>
                  <a:pt x="14902" y="13001"/>
                  <a:pt x="7211" y="10780"/>
                  <a:pt x="0" y="12220"/>
                </a:cubicBezTo>
              </a:path>
            </a:pathLst>
          </a:custGeom>
          <a:noFill/>
          <a:ln cap="flat" cmpd="sng" w="114300">
            <a:solidFill>
              <a:srgbClr val="C27BA0"/>
            </a:solidFill>
            <a:prstDash val="solid"/>
            <a:round/>
            <a:headEnd len="med" w="med" type="none"/>
            <a:tailEnd len="med" w="med" type="none"/>
          </a:ln>
        </p:spPr>
      </p:sp>
      <p:sp>
        <p:nvSpPr>
          <p:cNvPr id="1101" name="Google Shape;1101;p116"/>
          <p:cNvSpPr/>
          <p:nvPr/>
        </p:nvSpPr>
        <p:spPr>
          <a:xfrm flipH="1" rot="10800000">
            <a:off x="1452560" y="2962313"/>
            <a:ext cx="2083341" cy="1557536"/>
          </a:xfrm>
          <a:custGeom>
            <a:rect b="b" l="l" r="r" t="t"/>
            <a:pathLst>
              <a:path extrusionOk="0" h="35859" w="80734">
                <a:moveTo>
                  <a:pt x="80734" y="35859"/>
                </a:moveTo>
                <a:cubicBezTo>
                  <a:pt x="74413" y="31282"/>
                  <a:pt x="66145" y="30190"/>
                  <a:pt x="59298" y="26444"/>
                </a:cubicBezTo>
                <a:cubicBezTo>
                  <a:pt x="49499" y="21083"/>
                  <a:pt x="43073" y="10548"/>
                  <a:pt x="33055" y="5609"/>
                </a:cubicBezTo>
                <a:cubicBezTo>
                  <a:pt x="23031" y="667"/>
                  <a:pt x="11157" y="655"/>
                  <a:pt x="0" y="0"/>
                </a:cubicBezTo>
              </a:path>
            </a:pathLst>
          </a:custGeom>
          <a:noFill/>
          <a:ln cap="flat" cmpd="sng" w="114300">
            <a:solidFill>
              <a:srgbClr val="C27BA0"/>
            </a:solidFill>
            <a:prstDash val="solid"/>
            <a:round/>
            <a:headEnd len="med" w="med" type="none"/>
            <a:tailEnd len="med" w="med" type="none"/>
          </a:ln>
        </p:spPr>
      </p:sp>
      <p:sp>
        <p:nvSpPr>
          <p:cNvPr id="1102" name="Google Shape;1102;p116"/>
          <p:cNvSpPr/>
          <p:nvPr/>
        </p:nvSpPr>
        <p:spPr>
          <a:xfrm flipH="1" rot="10800000">
            <a:off x="1247050" y="3999008"/>
            <a:ext cx="1187684" cy="94491"/>
          </a:xfrm>
          <a:custGeom>
            <a:rect b="b" l="l" r="r" t="t"/>
            <a:pathLst>
              <a:path extrusionOk="0" h="12220" w="38263">
                <a:moveTo>
                  <a:pt x="38263" y="0"/>
                </a:moveTo>
                <a:cubicBezTo>
                  <a:pt x="31793" y="1177"/>
                  <a:pt x="28416" y="9625"/>
                  <a:pt x="22036" y="11219"/>
                </a:cubicBezTo>
                <a:cubicBezTo>
                  <a:pt x="14902" y="13001"/>
                  <a:pt x="7211" y="10780"/>
                  <a:pt x="0" y="12220"/>
                </a:cubicBezTo>
              </a:path>
            </a:pathLst>
          </a:custGeom>
          <a:noFill/>
          <a:ln cap="flat" cmpd="sng" w="114300">
            <a:solidFill>
              <a:srgbClr val="C27BA0"/>
            </a:solidFill>
            <a:prstDash val="solid"/>
            <a:round/>
            <a:headEnd len="med" w="med" type="none"/>
            <a:tailEnd len="med" w="med" type="none"/>
          </a:ln>
        </p:spPr>
      </p:sp>
      <p:sp>
        <p:nvSpPr>
          <p:cNvPr id="1103" name="Google Shape;1103;p116"/>
          <p:cNvSpPr/>
          <p:nvPr/>
        </p:nvSpPr>
        <p:spPr>
          <a:xfrm rot="10800000">
            <a:off x="5019676" y="2852612"/>
            <a:ext cx="2107965" cy="809158"/>
          </a:xfrm>
          <a:custGeom>
            <a:rect b="b" l="l" r="r" t="t"/>
            <a:pathLst>
              <a:path extrusionOk="0" h="35859" w="80734">
                <a:moveTo>
                  <a:pt x="80734" y="35859"/>
                </a:moveTo>
                <a:cubicBezTo>
                  <a:pt x="74413" y="31282"/>
                  <a:pt x="66145" y="30190"/>
                  <a:pt x="59298" y="26444"/>
                </a:cubicBezTo>
                <a:cubicBezTo>
                  <a:pt x="49499" y="21083"/>
                  <a:pt x="43073" y="10548"/>
                  <a:pt x="33055" y="5609"/>
                </a:cubicBezTo>
                <a:cubicBezTo>
                  <a:pt x="23031" y="667"/>
                  <a:pt x="11157" y="655"/>
                  <a:pt x="0" y="0"/>
                </a:cubicBezTo>
              </a:path>
            </a:pathLst>
          </a:custGeom>
          <a:noFill/>
          <a:ln cap="flat" cmpd="sng" w="114300">
            <a:solidFill>
              <a:srgbClr val="C27BA0"/>
            </a:solidFill>
            <a:prstDash val="solid"/>
            <a:round/>
            <a:headEnd len="med" w="med" type="none"/>
            <a:tailEnd len="med" w="med" type="none"/>
          </a:ln>
        </p:spPr>
      </p:sp>
      <p:sp>
        <p:nvSpPr>
          <p:cNvPr id="1104" name="Google Shape;1104;p116"/>
          <p:cNvSpPr/>
          <p:nvPr/>
        </p:nvSpPr>
        <p:spPr>
          <a:xfrm rot="10800000">
            <a:off x="5829597" y="3192062"/>
            <a:ext cx="1360728" cy="49063"/>
          </a:xfrm>
          <a:custGeom>
            <a:rect b="b" l="l" r="r" t="t"/>
            <a:pathLst>
              <a:path extrusionOk="0" h="12220" w="38263">
                <a:moveTo>
                  <a:pt x="38263" y="0"/>
                </a:moveTo>
                <a:cubicBezTo>
                  <a:pt x="31793" y="1177"/>
                  <a:pt x="28416" y="9625"/>
                  <a:pt x="22036" y="11219"/>
                </a:cubicBezTo>
                <a:cubicBezTo>
                  <a:pt x="14902" y="13001"/>
                  <a:pt x="7211" y="10780"/>
                  <a:pt x="0" y="12220"/>
                </a:cubicBezTo>
              </a:path>
            </a:pathLst>
          </a:custGeom>
          <a:noFill/>
          <a:ln cap="flat" cmpd="sng" w="114300">
            <a:solidFill>
              <a:srgbClr val="C27BA0"/>
            </a:solidFill>
            <a:prstDash val="solid"/>
            <a:round/>
            <a:headEnd len="med" w="med" type="none"/>
            <a:tailEnd len="med" w="med" type="none"/>
          </a:ln>
        </p:spPr>
      </p:sp>
      <p:sp>
        <p:nvSpPr>
          <p:cNvPr id="1105" name="Google Shape;1105;p116"/>
          <p:cNvSpPr/>
          <p:nvPr/>
        </p:nvSpPr>
        <p:spPr>
          <a:xfrm>
            <a:off x="3425675" y="2364288"/>
            <a:ext cx="1637700" cy="1187100"/>
          </a:xfrm>
          <a:prstGeom prst="ellipse">
            <a:avLst/>
          </a:prstGeom>
          <a:solidFill>
            <a:srgbClr val="EAD1DC"/>
          </a:solidFill>
          <a:ln cap="flat" cmpd="sng" w="76200">
            <a:solidFill>
              <a:srgbClr val="A64D7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16"/>
          <p:cNvSpPr txBox="1"/>
          <p:nvPr/>
        </p:nvSpPr>
        <p:spPr>
          <a:xfrm>
            <a:off x="5654350" y="2555125"/>
            <a:ext cx="15876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Montserrat"/>
                <a:ea typeface="Montserrat"/>
                <a:cs typeface="Montserrat"/>
                <a:sym typeface="Montserrat"/>
              </a:rPr>
              <a:t>Axon </a:t>
            </a:r>
            <a:endParaRPr sz="3000">
              <a:latin typeface="Montserrat"/>
              <a:ea typeface="Montserrat"/>
              <a:cs typeface="Montserrat"/>
              <a:sym typeface="Montserrat"/>
            </a:endParaRPr>
          </a:p>
        </p:txBody>
      </p:sp>
      <p:sp>
        <p:nvSpPr>
          <p:cNvPr id="1107" name="Google Shape;1107;p116"/>
          <p:cNvSpPr txBox="1"/>
          <p:nvPr/>
        </p:nvSpPr>
        <p:spPr>
          <a:xfrm>
            <a:off x="3723325" y="2616700"/>
            <a:ext cx="15876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Montserrat"/>
                <a:ea typeface="Montserrat"/>
                <a:cs typeface="Montserrat"/>
                <a:sym typeface="Montserrat"/>
              </a:rPr>
              <a:t>Body</a:t>
            </a:r>
            <a:endParaRPr sz="3000">
              <a:latin typeface="Montserrat"/>
              <a:ea typeface="Montserrat"/>
              <a:cs typeface="Montserrat"/>
              <a:sym typeface="Montserrat"/>
            </a:endParaRPr>
          </a:p>
        </p:txBody>
      </p:sp>
      <p:sp>
        <p:nvSpPr>
          <p:cNvPr id="1108" name="Google Shape;1108;p116"/>
          <p:cNvSpPr txBox="1"/>
          <p:nvPr/>
        </p:nvSpPr>
        <p:spPr>
          <a:xfrm>
            <a:off x="-76212" y="26523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Montserrat"/>
                <a:ea typeface="Montserrat"/>
                <a:cs typeface="Montserrat"/>
                <a:sym typeface="Montserrat"/>
              </a:rPr>
              <a:t>Dendrites</a:t>
            </a:r>
            <a:endParaRPr sz="3000">
              <a:latin typeface="Montserrat"/>
              <a:ea typeface="Montserrat"/>
              <a:cs typeface="Montserrat"/>
              <a:sym typeface="Montserrat"/>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2" name="Shape 1112"/>
        <p:cNvGrpSpPr/>
        <p:nvPr/>
      </p:nvGrpSpPr>
      <p:grpSpPr>
        <a:xfrm>
          <a:off x="0" y="0"/>
          <a:ext cx="0" cy="0"/>
          <a:chOff x="0" y="0"/>
          <a:chExt cx="0" cy="0"/>
        </a:xfrm>
      </p:grpSpPr>
      <p:sp>
        <p:nvSpPr>
          <p:cNvPr id="1113" name="Google Shape;1113;p11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114" name="Google Shape;1114;p117"/>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The artificial neuron also has inputs and outputs!</a:t>
            </a:r>
            <a:endParaRPr sz="3000">
              <a:solidFill>
                <a:srgbClr val="434343"/>
              </a:solidFill>
              <a:latin typeface="Montserrat"/>
              <a:ea typeface="Montserrat"/>
              <a:cs typeface="Montserrat"/>
              <a:sym typeface="Montserrat"/>
            </a:endParaRPr>
          </a:p>
        </p:txBody>
      </p:sp>
      <p:pic>
        <p:nvPicPr>
          <p:cNvPr descr="watermark.jpg" id="1115" name="Google Shape;1115;p1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16" name="Google Shape;1116;p1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117" name="Google Shape;1117;p117"/>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8" name="Google Shape;1118;p117"/>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119" name="Google Shape;1119;p117"/>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120" name="Google Shape;1120;p117"/>
          <p:cNvCxnSpPr>
            <a:endCxn id="1117"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121" name="Google Shape;1121;p117"/>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122" name="Google Shape;1122;p117"/>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123" name="Google Shape;1123;p117"/>
          <p:cNvSpPr txBox="1"/>
          <p:nvPr/>
        </p:nvSpPr>
        <p:spPr>
          <a:xfrm>
            <a:off x="6178038"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7" name="Shape 1127"/>
        <p:cNvGrpSpPr/>
        <p:nvPr/>
      </p:nvGrpSpPr>
      <p:grpSpPr>
        <a:xfrm>
          <a:off x="0" y="0"/>
          <a:ext cx="0" cy="0"/>
          <a:chOff x="0" y="0"/>
          <a:chExt cx="0" cy="0"/>
        </a:xfrm>
      </p:grpSpPr>
      <p:sp>
        <p:nvSpPr>
          <p:cNvPr id="1128" name="Google Shape;1128;p11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129" name="Google Shape;1129;p118"/>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This simple model is known as a perceptron.</a:t>
            </a:r>
            <a:endParaRPr sz="3000">
              <a:solidFill>
                <a:srgbClr val="434343"/>
              </a:solidFill>
              <a:latin typeface="Montserrat"/>
              <a:ea typeface="Montserrat"/>
              <a:cs typeface="Montserrat"/>
              <a:sym typeface="Montserrat"/>
            </a:endParaRPr>
          </a:p>
        </p:txBody>
      </p:sp>
      <p:pic>
        <p:nvPicPr>
          <p:cNvPr descr="watermark.jpg" id="1130" name="Google Shape;1130;p1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31" name="Google Shape;1131;p1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132" name="Google Shape;1132;p118"/>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3" name="Google Shape;1133;p118"/>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134" name="Google Shape;1134;p118"/>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135" name="Google Shape;1135;p118"/>
          <p:cNvCxnSpPr>
            <a:endCxn id="1132"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136" name="Google Shape;1136;p118"/>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137" name="Google Shape;1137;p118"/>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138" name="Google Shape;1138;p118"/>
          <p:cNvSpPr txBox="1"/>
          <p:nvPr/>
        </p:nvSpPr>
        <p:spPr>
          <a:xfrm>
            <a:off x="6178038"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1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144" name="Google Shape;1144;p119"/>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Simple example of how it can work.</a:t>
            </a:r>
            <a:endParaRPr sz="3000">
              <a:solidFill>
                <a:srgbClr val="434343"/>
              </a:solidFill>
              <a:latin typeface="Montserrat"/>
              <a:ea typeface="Montserrat"/>
              <a:cs typeface="Montserrat"/>
              <a:sym typeface="Montserrat"/>
            </a:endParaRPr>
          </a:p>
        </p:txBody>
      </p:sp>
      <p:pic>
        <p:nvPicPr>
          <p:cNvPr descr="watermark.jpg" id="1145" name="Google Shape;1145;p1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46" name="Google Shape;1146;p1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147" name="Google Shape;1147;p119"/>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8" name="Google Shape;1148;p119"/>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149" name="Google Shape;1149;p119"/>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150" name="Google Shape;1150;p119"/>
          <p:cNvCxnSpPr>
            <a:endCxn id="1147"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151" name="Google Shape;1151;p119"/>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152" name="Google Shape;1152;p119"/>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153" name="Google Shape;1153;p119"/>
          <p:cNvSpPr txBox="1"/>
          <p:nvPr/>
        </p:nvSpPr>
        <p:spPr>
          <a:xfrm>
            <a:off x="6178038"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7" name="Shape 1157"/>
        <p:cNvGrpSpPr/>
        <p:nvPr/>
      </p:nvGrpSpPr>
      <p:grpSpPr>
        <a:xfrm>
          <a:off x="0" y="0"/>
          <a:ext cx="0" cy="0"/>
          <a:chOff x="0" y="0"/>
          <a:chExt cx="0" cy="0"/>
        </a:xfrm>
      </p:grpSpPr>
      <p:sp>
        <p:nvSpPr>
          <p:cNvPr id="1158" name="Google Shape;1158;p12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159" name="Google Shape;1159;p120"/>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 have two inputs and an output</a:t>
            </a:r>
            <a:endParaRPr sz="3000">
              <a:solidFill>
                <a:srgbClr val="434343"/>
              </a:solidFill>
              <a:latin typeface="Montserrat"/>
              <a:ea typeface="Montserrat"/>
              <a:cs typeface="Montserrat"/>
              <a:sym typeface="Montserrat"/>
            </a:endParaRPr>
          </a:p>
        </p:txBody>
      </p:sp>
      <p:pic>
        <p:nvPicPr>
          <p:cNvPr descr="watermark.jpg" id="1160" name="Google Shape;1160;p1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61" name="Google Shape;1161;p1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162" name="Google Shape;1162;p120"/>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3" name="Google Shape;1163;p120"/>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164" name="Google Shape;1164;p120"/>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165" name="Google Shape;1165;p120"/>
          <p:cNvCxnSpPr>
            <a:endCxn id="1162"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166" name="Google Shape;1166;p120"/>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167" name="Google Shape;1167;p120"/>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168" name="Google Shape;1168;p120"/>
          <p:cNvSpPr txBox="1"/>
          <p:nvPr/>
        </p:nvSpPr>
        <p:spPr>
          <a:xfrm>
            <a:off x="6178038"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1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174" name="Google Shape;1174;p121"/>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Inputs will be values of features</a:t>
            </a:r>
            <a:endParaRPr sz="3000">
              <a:solidFill>
                <a:srgbClr val="434343"/>
              </a:solidFill>
              <a:latin typeface="Montserrat"/>
              <a:ea typeface="Montserrat"/>
              <a:cs typeface="Montserrat"/>
              <a:sym typeface="Montserrat"/>
            </a:endParaRPr>
          </a:p>
        </p:txBody>
      </p:sp>
      <p:pic>
        <p:nvPicPr>
          <p:cNvPr descr="watermark.jpg" id="1175" name="Google Shape;1175;p1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76" name="Google Shape;1176;p1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177" name="Google Shape;1177;p121"/>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8" name="Google Shape;1178;p121"/>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179" name="Google Shape;1179;p121"/>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180" name="Google Shape;1180;p121"/>
          <p:cNvCxnSpPr>
            <a:endCxn id="1177"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181" name="Google Shape;1181;p121"/>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182" name="Google Shape;1182;p121"/>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183" name="Google Shape;1183;p121"/>
          <p:cNvSpPr txBox="1"/>
          <p:nvPr/>
        </p:nvSpPr>
        <p:spPr>
          <a:xfrm>
            <a:off x="6178038"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
        <p:nvSpPr>
          <p:cNvPr id="1184" name="Google Shape;1184;p121"/>
          <p:cNvSpPr txBox="1"/>
          <p:nvPr/>
        </p:nvSpPr>
        <p:spPr>
          <a:xfrm>
            <a:off x="1302840" y="2078500"/>
            <a:ext cx="4401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a:t>
            </a:r>
            <a:endParaRPr b="1" sz="2000">
              <a:latin typeface="Montserrat"/>
              <a:ea typeface="Montserrat"/>
              <a:cs typeface="Montserrat"/>
              <a:sym typeface="Montserrat"/>
            </a:endParaRPr>
          </a:p>
        </p:txBody>
      </p:sp>
      <p:sp>
        <p:nvSpPr>
          <p:cNvPr id="1185" name="Google Shape;1185;p121"/>
          <p:cNvSpPr txBox="1"/>
          <p:nvPr/>
        </p:nvSpPr>
        <p:spPr>
          <a:xfrm>
            <a:off x="1405140" y="3482875"/>
            <a:ext cx="4401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a:t>
            </a:r>
            <a:endParaRPr b="1" sz="2000">
              <a:latin typeface="Montserrat"/>
              <a:ea typeface="Montserrat"/>
              <a:cs typeface="Montserrat"/>
              <a:sym typeface="Montserrat"/>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9" name="Shape 1189"/>
        <p:cNvGrpSpPr/>
        <p:nvPr/>
      </p:nvGrpSpPr>
      <p:grpSpPr>
        <a:xfrm>
          <a:off x="0" y="0"/>
          <a:ext cx="0" cy="0"/>
          <a:chOff x="0" y="0"/>
          <a:chExt cx="0" cy="0"/>
        </a:xfrm>
      </p:grpSpPr>
      <p:sp>
        <p:nvSpPr>
          <p:cNvPr id="1190" name="Google Shape;1190;p1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191" name="Google Shape;1191;p122"/>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Inputs are multiplied by a weight</a:t>
            </a:r>
            <a:endParaRPr sz="3000">
              <a:solidFill>
                <a:srgbClr val="434343"/>
              </a:solidFill>
              <a:latin typeface="Montserrat"/>
              <a:ea typeface="Montserrat"/>
              <a:cs typeface="Montserrat"/>
              <a:sym typeface="Montserrat"/>
            </a:endParaRPr>
          </a:p>
        </p:txBody>
      </p:sp>
      <p:pic>
        <p:nvPicPr>
          <p:cNvPr descr="watermark.jpg" id="1192" name="Google Shape;1192;p1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93" name="Google Shape;1193;p1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194" name="Google Shape;1194;p122"/>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5" name="Google Shape;1195;p122"/>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196" name="Google Shape;1196;p122"/>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197" name="Google Shape;1197;p122"/>
          <p:cNvCxnSpPr>
            <a:endCxn id="1194"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198" name="Google Shape;1198;p122"/>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199" name="Google Shape;1199;p122"/>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200" name="Google Shape;1200;p122"/>
          <p:cNvSpPr txBox="1"/>
          <p:nvPr/>
        </p:nvSpPr>
        <p:spPr>
          <a:xfrm>
            <a:off x="6178038"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
        <p:nvSpPr>
          <p:cNvPr id="1201" name="Google Shape;1201;p122"/>
          <p:cNvSpPr txBox="1"/>
          <p:nvPr/>
        </p:nvSpPr>
        <p:spPr>
          <a:xfrm rot="706249">
            <a:off x="2316727" y="2326348"/>
            <a:ext cx="1382369"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Weight 0</a:t>
            </a:r>
            <a:endParaRPr sz="2000">
              <a:latin typeface="Montserrat"/>
              <a:ea typeface="Montserrat"/>
              <a:cs typeface="Montserrat"/>
              <a:sym typeface="Montserrat"/>
            </a:endParaRPr>
          </a:p>
        </p:txBody>
      </p:sp>
      <p:sp>
        <p:nvSpPr>
          <p:cNvPr id="1202" name="Google Shape;1202;p122"/>
          <p:cNvSpPr txBox="1"/>
          <p:nvPr/>
        </p:nvSpPr>
        <p:spPr>
          <a:xfrm rot="-1377908">
            <a:off x="2227975" y="3345147"/>
            <a:ext cx="1382471"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Weight 1</a:t>
            </a:r>
            <a:endParaRPr sz="2000">
              <a:latin typeface="Montserrat"/>
              <a:ea typeface="Montserrat"/>
              <a:cs typeface="Montserrat"/>
              <a:sym typeface="Montserrat"/>
            </a:endParaRPr>
          </a:p>
        </p:txBody>
      </p:sp>
      <p:sp>
        <p:nvSpPr>
          <p:cNvPr id="1203" name="Google Shape;1203;p122"/>
          <p:cNvSpPr txBox="1"/>
          <p:nvPr/>
        </p:nvSpPr>
        <p:spPr>
          <a:xfrm>
            <a:off x="1302840" y="2078500"/>
            <a:ext cx="4401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a:t>
            </a:r>
            <a:endParaRPr b="1" sz="2000">
              <a:latin typeface="Montserrat"/>
              <a:ea typeface="Montserrat"/>
              <a:cs typeface="Montserrat"/>
              <a:sym typeface="Montserrat"/>
            </a:endParaRPr>
          </a:p>
        </p:txBody>
      </p:sp>
      <p:sp>
        <p:nvSpPr>
          <p:cNvPr id="1204" name="Google Shape;1204;p122"/>
          <p:cNvSpPr txBox="1"/>
          <p:nvPr/>
        </p:nvSpPr>
        <p:spPr>
          <a:xfrm>
            <a:off x="1405140" y="3482875"/>
            <a:ext cx="4401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a:t>
            </a:r>
            <a:endParaRPr b="1" sz="2000">
              <a:latin typeface="Montserrat"/>
              <a:ea typeface="Montserrat"/>
              <a:cs typeface="Montserrat"/>
              <a:sym typeface="Montserrat"/>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 name="Shape 1208"/>
        <p:cNvGrpSpPr/>
        <p:nvPr/>
      </p:nvGrpSpPr>
      <p:grpSpPr>
        <a:xfrm>
          <a:off x="0" y="0"/>
          <a:ext cx="0" cy="0"/>
          <a:chOff x="0" y="0"/>
          <a:chExt cx="0" cy="0"/>
        </a:xfrm>
      </p:grpSpPr>
      <p:sp>
        <p:nvSpPr>
          <p:cNvPr id="1209" name="Google Shape;1209;p1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Deep Learning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1210" name="Google Shape;1210;p123"/>
          <p:cNvSpPr txBox="1"/>
          <p:nvPr>
            <p:ph idx="1" type="body"/>
          </p:nvPr>
        </p:nvSpPr>
        <p:spPr>
          <a:xfrm>
            <a:off x="311625" y="1126738"/>
            <a:ext cx="8520600" cy="3416400"/>
          </a:xfrm>
          <a:prstGeom prst="rect">
            <a:avLst/>
          </a:prstGeom>
        </p:spPr>
        <p:txBody>
          <a:bodyPr anchorCtr="0" anchor="t" bIns="91425" lIns="91425" spcFirstLastPara="1" rIns="91425" wrap="square" tIns="91425">
            <a:noAutofit/>
          </a:bodyPr>
          <a:lstStyle/>
          <a:p>
            <a:pPr indent="-419100" lvl="0" marL="457200" marR="0" rtl="0" algn="l">
              <a:lnSpc>
                <a:spcPct val="115000"/>
              </a:lnSpc>
              <a:spcBef>
                <a:spcPts val="0"/>
              </a:spcBef>
              <a:spcAft>
                <a:spcPts val="0"/>
              </a:spcAft>
              <a:buClr>
                <a:srgbClr val="434343"/>
              </a:buClr>
              <a:buSzPts val="3000"/>
              <a:buFont typeface="Montserrat"/>
              <a:buChar char="●"/>
            </a:pPr>
            <a:r>
              <a:rPr lang="en" sz="3000">
                <a:solidFill>
                  <a:srgbClr val="434343"/>
                </a:solidFill>
                <a:latin typeface="Montserrat"/>
                <a:ea typeface="Montserrat"/>
                <a:cs typeface="Montserrat"/>
                <a:sym typeface="Montserrat"/>
              </a:rPr>
              <a:t>Weights initially start off as random</a:t>
            </a:r>
            <a:endParaRPr sz="3000">
              <a:solidFill>
                <a:srgbClr val="434343"/>
              </a:solidFill>
              <a:latin typeface="Montserrat"/>
              <a:ea typeface="Montserrat"/>
              <a:cs typeface="Montserrat"/>
              <a:sym typeface="Montserrat"/>
            </a:endParaRPr>
          </a:p>
        </p:txBody>
      </p:sp>
      <p:pic>
        <p:nvPicPr>
          <p:cNvPr descr="watermark.jpg" id="1211" name="Google Shape;1211;p1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12" name="Google Shape;1212;p1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213" name="Google Shape;1213;p123"/>
          <p:cNvSpPr/>
          <p:nvPr/>
        </p:nvSpPr>
        <p:spPr>
          <a:xfrm>
            <a:off x="3555850" y="2441400"/>
            <a:ext cx="1382400" cy="1382400"/>
          </a:xfrm>
          <a:prstGeom prst="ellipse">
            <a:avLst/>
          </a:prstGeom>
          <a:solidFill>
            <a:srgbClr val="D9D2E9"/>
          </a:solid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4" name="Google Shape;1214;p123"/>
          <p:cNvCxnSpPr/>
          <p:nvPr/>
        </p:nvCxnSpPr>
        <p:spPr>
          <a:xfrm rot="10800000">
            <a:off x="2163500" y="2611775"/>
            <a:ext cx="1412400" cy="290400"/>
          </a:xfrm>
          <a:prstGeom prst="straightConnector1">
            <a:avLst/>
          </a:prstGeom>
          <a:noFill/>
          <a:ln cap="flat" cmpd="sng" w="76200">
            <a:solidFill>
              <a:schemeClr val="dk2"/>
            </a:solidFill>
            <a:prstDash val="solid"/>
            <a:round/>
            <a:headEnd len="med" w="med" type="none"/>
            <a:tailEnd len="med" w="med" type="none"/>
          </a:ln>
        </p:spPr>
      </p:cxnSp>
      <p:cxnSp>
        <p:nvCxnSpPr>
          <p:cNvPr id="1215" name="Google Shape;1215;p123"/>
          <p:cNvCxnSpPr/>
          <p:nvPr/>
        </p:nvCxnSpPr>
        <p:spPr>
          <a:xfrm flipH="1">
            <a:off x="2313923" y="3467727"/>
            <a:ext cx="1337100" cy="641400"/>
          </a:xfrm>
          <a:prstGeom prst="straightConnector1">
            <a:avLst/>
          </a:prstGeom>
          <a:noFill/>
          <a:ln cap="flat" cmpd="sng" w="76200">
            <a:solidFill>
              <a:schemeClr val="dk2"/>
            </a:solidFill>
            <a:prstDash val="solid"/>
            <a:round/>
            <a:headEnd len="med" w="med" type="none"/>
            <a:tailEnd len="med" w="med" type="none"/>
          </a:ln>
        </p:spPr>
      </p:cxnSp>
      <p:cxnSp>
        <p:nvCxnSpPr>
          <p:cNvPr id="1216" name="Google Shape;1216;p123"/>
          <p:cNvCxnSpPr>
            <a:endCxn id="1213" idx="6"/>
          </p:cNvCxnSpPr>
          <p:nvPr/>
        </p:nvCxnSpPr>
        <p:spPr>
          <a:xfrm rot="10800000">
            <a:off x="4938250" y="3132600"/>
            <a:ext cx="1212000" cy="20100"/>
          </a:xfrm>
          <a:prstGeom prst="straightConnector1">
            <a:avLst/>
          </a:prstGeom>
          <a:noFill/>
          <a:ln cap="flat" cmpd="sng" w="76200">
            <a:solidFill>
              <a:schemeClr val="dk2"/>
            </a:solidFill>
            <a:prstDash val="solid"/>
            <a:round/>
            <a:headEnd len="med" w="med" type="none"/>
            <a:tailEnd len="med" w="med" type="none"/>
          </a:ln>
        </p:spPr>
      </p:cxnSp>
      <p:sp>
        <p:nvSpPr>
          <p:cNvPr id="1217" name="Google Shape;1217;p123"/>
          <p:cNvSpPr txBox="1"/>
          <p:nvPr/>
        </p:nvSpPr>
        <p:spPr>
          <a:xfrm>
            <a:off x="1042413" y="2346800"/>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0</a:t>
            </a:r>
            <a:endParaRPr sz="2000">
              <a:latin typeface="Montserrat"/>
              <a:ea typeface="Montserrat"/>
              <a:cs typeface="Montserrat"/>
              <a:sym typeface="Montserrat"/>
            </a:endParaRPr>
          </a:p>
        </p:txBody>
      </p:sp>
      <p:sp>
        <p:nvSpPr>
          <p:cNvPr id="1218" name="Google Shape;1218;p123"/>
          <p:cNvSpPr txBox="1"/>
          <p:nvPr/>
        </p:nvSpPr>
        <p:spPr>
          <a:xfrm>
            <a:off x="1122538" y="377132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Input 1</a:t>
            </a:r>
            <a:endParaRPr sz="2000">
              <a:latin typeface="Montserrat"/>
              <a:ea typeface="Montserrat"/>
              <a:cs typeface="Montserrat"/>
              <a:sym typeface="Montserrat"/>
            </a:endParaRPr>
          </a:p>
        </p:txBody>
      </p:sp>
      <p:sp>
        <p:nvSpPr>
          <p:cNvPr id="1219" name="Google Shape;1219;p123"/>
          <p:cNvSpPr txBox="1"/>
          <p:nvPr/>
        </p:nvSpPr>
        <p:spPr>
          <a:xfrm>
            <a:off x="6178038" y="2902175"/>
            <a:ext cx="20835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Output</a:t>
            </a:r>
            <a:endParaRPr sz="2000">
              <a:latin typeface="Montserrat"/>
              <a:ea typeface="Montserrat"/>
              <a:cs typeface="Montserrat"/>
              <a:sym typeface="Montserrat"/>
            </a:endParaRPr>
          </a:p>
        </p:txBody>
      </p:sp>
      <p:sp>
        <p:nvSpPr>
          <p:cNvPr id="1220" name="Google Shape;1220;p123"/>
          <p:cNvSpPr txBox="1"/>
          <p:nvPr/>
        </p:nvSpPr>
        <p:spPr>
          <a:xfrm rot="706249">
            <a:off x="2316727" y="2326348"/>
            <a:ext cx="1382369" cy="61101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Weight 0</a:t>
            </a:r>
            <a:endParaRPr sz="2000">
              <a:latin typeface="Montserrat"/>
              <a:ea typeface="Montserrat"/>
              <a:cs typeface="Montserrat"/>
              <a:sym typeface="Montserrat"/>
            </a:endParaRPr>
          </a:p>
        </p:txBody>
      </p:sp>
      <p:sp>
        <p:nvSpPr>
          <p:cNvPr id="1221" name="Google Shape;1221;p123"/>
          <p:cNvSpPr txBox="1"/>
          <p:nvPr/>
        </p:nvSpPr>
        <p:spPr>
          <a:xfrm rot="-1377908">
            <a:off x="2227975" y="3345147"/>
            <a:ext cx="1382471" cy="610973"/>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Montserrat"/>
                <a:ea typeface="Montserrat"/>
                <a:cs typeface="Montserrat"/>
                <a:sym typeface="Montserrat"/>
              </a:rPr>
              <a:t>Weight 1</a:t>
            </a:r>
            <a:endParaRPr sz="2000">
              <a:latin typeface="Montserrat"/>
              <a:ea typeface="Montserrat"/>
              <a:cs typeface="Montserrat"/>
              <a:sym typeface="Montserrat"/>
            </a:endParaRPr>
          </a:p>
        </p:txBody>
      </p:sp>
      <p:sp>
        <p:nvSpPr>
          <p:cNvPr id="1222" name="Google Shape;1222;p123"/>
          <p:cNvSpPr txBox="1"/>
          <p:nvPr/>
        </p:nvSpPr>
        <p:spPr>
          <a:xfrm>
            <a:off x="1302840" y="2078500"/>
            <a:ext cx="4401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12</a:t>
            </a:r>
            <a:endParaRPr b="1" sz="2000">
              <a:latin typeface="Montserrat"/>
              <a:ea typeface="Montserrat"/>
              <a:cs typeface="Montserrat"/>
              <a:sym typeface="Montserrat"/>
            </a:endParaRPr>
          </a:p>
        </p:txBody>
      </p:sp>
      <p:sp>
        <p:nvSpPr>
          <p:cNvPr id="1223" name="Google Shape;1223;p123"/>
          <p:cNvSpPr txBox="1"/>
          <p:nvPr/>
        </p:nvSpPr>
        <p:spPr>
          <a:xfrm>
            <a:off x="1405140" y="3482875"/>
            <a:ext cx="4401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ontserrat"/>
                <a:ea typeface="Montserrat"/>
                <a:cs typeface="Montserrat"/>
                <a:sym typeface="Montserrat"/>
              </a:rPr>
              <a:t>4</a:t>
            </a:r>
            <a:endParaRPr b="1" sz="20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